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780" y="-61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1AEBF-7BE7-4207-93CC-A1486362C7CD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B0FB9-0CFE-4896-A82E-17B5995592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112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B0FB9-0CFE-4896-A82E-17B599559275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2BBC9-0F09-49CC-89AA-5DD3406A6F8F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8059-0AF6-4733-BF37-4BCEFAC30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0570" rtl="0" eaLnBrk="1" latinLnBrk="0" hangingPunct="1">
        <a:spcBef>
          <a:spcPct val="0"/>
        </a:spcBef>
        <a:buNone/>
        <a:defRPr sz="47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1464" indent="-371464" algn="l" defTabSz="990570" rtl="0" eaLnBrk="1" latinLnBrk="0" hangingPunct="1">
        <a:spcBef>
          <a:spcPct val="20000"/>
        </a:spcBef>
        <a:buFont typeface="Arial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04838" indent="-309553" algn="l" defTabSz="990570" rtl="0" eaLnBrk="1" latinLnBrk="0" hangingPunct="1">
        <a:spcBef>
          <a:spcPct val="20000"/>
        </a:spcBef>
        <a:buFont typeface="Arial" pitchFamily="34" charset="0"/>
        <a:buChar char="–"/>
        <a:defRPr sz="3033" kern="1200">
          <a:solidFill>
            <a:schemeClr val="tx1"/>
          </a:solidFill>
          <a:latin typeface="+mn-lt"/>
          <a:ea typeface="+mn-ea"/>
          <a:cs typeface="+mn-cs"/>
        </a:defRPr>
      </a:lvl2pPr>
      <a:lvl3pPr marL="1238212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3497" indent="-247642" algn="l" defTabSz="990570" rtl="0" eaLnBrk="1" latinLnBrk="0" hangingPunct="1">
        <a:spcBef>
          <a:spcPct val="20000"/>
        </a:spcBef>
        <a:buFont typeface="Arial" pitchFamily="34" charset="0"/>
        <a:buChar char="–"/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228781" indent="-247642" algn="l" defTabSz="990570" rtl="0" eaLnBrk="1" latinLnBrk="0" hangingPunct="1">
        <a:spcBef>
          <a:spcPct val="20000"/>
        </a:spcBef>
        <a:buFont typeface="Arial" pitchFamily="34" charset="0"/>
        <a:buChar char="»"/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1166750"/>
            <a:ext cx="8420100" cy="351039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Проект </a:t>
            </a:r>
            <a:br>
              <a:rPr lang="ru-RU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7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shirskiy Cat" panose="020B0500000000000000" pitchFamily="34" charset="0"/>
                <a:cs typeface="Aharoni" pitchFamily="2" charset="-79"/>
              </a:rPr>
              <a:t>«</a:t>
            </a:r>
            <a:r>
              <a:rPr lang="ru-RU" sz="7200" b="1" dirty="0" err="1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shirskiy Cat" panose="020B0500000000000000" pitchFamily="34" charset="0"/>
                <a:cs typeface="Aharoni" pitchFamily="2" charset="-79"/>
              </a:rPr>
              <a:t>Книжкина</a:t>
            </a:r>
            <a:r>
              <a:rPr lang="ru-RU" sz="7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shirskiy Cat" panose="020B0500000000000000" pitchFamily="34" charset="0"/>
                <a:cs typeface="Aharoni" pitchFamily="2" charset="-79"/>
              </a:rPr>
              <a:t> неделя»</a:t>
            </a:r>
            <a:r>
              <a:rPr lang="ru-RU" sz="3033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/>
            </a:r>
            <a:br>
              <a:rPr lang="ru-RU" sz="3033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</a:br>
            <a:r>
              <a:rPr lang="ru-RU" sz="3033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  </a:t>
            </a:r>
            <a:r>
              <a:rPr lang="ru-RU" sz="3033" dirty="0">
                <a:cs typeface="Aharoni" pitchFamily="2" charset="-79"/>
              </a:rPr>
              <a:t/>
            </a:r>
            <a:br>
              <a:rPr lang="ru-RU" sz="3033" dirty="0">
                <a:cs typeface="Aharoni" pitchFamily="2" charset="-79"/>
              </a:rPr>
            </a:br>
            <a:endParaRPr lang="ru-RU" sz="3033" dirty="0"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142" y="4011942"/>
            <a:ext cx="9005715" cy="2366702"/>
          </a:xfrm>
        </p:spPr>
        <p:txBody>
          <a:bodyPr>
            <a:normAutofit/>
          </a:bodyPr>
          <a:lstStyle/>
          <a:p>
            <a:pPr algn="r">
              <a:lnSpc>
                <a:spcPct val="80000"/>
              </a:lnSpc>
              <a:defRPr/>
            </a:pPr>
            <a:endParaRPr lang="ru-RU" dirty="0" smtClean="0">
              <a:solidFill>
                <a:prstClr val="black"/>
              </a:solidFill>
            </a:endParaRPr>
          </a:p>
          <a:p>
            <a:pPr algn="r">
              <a:lnSpc>
                <a:spcPct val="80000"/>
              </a:lnSpc>
              <a:defRPr/>
            </a:pP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733" b="1" i="1" dirty="0" smtClean="0">
                <a:solidFill>
                  <a:srgbClr val="CC00CC"/>
                </a:solidFill>
                <a:latin typeface="Times New Roman" pitchFamily="18" charset="0"/>
              </a:rPr>
              <a:t>Подготовила:</a:t>
            </a:r>
            <a:endParaRPr lang="ru-RU" sz="1733" b="1" i="1" dirty="0">
              <a:solidFill>
                <a:srgbClr val="CC00CC"/>
              </a:solidFill>
              <a:latin typeface="Times New Roman" pitchFamily="18" charset="0"/>
            </a:endParaRPr>
          </a:p>
          <a:p>
            <a:pPr algn="r">
              <a:lnSpc>
                <a:spcPct val="80000"/>
              </a:lnSpc>
              <a:defRPr/>
            </a:pPr>
            <a:r>
              <a:rPr lang="ru-RU" sz="1733" b="1" i="1" dirty="0" smtClean="0">
                <a:solidFill>
                  <a:srgbClr val="CC00CC"/>
                </a:solidFill>
                <a:latin typeface="Times New Roman" pitchFamily="18" charset="0"/>
              </a:rPr>
              <a:t>Корнилова Светлана Александровна.</a:t>
            </a:r>
            <a:endParaRPr lang="ru-RU" sz="1733" b="1" i="1" dirty="0">
              <a:solidFill>
                <a:srgbClr val="CC00CC"/>
              </a:solidFill>
              <a:latin typeface="Times New Roman" pitchFamily="18" charset="0"/>
            </a:endParaRPr>
          </a:p>
          <a:p>
            <a:pPr algn="r">
              <a:lnSpc>
                <a:spcPct val="80000"/>
              </a:lnSpc>
              <a:defRPr/>
            </a:pPr>
            <a:endParaRPr lang="ru-RU" sz="1733" b="1" i="1" dirty="0">
              <a:solidFill>
                <a:srgbClr val="CC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733" b="1" i="1" dirty="0">
                <a:solidFill>
                  <a:srgbClr val="CC00CC"/>
                </a:solidFill>
                <a:latin typeface="Times New Roman" pitchFamily="18" charset="0"/>
              </a:rPr>
              <a:t>       </a:t>
            </a:r>
            <a:endParaRPr lang="ru-RU" sz="1733" b="1" i="1" dirty="0" smtClean="0">
              <a:solidFill>
                <a:srgbClr val="CC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733" b="1" i="1" dirty="0" smtClean="0">
                <a:solidFill>
                  <a:srgbClr val="CC00CC"/>
                </a:solidFill>
                <a:latin typeface="Times New Roman" pitchFamily="18" charset="0"/>
              </a:rPr>
              <a:t> </a:t>
            </a:r>
            <a:r>
              <a:rPr lang="ru-RU" sz="1733" b="1" i="1" dirty="0">
                <a:solidFill>
                  <a:srgbClr val="CC00CC"/>
                </a:solidFill>
                <a:latin typeface="Times New Roman" pitchFamily="18" charset="0"/>
              </a:rPr>
              <a:t>февраль </a:t>
            </a:r>
            <a:r>
              <a:rPr lang="ru-RU" sz="1733" b="1" i="1" dirty="0" smtClean="0">
                <a:solidFill>
                  <a:srgbClr val="CC00CC"/>
                </a:solidFill>
                <a:latin typeface="Times New Roman" pitchFamily="18" charset="0"/>
              </a:rPr>
              <a:t>2019 </a:t>
            </a:r>
            <a:r>
              <a:rPr lang="ru-RU" sz="2492" b="1" i="1" dirty="0">
                <a:solidFill>
                  <a:srgbClr val="CC00CC"/>
                </a:solidFill>
                <a:latin typeface="Times New Roman" pitchFamily="18" charset="0"/>
              </a:rPr>
              <a:t>г.</a:t>
            </a:r>
            <a:endParaRPr lang="ru-RU" sz="2492" dirty="0">
              <a:solidFill>
                <a:srgbClr val="CC00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4608" y="167877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1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1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«Детский сад  комбинированного вида № 38»</a:t>
            </a:r>
            <a:br>
              <a:rPr lang="ru-RU" sz="1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1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141300 г.Сергиев Посад, ул. 2-ой Кирпичный завод, д.22б</a:t>
            </a:r>
            <a:br>
              <a:rPr lang="ru-RU" sz="1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12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Тел./факс 8(496)549-18-92</a:t>
            </a:r>
            <a:endParaRPr lang="ru-RU" sz="1200" dirty="0">
              <a:solidFill>
                <a:srgbClr val="CC00CC"/>
              </a:solidFill>
            </a:endParaRPr>
          </a:p>
        </p:txBody>
      </p:sp>
      <p:pic>
        <p:nvPicPr>
          <p:cNvPr id="4" name="Picture 2" descr="F:\картинки\2_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779" y="3648892"/>
            <a:ext cx="2480147" cy="3092803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407" y="575381"/>
            <a:ext cx="2060310" cy="1704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611" y="-285750"/>
            <a:ext cx="7020780" cy="482138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ru-RU" sz="2167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ЧЕТВЕРГ-  </a:t>
            </a:r>
            <a:r>
              <a:rPr lang="ru-RU" sz="2167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2167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февраля</a:t>
            </a:r>
            <a:r>
              <a:rPr lang="ru-RU" sz="1733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     1. </a:t>
            </a:r>
            <a:r>
              <a:rPr lang="ru-RU" sz="1517" dirty="0">
                <a:latin typeface="Times New Roman"/>
                <a:ea typeface="Times New Roman"/>
              </a:rPr>
              <a:t>Чтение детям сказок по желанию.</a:t>
            </a:r>
            <a:br>
              <a:rPr lang="ru-RU" sz="1517" dirty="0">
                <a:latin typeface="Times New Roman"/>
                <a:ea typeface="Times New Roman"/>
              </a:rPr>
            </a:br>
            <a:r>
              <a:rPr lang="ru-RU" sz="1517" dirty="0">
                <a:latin typeface="Times New Roman"/>
                <a:ea typeface="Times New Roman"/>
              </a:rPr>
              <a:t>2. 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Просмотр презентации «Сказки гуляют по свету».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 3. Беседа «Книга - наш друг».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4. Творческая игра «Библиотека».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517" dirty="0">
                <a:latin typeface="Times New Roman"/>
                <a:ea typeface="Times New Roman"/>
              </a:rPr>
              <a:t>Оформление выставки детских энциклопедий</a:t>
            </a:r>
            <a:br>
              <a:rPr lang="ru-RU" sz="1517" dirty="0">
                <a:latin typeface="Times New Roman"/>
                <a:ea typeface="Times New Roman"/>
              </a:rPr>
            </a:br>
            <a:r>
              <a:rPr lang="ru-RU" sz="1517" dirty="0">
                <a:latin typeface="Times New Roman"/>
                <a:ea typeface="Times New Roman"/>
              </a:rPr>
              <a:t> «Самые умные книги»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517" dirty="0">
                <a:latin typeface="Times New Roman"/>
                <a:ea typeface="Times New Roman"/>
              </a:rPr>
              <a:t>Театрализованное представление по сказке</a:t>
            </a:r>
            <a:br>
              <a:rPr lang="ru-RU" sz="1517" dirty="0">
                <a:latin typeface="Times New Roman"/>
                <a:ea typeface="Times New Roman"/>
              </a:rPr>
            </a:br>
            <a:r>
              <a:rPr lang="ru-RU" sz="1517" dirty="0">
                <a:latin typeface="Times New Roman"/>
                <a:ea typeface="Times New Roman"/>
              </a:rPr>
              <a:t> </a:t>
            </a:r>
            <a:r>
              <a:rPr lang="ru-RU" sz="1517" dirty="0" err="1">
                <a:latin typeface="Times New Roman"/>
                <a:ea typeface="Times New Roman"/>
              </a:rPr>
              <a:t>В.Сутеева</a:t>
            </a:r>
            <a:r>
              <a:rPr lang="ru-RU" sz="1517" dirty="0">
                <a:latin typeface="Times New Roman"/>
                <a:ea typeface="Times New Roman"/>
              </a:rPr>
              <a:t>  «Под грибом» </a:t>
            </a:r>
            <a:endParaRPr lang="ru-RU" sz="1517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F:\картинки\i0633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0952" y="3717032"/>
            <a:ext cx="5118100" cy="288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68" y="404664"/>
            <a:ext cx="8136904" cy="489654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406"/>
              </a:spcAft>
            </a:pPr>
            <a:r>
              <a:rPr lang="ru-RU" sz="2167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ПЯТНИЦА – </a:t>
            </a:r>
            <a:r>
              <a:rPr lang="ru-RU" sz="2167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 </a:t>
            </a:r>
            <a:r>
              <a:rPr lang="ru-RU" sz="2167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февраля</a:t>
            </a:r>
            <a:r>
              <a:rPr lang="ru-RU" sz="1733" b="1" i="1" dirty="0"/>
              <a:t/>
            </a:r>
            <a:br>
              <a:rPr lang="ru-RU" sz="1733" b="1" i="1" dirty="0"/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1. Литературная викторина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2. Художественно-творческая деятельность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 «Закладки для книг».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733" dirty="0">
                <a:latin typeface="Times New Roman" pitchFamily="18" charset="0"/>
                <a:ea typeface="Times New Roman"/>
                <a:cs typeface="Times New Roman" pitchFamily="18" charset="0"/>
              </a:rPr>
              <a:t>Беседа воспитателя «Восьмое чудо света – это книга» </a:t>
            </a:r>
            <a:br>
              <a:rPr lang="ru-RU" sz="1733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ea typeface="Times New Roman"/>
                <a:cs typeface="Times New Roman" pitchFamily="18" charset="0"/>
              </a:rPr>
              <a:t>(рассказ сопровождается показом картинок, иллюстраций)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4. Выставка домашних книг: «Моя любимая сказка»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733" dirty="0">
                <a:latin typeface="Times New Roman" pitchFamily="18" charset="0"/>
                <a:ea typeface="Times New Roman"/>
                <a:cs typeface="Times New Roman" pitchFamily="18" charset="0"/>
              </a:rPr>
              <a:t>Интеллектуальная игра-викторина  </a:t>
            </a:r>
            <a:br>
              <a:rPr lang="ru-RU" sz="1733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ea typeface="Times New Roman"/>
                <a:cs typeface="Times New Roman" pitchFamily="18" charset="0"/>
              </a:rPr>
              <a:t>«Путешествие в страну сказок» </a:t>
            </a:r>
            <a:r>
              <a:rPr lang="ru-RU" sz="1733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/>
              <a:t/>
            </a:r>
            <a:br>
              <a:rPr lang="ru-RU" sz="1733" dirty="0"/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endParaRPr lang="ru-RU" sz="1733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F:\картинки\image-m3id668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BDE5DC"/>
              </a:clrFrom>
              <a:clrTo>
                <a:srgbClr val="BDE5D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2624" y="3861048"/>
            <a:ext cx="4273376" cy="3198355"/>
          </a:xfrm>
          <a:prstGeom prst="rect">
            <a:avLst/>
          </a:prstGeom>
          <a:noFill/>
        </p:spPr>
      </p:pic>
      <p:pic>
        <p:nvPicPr>
          <p:cNvPr id="7171" name="Picture 3" descr="I:\книги\1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72" y="2526154"/>
            <a:ext cx="1872208" cy="276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498" y="11774"/>
            <a:ext cx="9049005" cy="3489234"/>
          </a:xfrm>
        </p:spPr>
        <p:txBody>
          <a:bodyPr>
            <a:normAutofit/>
          </a:bodyPr>
          <a:lstStyle/>
          <a:p>
            <a:r>
              <a:rPr lang="ru-RU" sz="2600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Используемая литература:</a:t>
            </a:r>
            <a:r>
              <a:rPr lang="ru-RU" sz="1733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 err="1">
                <a:latin typeface="Times New Roman" pitchFamily="18" charset="0"/>
                <a:cs typeface="Times New Roman" pitchFamily="18" charset="0"/>
              </a:rPr>
              <a:t>Гербова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В.В. Программа и методические рекомендации «Приобщение детей к художественной литературе» М. «Мозаика-Синтез» 2010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Максаков А.И. «Развитие правильной речи ребенка в семье» М. «Мозаика - Синтез» 2008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Н.Ф. Сорокина, Л.Г. </a:t>
            </a:r>
            <a:r>
              <a:rPr lang="ru-RU" sz="1733" dirty="0" err="1">
                <a:latin typeface="Times New Roman" pitchFamily="18" charset="0"/>
                <a:cs typeface="Times New Roman" pitchFamily="18" charset="0"/>
              </a:rPr>
              <a:t>Миланович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 Программа «</a:t>
            </a:r>
            <a:r>
              <a:rPr lang="ru-RU" sz="1733" dirty="0" err="1">
                <a:latin typeface="Times New Roman" pitchFamily="18" charset="0"/>
                <a:cs typeface="Times New Roman" pitchFamily="18" charset="0"/>
              </a:rPr>
              <a:t>Театр-творчество-дети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» журнал «Дошкольное воспитание» №№ 7-12 2002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А.В. </a:t>
            </a:r>
            <a:r>
              <a:rPr lang="ru-RU" sz="1733" dirty="0" err="1">
                <a:latin typeface="Times New Roman" pitchFamily="18" charset="0"/>
                <a:cs typeface="Times New Roman" pitchFamily="18" charset="0"/>
              </a:rPr>
              <a:t>Щеткин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«Театральная деятельность в детском саду» М. «Мозаика-Синтез» 2010</a:t>
            </a:r>
          </a:p>
        </p:txBody>
      </p:sp>
      <p:pic>
        <p:nvPicPr>
          <p:cNvPr id="11266" name="Picture 2" descr="F:\картинки\pens_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075" l="0" r="98978">
                        <a14:foregroundMark x1="68029" y1="3878" x2="55766" y2="24931"/>
                        <a14:backgroundMark x1="25693" y1="79778" x2="26131" y2="81717"/>
                        <a14:backgroundMark x1="43504" y1="79778" x2="44088" y2="81163"/>
                        <a14:backgroundMark x1="53723" y1="78670" x2="53723" y2="80609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072680" y="3689476"/>
            <a:ext cx="5654675" cy="298005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pic>
        <p:nvPicPr>
          <p:cNvPr id="8194" name="Picture 2" descr="F:\картинки\obsheshkolnyj-konkurs-2012-vtoroj-tur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24061" y="3604606"/>
            <a:ext cx="2649688" cy="2925151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15" y="1048943"/>
            <a:ext cx="9534970" cy="25605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488" y="698697"/>
            <a:ext cx="9211023" cy="5304589"/>
          </a:xfrm>
        </p:spPr>
        <p:txBody>
          <a:bodyPr>
            <a:normAutofit/>
          </a:bodyPr>
          <a:lstStyle/>
          <a:p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В наши дни телевидение радио, компьютер прочно вошли в жизнь малышей. Во многих семьях, как только ребенок научится сидеть, его устраивают перед экраном, который все больше заменяет мамины и бабушкины сказки, колыбельные песенки и </a:t>
            </a:r>
            <a:r>
              <a:rPr lang="ru-RU" sz="1517" dirty="0" err="1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. Экран становится главным воспитателем ребенка.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По данным современных исследователей дети проводят у экранов до 28 часов в неделю, т.е. около 4-х часов в день, что намного превосходит продолжительность общения с взрослым.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Это, казалось бы, безопасное занятие может повлечь за собой печальные последствия не только для здоровья ребенка, но и для психического развития.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В настоящее время, когда подросло поколение экранных детей, эти последствия становятся более очевидными. Это отставание в развитии речи, это неспособность концентрации на каком-либо занятии, отсутствие заинтересованности делом, трудности в восприятии информации на слух, резкое снижение фантазии и творческой активности. Но, пожалуй, самое явное нарастание внутренней пустоты – детская жестокость и агрессивность.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 Детский возраст – период наиболее интенсивного становления внутреннего мира, зарождения наиболее общих фундаментальных способностей человека, формирования личности.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В такой создавшейся ситуации чрезвычайно важной представляется задача приобщения детей к книжной культуре, возвращения к «авторитету» книги, литературных героев.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endParaRPr lang="ru-RU" sz="1517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0163" y="476672"/>
            <a:ext cx="4565673" cy="14925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33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Обоснование темы:</a:t>
            </a:r>
          </a:p>
          <a:p>
            <a:endParaRPr lang="ru-RU" sz="3033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33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033" dirty="0"/>
          </a:p>
        </p:txBody>
      </p:sp>
      <p:pic>
        <p:nvPicPr>
          <p:cNvPr id="2050" name="Picture 2" descr="F:\картинки\sm_fu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504" y="5012061"/>
            <a:ext cx="7935119" cy="1847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2480" y="188640"/>
            <a:ext cx="9361040" cy="3672408"/>
          </a:xfrm>
        </p:spPr>
        <p:txBody>
          <a:bodyPr>
            <a:normAutofit fontScale="90000"/>
          </a:bodyPr>
          <a:lstStyle/>
          <a:p>
            <a:r>
              <a:rPr lang="ru-RU" sz="3033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Актуальность </a:t>
            </a:r>
            <a:r>
              <a:rPr lang="ru-RU" sz="3033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проекта: </a:t>
            </a:r>
            <a:r>
              <a:rPr lang="ru-RU" sz="1733" b="1" dirty="0">
                <a:latin typeface="Squishy_Alen.Rus" pitchFamily="2" charset="0"/>
                <a:cs typeface="Times New Roman" pitchFamily="18" charset="0"/>
              </a:rPr>
              <a:t/>
            </a:r>
            <a:br>
              <a:rPr lang="ru-RU" sz="1733" b="1" dirty="0">
                <a:latin typeface="Squishy_Alen.Rus" pitchFamily="2" charset="0"/>
                <a:cs typeface="Times New Roman" pitchFamily="18" charset="0"/>
              </a:rPr>
            </a:br>
            <a:r>
              <a:rPr lang="ru-RU" sz="1733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каждым днем в нашей жизни все большее место в качестве источников информации и развлечения занимают телевидение и компьютерные технологии. Но разве могут они заменить неповторимый, уникальный мир книги? Книга за долгие тысячелетия доказала свою необходимость во всех сферах деятельности общества. С давних пор она всегда была рядом с человеком: хранила знания, знакомила с ними новые поколения, учила читать, помогала в трудную минуту, дарила радость общения. 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Дошкольное детство - очень важный этап в воспитании внимательного, чуткого читателя, любящего книгу, которая помогает ему познавать окружающий мир и себя в нем.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u="sng" dirty="0">
                <a:latin typeface="Times New Roman" pitchFamily="18" charset="0"/>
                <a:cs typeface="Times New Roman" pitchFamily="18" charset="0"/>
              </a:rPr>
              <a:t>Детская книга 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остается одним из главных средств воспитания детей, даже самых маленьких. Корней Чуковский приравнивал хорошую литературу для детей к доброкачественному питанию детской души, столь же необходимому для становления человека, как обычная пища — для физиологического развития</a:t>
            </a:r>
            <a:r>
              <a:rPr lang="ru-RU" sz="1733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33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F:\картинки\fot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2480" y="4697760"/>
            <a:ext cx="2359436" cy="1794199"/>
          </a:xfrm>
          <a:prstGeom prst="rect">
            <a:avLst/>
          </a:prstGeom>
          <a:noFill/>
        </p:spPr>
      </p:pic>
      <p:pic>
        <p:nvPicPr>
          <p:cNvPr id="2050" name="Picture 2" descr="I:\книги\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232" y="4996734"/>
            <a:ext cx="2311400" cy="161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6696" y="3851418"/>
            <a:ext cx="72728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Гипотеза: 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возрождение потребности к чтению на фоне всеобщей компьютеризации.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6496" y="476672"/>
            <a:ext cx="9217024" cy="3811069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Цель </a:t>
            </a:r>
            <a:r>
              <a:rPr lang="ru-RU" sz="26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проекта</a:t>
            </a:r>
            <a:r>
              <a:rPr lang="ru-RU" sz="26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: </a:t>
            </a:r>
            <a:r>
              <a:rPr lang="ru-RU" sz="1733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интереса у детей к детской книге через творческую и познавательную деятельность.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Задачи проекта: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Поддерживать интерес к литературе, воспитывать любовь к книге, способствовать углублению читательских интересов.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Обогащать читательский опыт за счет чтения произведений разных жанров.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Способствовать выражению отношения к литературным произведениям в разных видах художественно- творческой деятельности.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Вовлечь родителей в совместную с детьми творческую деятельность.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Пополнить развивающую среду творческими играми «Библиотека», «Книжный магазин».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endParaRPr lang="ru-RU" sz="1733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F:\картинки\0017-009-RIGHT-OR-WRONG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3280" y="4574940"/>
            <a:ext cx="1939925" cy="1764506"/>
          </a:xfrm>
          <a:prstGeom prst="rect">
            <a:avLst/>
          </a:prstGeom>
          <a:noFill/>
        </p:spPr>
      </p:pic>
      <p:pic>
        <p:nvPicPr>
          <p:cNvPr id="12291" name="Picture 3" descr="F:\картинки\125-270x30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496" y="4945193"/>
            <a:ext cx="1728441" cy="1920490"/>
          </a:xfrm>
          <a:prstGeom prst="rect">
            <a:avLst/>
          </a:prstGeom>
          <a:noFill/>
        </p:spPr>
      </p:pic>
      <p:pic>
        <p:nvPicPr>
          <p:cNvPr id="5123" name="Picture 3" descr="I:\книги\27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174" y="3861048"/>
            <a:ext cx="2296294" cy="276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473" y="698697"/>
            <a:ext cx="9338104" cy="49925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2167" b="1" i="1" kern="0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195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195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 Дети </a:t>
            </a:r>
            <a:r>
              <a:rPr lang="ru-RU" sz="1733" b="1" kern="0" dirty="0" smtClean="0">
                <a:latin typeface="Times New Roman" pitchFamily="18" charset="0"/>
                <a:cs typeface="Times New Roman" pitchFamily="18" charset="0"/>
              </a:rPr>
              <a:t>средней </a:t>
            </a: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группы  </a:t>
            </a:r>
            <a:r>
              <a:rPr lang="ru-RU" sz="1733" b="1" kern="0" dirty="0" smtClean="0">
                <a:latin typeface="Times New Roman" pitchFamily="18" charset="0"/>
                <a:cs typeface="Times New Roman" pitchFamily="18" charset="0"/>
              </a:rPr>
              <a:t>№6</a:t>
            </a:r>
            <a:br>
              <a:rPr lang="ru-RU" sz="1733" b="1" kern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kern="0" dirty="0" smtClean="0">
                <a:latin typeface="Times New Roman" pitchFamily="18" charset="0"/>
                <a:cs typeface="Times New Roman" pitchFamily="18" charset="0"/>
              </a:rPr>
              <a:t>Воспитатель: Корнилова </a:t>
            </a: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733" b="1" kern="0" dirty="0" smtClean="0">
                <a:latin typeface="Times New Roman" pitchFamily="18" charset="0"/>
                <a:cs typeface="Times New Roman" pitchFamily="18" charset="0"/>
              </a:rPr>
              <a:t>.А.</a:t>
            </a: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b="1" kern="0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 Родители</a:t>
            </a:r>
            <a:br>
              <a:rPr lang="ru-RU" sz="1733" b="1" kern="0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b="1" kern="0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1733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167" b="1" i="1" kern="0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Вид проекта</a:t>
            </a:r>
            <a:r>
              <a:rPr lang="ru-RU" sz="195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195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краткосрочный, </a:t>
            </a:r>
            <a:r>
              <a:rPr lang="ru-RU" sz="1733" b="1" dirty="0">
                <a:latin typeface="Times New Roman" pitchFamily="18" charset="0"/>
                <a:cs typeface="Times New Roman" pitchFamily="18" charset="0"/>
              </a:rPr>
              <a:t>познавательно – творческий </a:t>
            </a: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, групповой.</a:t>
            </a:r>
            <a:br>
              <a:rPr lang="ru-RU" sz="1733" b="1" kern="0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b="1" kern="0" dirty="0">
                <a:latin typeface="Times New Roman" pitchFamily="18" charset="0"/>
                <a:cs typeface="Times New Roman" pitchFamily="18" charset="0"/>
              </a:rPr>
            </a:br>
            <a:r>
              <a:rPr lang="ru-RU" sz="1950" kern="0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</a:t>
            </a:r>
            <a:r>
              <a:rPr lang="ru-RU" sz="2167" b="1" i="1" kern="0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Срок реализации проекта</a:t>
            </a:r>
            <a:r>
              <a:rPr lang="ru-RU" sz="195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/>
            </a:r>
            <a:br>
              <a:rPr lang="ru-RU" sz="195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</a:br>
            <a:r>
              <a:rPr lang="ru-RU" sz="1733" b="1" kern="0" dirty="0" smtClean="0"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733" b="1" kern="0" dirty="0" smtClean="0">
                <a:latin typeface="Times New Roman" pitchFamily="18" charset="0"/>
                <a:cs typeface="Times New Roman" pitchFamily="18" charset="0"/>
              </a:rPr>
              <a:t>22 февраля 2019 </a:t>
            </a:r>
            <a:r>
              <a:rPr lang="ru-RU" sz="1733" b="1" kern="0" dirty="0">
                <a:latin typeface="Times New Roman" pitchFamily="18" charset="0"/>
                <a:cs typeface="Times New Roman" pitchFamily="18" charset="0"/>
              </a:rPr>
              <a:t>года.</a:t>
            </a:r>
            <a:r>
              <a:rPr lang="ru-RU" sz="1300" kern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kern="0" dirty="0">
                <a:latin typeface="Times New Roman" pitchFamily="18" charset="0"/>
                <a:cs typeface="Times New Roman" pitchFamily="18" charset="0"/>
              </a:rPr>
            </a:br>
            <a:endParaRPr lang="ru-RU" sz="1733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картинки\b6d28975b95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472" y="115323"/>
            <a:ext cx="2837809" cy="2028225"/>
          </a:xfrm>
          <a:prstGeom prst="rect">
            <a:avLst/>
          </a:prstGeom>
          <a:noFill/>
        </p:spPr>
      </p:pic>
      <p:pic>
        <p:nvPicPr>
          <p:cNvPr id="3076" name="Picture 4" descr="F:\картинки\6a00d8341c5c8953ef00e54f6b32878834-800wi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3390" y="3717032"/>
            <a:ext cx="2886321" cy="2886321"/>
          </a:xfrm>
          <a:prstGeom prst="rect">
            <a:avLst/>
          </a:prstGeom>
          <a:noFill/>
        </p:spPr>
      </p:pic>
      <p:pic>
        <p:nvPicPr>
          <p:cNvPr id="4098" name="Picture 2" descr="I:\книги\2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6813"/>
            <a:ext cx="3485814" cy="230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489" y="230645"/>
            <a:ext cx="9211023" cy="3918435"/>
          </a:xfrm>
        </p:spPr>
        <p:txBody>
          <a:bodyPr>
            <a:normAutofit/>
          </a:bodyPr>
          <a:lstStyle/>
          <a:p>
            <a:r>
              <a:rPr lang="ru-RU" sz="3033" b="1" dirty="0">
                <a:solidFill>
                  <a:srgbClr val="CC00CC"/>
                </a:solidFill>
                <a:latin typeface="Squishy_Alen.Rus" pitchFamily="2" charset="0"/>
                <a:cs typeface="Times New Roman" pitchFamily="18" charset="0"/>
              </a:rPr>
              <a:t>Этапы реализации проекта:</a:t>
            </a:r>
            <a:br>
              <a:rPr lang="ru-RU" sz="3033" b="1" dirty="0">
                <a:solidFill>
                  <a:srgbClr val="CC00CC"/>
                </a:solidFill>
                <a:latin typeface="Squishy_Alen.Rus" pitchFamily="2" charset="0"/>
                <a:cs typeface="Times New Roman" pitchFamily="18" charset="0"/>
              </a:rPr>
            </a:br>
            <a:r>
              <a:rPr lang="ru-RU" sz="1733" dirty="0">
                <a:latin typeface="Squishy_Alen.Rus" pitchFamily="2" charset="0"/>
              </a:rPr>
              <a:t/>
            </a:r>
            <a:br>
              <a:rPr lang="ru-RU" sz="1733" dirty="0">
                <a:latin typeface="Squishy_Alen.Rus" pitchFamily="2" charset="0"/>
              </a:rPr>
            </a:br>
            <a:r>
              <a:rPr lang="ru-RU" sz="1733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Исследовательский</a:t>
            </a:r>
            <a:r>
              <a:rPr lang="ru-RU" sz="1733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– опрос детей «Моя любимая книга», анкетирование родителей «Приобщение ребенка к художественной литературе», выявление проблемы.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Подготовительный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– обработка полученной информации, подбор наглядного и игрового материала, изучение методической литературы, разработка плана совместных мероприятий.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Практический</a:t>
            </a:r>
            <a:r>
              <a:rPr lang="ru-RU" sz="1733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– реализация плана совместных мероприятий через интеграцию разных видов детской деятельности.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733" b="1" i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Заключительный</a:t>
            </a: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> – оценка эффективности реализации проекта.</a:t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endParaRPr lang="ru-RU" sz="1733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29364" y="5301208"/>
            <a:ext cx="190736" cy="521742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 descr="F:\картинки\49afd795424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489" y="3827879"/>
            <a:ext cx="2574286" cy="1995071"/>
          </a:xfrm>
          <a:prstGeom prst="rect">
            <a:avLst/>
          </a:prstGeom>
          <a:noFill/>
        </p:spPr>
      </p:pic>
      <p:pic>
        <p:nvPicPr>
          <p:cNvPr id="6147" name="Picture 3" descr="F:\картинки\979648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1192" y="4095008"/>
            <a:ext cx="2592288" cy="2106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2480" y="188640"/>
            <a:ext cx="9145016" cy="36724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Планируемые </a:t>
            </a:r>
            <a:r>
              <a:rPr lang="ru-RU" sz="24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результаты </a:t>
            </a:r>
            <a:r>
              <a:rPr lang="ru-RU" sz="24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проведения "</a:t>
            </a:r>
            <a:r>
              <a:rPr lang="ru-RU" sz="2400" b="1" dirty="0" err="1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Книжкиной</a:t>
            </a:r>
            <a:r>
              <a:rPr lang="ru-RU" sz="2400" b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quishy_Alen.Rus" pitchFamily="2" charset="0"/>
                <a:cs typeface="Times New Roman" pitchFamily="18" charset="0"/>
              </a:rPr>
              <a:t>недели":</a:t>
            </a:r>
            <a:r>
              <a:rPr lang="ru-RU" sz="335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5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- повышение интереса детей к художественной литературе;</a:t>
            </a:r>
            <a:br>
              <a:rPr lang="ru-RU" sz="1950" dirty="0">
                <a:latin typeface="Times New Roman" pitchFamily="18" charset="0"/>
                <a:cs typeface="Times New Roman" pitchFamily="18" charset="0"/>
              </a:rPr>
            </a:br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- разработка системы работы с книгой;</a:t>
            </a:r>
            <a:br>
              <a:rPr lang="ru-RU" sz="1950" dirty="0">
                <a:latin typeface="Times New Roman" pitchFamily="18" charset="0"/>
                <a:cs typeface="Times New Roman" pitchFamily="18" charset="0"/>
              </a:rPr>
            </a:br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- возрождение домашнего чтения;</a:t>
            </a:r>
            <a:br>
              <a:rPr lang="ru-RU" sz="1950" dirty="0">
                <a:latin typeface="Times New Roman" pitchFamily="18" charset="0"/>
                <a:cs typeface="Times New Roman" pitchFamily="18" charset="0"/>
              </a:rPr>
            </a:br>
            <a:r>
              <a:rPr lang="ru-RU" sz="1950" dirty="0">
                <a:latin typeface="Times New Roman" pitchFamily="18" charset="0"/>
                <a:cs typeface="Times New Roman" pitchFamily="18" charset="0"/>
              </a:rPr>
              <a:t>- повышение культуры речи педагогов, родителей и детей.</a:t>
            </a:r>
            <a:br>
              <a:rPr lang="ru-RU" sz="1950" dirty="0">
                <a:latin typeface="Times New Roman" pitchFamily="18" charset="0"/>
                <a:cs typeface="Times New Roman" pitchFamily="18" charset="0"/>
              </a:rPr>
            </a:br>
            <a:endParaRPr lang="ru-RU" sz="19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картинки\6b213d9b5cac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EFED"/>
              </a:clrFrom>
              <a:clrTo>
                <a:srgbClr val="F0EFE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2480" y="3212976"/>
            <a:ext cx="4641839" cy="3510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88640"/>
            <a:ext cx="8915400" cy="41764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167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ВТОРНИК – </a:t>
            </a:r>
            <a:r>
              <a:rPr lang="ru-RU" sz="2167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2167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февраля</a:t>
            </a:r>
            <a:r>
              <a:rPr lang="ru-RU" sz="2167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67" b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33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Открытие недели книги.</a:t>
            </a:r>
            <a:r>
              <a:rPr lang="ru-RU" sz="1733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733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33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       1.  Организация выставки «Моя  любимая книга».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2. Знакомство с творчеством С. Михалкова.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3. «</a:t>
            </a:r>
            <a:r>
              <a:rPr lang="ru-RU" sz="1517" dirty="0" err="1">
                <a:latin typeface="Times New Roman" pitchFamily="18" charset="0"/>
                <a:cs typeface="Times New Roman" pitchFamily="18" charset="0"/>
              </a:rPr>
              <a:t>Книжкина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 больница» (ремонт книг).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517" dirty="0">
                <a:latin typeface="Times New Roman" pitchFamily="18" charset="0"/>
                <a:ea typeface="Times New Roman"/>
                <a:cs typeface="Times New Roman" pitchFamily="18" charset="0"/>
              </a:rPr>
              <a:t>«Растим читателя» (для родителей)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5. Беседы «Откуда книга пришла?», 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«Нужны ли книжки девчонке и мальчишке?»,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 «Путешествие в историю книги».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endParaRPr lang="ru-RU" sz="1517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F:\картинки\18_03_13_xgb_0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t="26395"/>
          <a:stretch>
            <a:fillRect/>
          </a:stretch>
        </p:blipFill>
        <p:spPr bwMode="auto">
          <a:xfrm>
            <a:off x="416496" y="4005064"/>
            <a:ext cx="3354373" cy="2239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F:\картинки\f100209_113424_big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A8D9E"/>
              </a:clrFrom>
              <a:clrTo>
                <a:srgbClr val="8A8D9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9580" y="4005064"/>
            <a:ext cx="3354373" cy="2225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театр\0001-001-Poslovitsy-o-druzh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1774"/>
            <a:ext cx="8915400" cy="482138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ru-RU" sz="2167" b="1" i="1" dirty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СРЕДА – </a:t>
            </a:r>
            <a:r>
              <a:rPr lang="ru-RU" sz="2167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 февраля</a:t>
            </a:r>
            <a:r>
              <a:rPr lang="ru-RU" sz="1733" b="1" i="1" dirty="0"/>
              <a:t/>
            </a:r>
            <a:br>
              <a:rPr lang="ru-RU" sz="1733" b="1" i="1" dirty="0"/>
            </a:br>
            <a:r>
              <a:rPr lang="ru-RU" sz="1733" b="1" i="1" dirty="0"/>
              <a:t/>
            </a:r>
            <a:br>
              <a:rPr lang="ru-RU" sz="1733" b="1" i="1" dirty="0"/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1. Чтение </a:t>
            </a:r>
            <a:r>
              <a:rPr lang="ru-RU" sz="1517" dirty="0" err="1">
                <a:latin typeface="Times New Roman" pitchFamily="18" charset="0"/>
                <a:cs typeface="Times New Roman" pitchFamily="18" charset="0"/>
              </a:rPr>
              <a:t>К.Чуковского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2. Заучивание пословиц и поговорок о книге.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3. Творческая игра «Книжный магазин.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4. Изготовление «Книжек-самоделок».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5. Рассказ воспитателя о писателе-иллюстраторе </a:t>
            </a:r>
            <a:r>
              <a:rPr lang="ru-RU" sz="1517" dirty="0" err="1">
                <a:latin typeface="Times New Roman" pitchFamily="18" charset="0"/>
                <a:cs typeface="Times New Roman" pitchFamily="18" charset="0"/>
              </a:rPr>
              <a:t>Е.И.Чарушине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517" dirty="0">
                <a:latin typeface="Times New Roman" pitchFamily="18" charset="0"/>
                <a:ea typeface="Times New Roman"/>
                <a:cs typeface="Times New Roman" pitchFamily="18" charset="0"/>
              </a:rPr>
              <a:t>Оформление выставки детских журналов</a:t>
            </a:r>
            <a:br>
              <a:rPr lang="ru-RU" sz="1517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ea typeface="Times New Roman"/>
                <a:cs typeface="Times New Roman" pitchFamily="18" charset="0"/>
              </a:rPr>
              <a:t> «Журнальная страна»</a:t>
            </a: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7. Подбор стихотворений о маме для заучивания 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r>
              <a:rPr lang="ru-RU" sz="1517" dirty="0">
                <a:latin typeface="Times New Roman" pitchFamily="18" charset="0"/>
                <a:cs typeface="Times New Roman" pitchFamily="18" charset="0"/>
              </a:rPr>
              <a:t>(с правом выбора детьми).</a:t>
            </a:r>
            <a:br>
              <a:rPr lang="ru-RU" sz="1517" dirty="0">
                <a:latin typeface="Times New Roman" pitchFamily="18" charset="0"/>
                <a:cs typeface="Times New Roman" pitchFamily="18" charset="0"/>
              </a:rPr>
            </a:br>
            <a:endParaRPr lang="ru-RU" sz="1517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I:\книги\2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224" y="2924944"/>
            <a:ext cx="2585492" cy="348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1079</Words>
  <Application>Microsoft Office PowerPoint</Application>
  <PresentationFormat>Лист A4 (210x297 мм)</PresentationFormat>
  <Paragraphs>24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Aharoni</vt:lpstr>
      <vt:lpstr>Arial</vt:lpstr>
      <vt:lpstr>Calibri</vt:lpstr>
      <vt:lpstr>Cheshirskiy Cat</vt:lpstr>
      <vt:lpstr>Impact</vt:lpstr>
      <vt:lpstr>Monotype Corsiva</vt:lpstr>
      <vt:lpstr>Squishy_Alen.Rus</vt:lpstr>
      <vt:lpstr>Times New Roman</vt:lpstr>
      <vt:lpstr>Тема Office</vt:lpstr>
      <vt:lpstr>Проект  «Книжкина неделя»    </vt:lpstr>
      <vt:lpstr>В наши дни телевидение радио, компьютер прочно вошли в жизнь малышей. Во многих семьях, как только ребенок научится сидеть, его устраивают перед экраном, который все больше заменяет мамины и бабушкины сказки, колыбельные песенки и потешки. Экран становится главным воспитателем ребенка. По данным современных исследователей дети проводят у экранов до 28 часов в неделю, т.е. около 4-х часов в день, что намного превосходит продолжительность общения с взрослым. Это, казалось бы, безопасное занятие может повлечь за собой печальные последствия не только для здоровья ребенка, но и для психического развития. В настоящее время, когда подросло поколение экранных детей, эти последствия становятся более очевидными. Это отставание в развитии речи, это неспособность концентрации на каком-либо занятии, отсутствие заинтересованности делом, трудности в восприятии информации на слух, резкое снижение фантазии и творческой активности. Но, пожалуй, самое явное нарастание внутренней пустоты – детская жестокость и агрессивность.  Детский возраст – период наиболее интенсивного становления внутреннего мира, зарождения наиболее общих фундаментальных способностей человека, формирования личности. В такой создавшейся ситуации чрезвычайно важной представляется задача приобщения детей к книжной культуре, возвращения к «авторитету» книги, литературных героев. </vt:lpstr>
      <vt:lpstr>Актуальность проекта:   С каждым днем в нашей жизни все большее место в качестве источников информации и развлечения занимают телевидение и компьютерные технологии. Но разве могут они заменить неповторимый, уникальный мир книги? Книга за долгие тысячелетия доказала свою необходимость во всех сферах деятельности общества. С давних пор она всегда была рядом с человеком: хранила знания, знакомила с ними новые поколения, учила читать, помогала в трудную минуту, дарила радость общения.  Дошкольное детство - очень важный этап в воспитании внимательного, чуткого читателя, любящего книгу, которая помогает ему познавать окружающий мир и себя в нем. Детская книга остается одним из главных средств воспитания детей, даже самых маленьких. Корней Чуковский приравнивал хорошую литературу для детей к доброкачественному питанию детской души, столь же необходимому для становления человека, как обычная пища — для физиологического развития.</vt:lpstr>
      <vt:lpstr>Цель проекта: Формирование интереса у детей к детской книге через творческую и познавательную деятельность.  Задачи проекта: Поддерживать интерес к литературе, воспитывать любовь к книге, способствовать углублению читательских интересов. Обогащать читательский опыт за счет чтения произведений разных жанров. Способствовать выражению отношения к литературным произведениям в разных видах художественно- творческой деятельности. Вовлечь родителей в совместную с детьми творческую деятельность. Пополнить развивающую среду творческими играми «Библиотека», «Книжный магазин». </vt:lpstr>
      <vt:lpstr>Участники проекта  Дети средней группы  №6 Воспитатель: Корнилова С.А.  Родители     Вид проекта краткосрочный, познавательно – творческий , групповой.    Срок реализации проекта 18 – 22 февраля 2019 года. </vt:lpstr>
      <vt:lpstr>Этапы реализации проекта:  Исследовательский – опрос детей «Моя любимая книга», анкетирование родителей «Приобщение ребенка к художественной литературе», выявление проблемы.  Подготовительный – обработка полученной информации, подбор наглядного и игрового материала, изучение методической литературы, разработка плана совместных мероприятий. Практический – реализация плана совместных мероприятий через интеграцию разных видов детской деятельности. Заключительный – оценка эффективности реализации проекта. </vt:lpstr>
      <vt:lpstr>Планируемые результаты проведения "Книжкиной недели": - повышение интереса детей к художественной литературе; - разработка системы работы с книгой; - возрождение домашнего чтения; - повышение культуры речи педагогов, родителей и детей. </vt:lpstr>
      <vt:lpstr>ВТОРНИК – 19 февраля  Открытие недели книги.         1.  Организация выставки «Моя  любимая книга». 2. Знакомство с творчеством С. Михалкова. 3. «Книжкина больница» (ремонт книг). 4. «Растим читателя» (для родителей) 5. Беседы «Откуда книга пришла?»,  «Нужны ли книжки девчонке и мальчишке?»,  «Путешествие в историю книги». </vt:lpstr>
      <vt:lpstr>СРЕДА – 20 февраля  1. Чтение К.Чуковского. 2. Заучивание пословиц и поговорок о книге. 3. Творческая игра «Книжный магазин. 4. Изготовление «Книжек-самоделок». 5. Рассказ воспитателя о писателе-иллюстраторе Е.И.Чарушине. 6. Оформление выставки детских журналов  «Журнальная страна» 7. Подбор стихотворений о маме для заучивания  (с правом выбора детьми). </vt:lpstr>
      <vt:lpstr>ЧЕТВЕРГ-  21 февраля       1. Чтение детям сказок по желанию. 2. Просмотр презентации «Сказки гуляют по свету».  3. Беседа «Книга - наш друг». 4. Творческая игра «Библиотека». 5. Оформление выставки детских энциклопедий  «Самые умные книги» 6. Театрализованное представление по сказке  В.Сутеева  «Под грибом» </vt:lpstr>
      <vt:lpstr>ПЯТНИЦА – 22 февраля  1. Литературная викторина 2. Художественно-творческая деятельность   «Закладки для книг». 3. Беседа воспитателя «Восьмое чудо света – это книга»  (рассказ сопровождается показом картинок, иллюстраций) 4. Выставка домашних книг: «Моя любимая сказка» 5. Интеллектуальная игра-викторина   «Путешествие в страну сказок»      </vt:lpstr>
      <vt:lpstr>Используемая литература:  Гербова В.В. Программа и методические рекомендации «Приобщение детей к художественной литературе» М. «Мозаика-Синтез» 2010   Максаков А.И. «Развитие правильной речи ребенка в семье» М. «Мозаика - Синтез» 2008  Н.Ф. Сорокина, Л.Г. Миланович  Программа «Театр-творчество-дети» журнал «Дошкольное воспитание» №№ 7-12 2002   А.В. Щеткин «Театральная деятельность в детском саду» М. «Мозаика-Синтез» 2010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Учитель</cp:lastModifiedBy>
  <cp:revision>24</cp:revision>
  <dcterms:created xsi:type="dcterms:W3CDTF">2015-02-09T13:58:57Z</dcterms:created>
  <dcterms:modified xsi:type="dcterms:W3CDTF">2022-02-04T10:26:18Z</dcterms:modified>
</cp:coreProperties>
</file>