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57" r:id="rId4"/>
    <p:sldId id="259" r:id="rId5"/>
    <p:sldId id="260" r:id="rId6"/>
    <p:sldId id="258" r:id="rId7"/>
    <p:sldId id="265" r:id="rId8"/>
    <p:sldId id="266" r:id="rId9"/>
    <p:sldId id="264" r:id="rId10"/>
    <p:sldId id="263" r:id="rId11"/>
    <p:sldId id="267" r:id="rId12"/>
    <p:sldId id="269" r:id="rId13"/>
    <p:sldId id="268" r:id="rId14"/>
    <p:sldId id="270" r:id="rId15"/>
    <p:sldId id="276" r:id="rId16"/>
    <p:sldId id="271" r:id="rId17"/>
    <p:sldId id="278" r:id="rId18"/>
    <p:sldId id="277" r:id="rId19"/>
    <p:sldId id="275" r:id="rId20"/>
    <p:sldId id="274" r:id="rId21"/>
    <p:sldId id="279" r:id="rId22"/>
    <p:sldId id="273" r:id="rId23"/>
    <p:sldId id="280" r:id="rId24"/>
  </p:sldIdLst>
  <p:sldSz cx="9906000" cy="6858000" type="A4"/>
  <p:notesSz cx="9144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350" y="-96"/>
      </p:cViewPr>
      <p:guideLst>
        <p:guide orient="horz" pos="2160"/>
        <p:guide pos="31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42950" y="2130426"/>
            <a:ext cx="84201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181850" y="274639"/>
            <a:ext cx="222885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95300" y="274639"/>
            <a:ext cx="652145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95300" y="1600201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035550" y="1600201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95300" y="1435101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12.02.2022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png"/><Relationship Id="rId4" Type="http://schemas.openxmlformats.org/officeDocument/2006/relationships/image" Target="../media/image20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3" Type="http://schemas.openxmlformats.org/officeDocument/2006/relationships/image" Target="../media/image25.jpeg"/><Relationship Id="rId7" Type="http://schemas.openxmlformats.org/officeDocument/2006/relationships/image" Target="../media/image29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7" Type="http://schemas.openxmlformats.org/officeDocument/2006/relationships/image" Target="../media/image44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jpeg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AutoShape 2" descr="https://zavantag.com/tw_files2/urls_12/854/d-853505/7z-docs/1_html_60cee29.jpg"/>
          <p:cNvSpPr>
            <a:spLocks noChangeAspect="1" noChangeArrowheads="1"/>
          </p:cNvSpPr>
          <p:nvPr/>
        </p:nvSpPr>
        <p:spPr bwMode="auto">
          <a:xfrm>
            <a:off x="155575" y="-136525"/>
            <a:ext cx="296863" cy="296863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8" name="AutoShape 4" descr="https://zavantag.com/tw_files2/urls_12/854/d-853505/7z-docs/1_html_60cee29.jpg"/>
          <p:cNvSpPr>
            <a:spLocks noChangeAspect="1" noChangeArrowheads="1"/>
          </p:cNvSpPr>
          <p:nvPr/>
        </p:nvSpPr>
        <p:spPr bwMode="auto">
          <a:xfrm>
            <a:off x="155575" y="-136525"/>
            <a:ext cx="296863" cy="296863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0" name="AutoShape 6" descr="https://zavantag.com/tw_files2/urls_12/854/d-853505/7z-docs/1_html_60cee29.jpg"/>
          <p:cNvSpPr>
            <a:spLocks noChangeAspect="1" noChangeArrowheads="1"/>
          </p:cNvSpPr>
          <p:nvPr/>
        </p:nvSpPr>
        <p:spPr bwMode="auto">
          <a:xfrm>
            <a:off x="155575" y="-136525"/>
            <a:ext cx="296863" cy="296863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2" name="Picture 8" descr="https://im0-tub-ru.yandex.net/i?id=e029507a7ee036e149f146feaac5fe1a-l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906001" cy="6858000"/>
          </a:xfrm>
          <a:prstGeom prst="rect">
            <a:avLst/>
          </a:prstGeom>
          <a:noFill/>
        </p:spPr>
      </p:pic>
      <p:pic>
        <p:nvPicPr>
          <p:cNvPr id="1038" name="Picture 14" descr="https://i.pinimg.com/236x/55/6c/73/556c737a7fab6e2efa6132aa443a34ec.jpg?nii=t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DFCF7"/>
              </a:clrFrom>
              <a:clrTo>
                <a:srgbClr val="FDFCF7">
                  <a:alpha val="0"/>
                </a:srgbClr>
              </a:clrTo>
            </a:clrChange>
          </a:blip>
          <a:srcRect b="11801"/>
          <a:stretch>
            <a:fillRect/>
          </a:stretch>
        </p:blipFill>
        <p:spPr bwMode="auto">
          <a:xfrm rot="21257314">
            <a:off x="6342775" y="2046036"/>
            <a:ext cx="2697163" cy="2016224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2288704" y="476672"/>
            <a:ext cx="583264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/>
              <a:t>Муниципальное бюджетное дошкольное образовательное учреждение</a:t>
            </a:r>
          </a:p>
          <a:p>
            <a:pPr algn="ctr"/>
            <a:r>
              <a:rPr lang="ru-RU" sz="1400" b="1" dirty="0" smtClean="0"/>
              <a:t>«Детский сад комбинированного вида № 38»</a:t>
            </a:r>
          </a:p>
          <a:p>
            <a:pPr algn="ctr"/>
            <a:r>
              <a:rPr lang="ru-RU" sz="1400" b="1" dirty="0" smtClean="0"/>
              <a:t>Московская обл., г. Сергиев Посад, ул. 2-ой Кирпичный </a:t>
            </a:r>
            <a:r>
              <a:rPr lang="ru-RU" sz="1400" b="1" dirty="0" err="1" smtClean="0"/>
              <a:t>з-д</a:t>
            </a:r>
            <a:r>
              <a:rPr lang="ru-RU" sz="1400" b="1" dirty="0" smtClean="0"/>
              <a:t>, д. 22-б,</a:t>
            </a:r>
            <a:endParaRPr lang="ru-RU" sz="1400" b="1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2792760" y="2276872"/>
            <a:ext cx="3825085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r"/>
            <a:r>
              <a:rPr lang="ru-RU" sz="54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7030A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«</a:t>
            </a:r>
            <a:r>
              <a:rPr lang="ru-RU" sz="5400" b="1" cap="none" spc="0" dirty="0" err="1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7030A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Книжкина</a:t>
            </a:r>
            <a:r>
              <a:rPr lang="ru-RU" sz="54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7030A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 </a:t>
            </a:r>
          </a:p>
          <a:p>
            <a:pPr algn="ctr"/>
            <a:r>
              <a:rPr lang="ru-RU" sz="54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7030A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  неделя»</a:t>
            </a:r>
            <a:endParaRPr lang="ru-RU" sz="54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7030A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584848" y="1628800"/>
            <a:ext cx="232467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Проект</a:t>
            </a:r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313040" y="4941168"/>
            <a:ext cx="316835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Составили воспитатели:</a:t>
            </a:r>
          </a:p>
          <a:p>
            <a:pPr algn="ctr"/>
            <a:r>
              <a:rPr lang="ru-RU" b="1" dirty="0" smtClean="0"/>
              <a:t>Петрова С.Г., Горячева В.В.</a:t>
            </a:r>
          </a:p>
          <a:p>
            <a:pPr algn="ctr"/>
            <a:r>
              <a:rPr lang="ru-RU" b="1" dirty="0"/>
              <a:t> </a:t>
            </a:r>
            <a:r>
              <a:rPr lang="ru-RU" b="1" dirty="0" smtClean="0"/>
              <a:t>                </a:t>
            </a:r>
          </a:p>
          <a:p>
            <a:pPr algn="ctr"/>
            <a:r>
              <a:rPr lang="ru-RU" b="1" dirty="0"/>
              <a:t> </a:t>
            </a:r>
            <a:r>
              <a:rPr lang="ru-RU" b="1" dirty="0" smtClean="0"/>
              <a:t>   март 2021 г.</a:t>
            </a:r>
          </a:p>
          <a:p>
            <a:pPr algn="ctr"/>
            <a:r>
              <a:rPr lang="ru-RU" b="1" dirty="0"/>
              <a:t> </a:t>
            </a:r>
            <a:r>
              <a:rPr lang="ru-RU" b="1" dirty="0" smtClean="0"/>
              <a:t>  средняя группа</a:t>
            </a:r>
            <a:endParaRPr lang="ru-RU" b="1" dirty="0"/>
          </a:p>
        </p:txBody>
      </p:sp>
      <p:pic>
        <p:nvPicPr>
          <p:cNvPr id="1040" name="Picture 16" descr="https://1.bp.blogspot.com/-kGgAsXsxJMs/XoJAkH_Pl6I/AAAAAAAAA7g/Zo3ztaDHH1IW-p9Fc1cvqv5CP2csDFtHQCLcBGAsYHQ/s1600/s1200%2B%25281%2529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36576" y="3573016"/>
            <a:ext cx="2325204" cy="266429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i.pinimg.com/originals/4c/f4/d8/4cf4d85b02d4f024dae7923569d3827a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</p:spPr>
      </p:pic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704528" y="980728"/>
          <a:ext cx="8280920" cy="271533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71426"/>
                <a:gridCol w="4598250"/>
                <a:gridCol w="1355058"/>
                <a:gridCol w="1656186"/>
              </a:tblGrid>
              <a:tr h="829183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№ </a:t>
                      </a:r>
                      <a:r>
                        <a:rPr lang="ru-RU" dirty="0" err="1" smtClean="0"/>
                        <a:t>п</a:t>
                      </a:r>
                      <a:r>
                        <a:rPr lang="ru-RU" dirty="0" smtClean="0"/>
                        <a:t>/</a:t>
                      </a:r>
                      <a:r>
                        <a:rPr lang="ru-RU" dirty="0" err="1" smtClean="0"/>
                        <a:t>п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Содержание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Сроки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Ответственные</a:t>
                      </a:r>
                      <a:endParaRPr lang="ru-RU" dirty="0"/>
                    </a:p>
                  </a:txBody>
                  <a:tcPr/>
                </a:tc>
              </a:tr>
              <a:tr h="414592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4.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Организация выставки «Книга – мой лучший друг»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С 15-18 марта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/>
                        <a:t>воспитатели</a:t>
                      </a:r>
                    </a:p>
                    <a:p>
                      <a:endParaRPr lang="ru-RU" sz="1400" dirty="0"/>
                    </a:p>
                  </a:txBody>
                  <a:tcPr/>
                </a:tc>
              </a:tr>
              <a:tr h="331673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5.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Составление конспекта развлечения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«Путешествие в страну сказок» 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17 марта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воспитатели</a:t>
                      </a:r>
                      <a:endParaRPr lang="ru-RU" sz="1400" dirty="0"/>
                    </a:p>
                  </a:txBody>
                  <a:tcPr/>
                </a:tc>
              </a:tr>
              <a:tr h="331673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6.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Приобретение подарков для детей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18 марта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родители</a:t>
                      </a:r>
                      <a:endParaRPr lang="ru-RU" sz="1400" dirty="0"/>
                    </a:p>
                  </a:txBody>
                  <a:tcPr/>
                </a:tc>
              </a:tr>
              <a:tr h="331673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7.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Акция «Заболела эта книжка»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18 марта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воспитатели, родители</a:t>
                      </a:r>
                      <a:endParaRPr lang="ru-RU" sz="1400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21506" name="Picture 2" descr="http://www.eduportal44.ru/ostrov/Oschool/SiteAssets/DocLib84/%D0%A0%D0%B5%D0%B7%D1%83%D0%BB%D1%8C%D1%82%D0%B0%D1%82%D1%8B%20%D0%BE%D1%81%D0%B2%D0%BE%D0%B5%D0%BD%D0%B8%D1%8F%20%D0%BE%D0%B1%D1%83%D1%87%D0%B0%D1%8E%D1%89%D0%B8%D0%BC%D0%B8%D1%81%D1%8F%20%D0%BE%D0%B1%D1%80%D0%B0%D0%B7%D0%BE%D0%B2%D0%B0%D1%82%D0%B5%D0%BB%D1%8C%D0%BD%D1%8B%D1%85%20%D0%BF%D1%80%D0%BE%D0%B3%D1%80%D0%B0%D0%BC%D0%BC%20%D0%B8%20%D0%BF%D0%BE%D0%BA%D0%B0%D0%B7%D0%B0%D1%82%D0%B5%D0%BB%D0%B8%20%D0%B4%D0%B8%D0%BD%D0%B0%D0%BC%D0%B8%D0%BA%D0%B8%20%D0%B8%D1%85%20%D0%B4%D0%BE%D1%81%D1%82%D0%B8%D0%B6%D0%B5%D0%BD%D0%B8%D0%B9/%D0%9C%D1%83%D0%B4%D1%80%D1%8B%D0%B9-%D1%81%D0%BE%D0%B2%D1%91%D0%BD%D0%BE%D0%BA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8770" r="22835"/>
          <a:stretch>
            <a:fillRect/>
          </a:stretch>
        </p:blipFill>
        <p:spPr bwMode="auto">
          <a:xfrm>
            <a:off x="6465168" y="3717032"/>
            <a:ext cx="2088232" cy="2475726"/>
          </a:xfrm>
          <a:prstGeom prst="rect">
            <a:avLst/>
          </a:prstGeom>
          <a:noFill/>
        </p:spPr>
      </p:pic>
      <p:pic>
        <p:nvPicPr>
          <p:cNvPr id="21510" name="Picture 6" descr="https://ds05.infourok.ru/uploads/ex/039a/00011509-e851be28/2/img16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7688" r="29714"/>
          <a:stretch>
            <a:fillRect/>
          </a:stretch>
        </p:blipFill>
        <p:spPr bwMode="auto">
          <a:xfrm>
            <a:off x="704528" y="3356992"/>
            <a:ext cx="1800200" cy="316954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i.pinimg.com/originals/4c/f4/d8/4cf4d85b02d4f024dae7923569d3827a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848544" y="620688"/>
            <a:ext cx="445442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3 этап 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Заключительный</a:t>
            </a:r>
          </a:p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Сроки: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с 19- 21 марта</a:t>
            </a:r>
          </a:p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Задача: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оценить результаты реализации проекта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776536" y="1772816"/>
          <a:ext cx="8352928" cy="198742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77265"/>
                <a:gridCol w="4638236"/>
                <a:gridCol w="1237227"/>
                <a:gridCol w="1800200"/>
              </a:tblGrid>
              <a:tr h="829183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№ </a:t>
                      </a:r>
                      <a:r>
                        <a:rPr lang="ru-RU" dirty="0" err="1" smtClean="0"/>
                        <a:t>п</a:t>
                      </a:r>
                      <a:r>
                        <a:rPr lang="ru-RU" dirty="0" smtClean="0"/>
                        <a:t>/</a:t>
                      </a:r>
                      <a:r>
                        <a:rPr lang="ru-RU" dirty="0" err="1" smtClean="0"/>
                        <a:t>п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Содержание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Сроки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Ответственные</a:t>
                      </a:r>
                      <a:endParaRPr lang="ru-RU" dirty="0"/>
                    </a:p>
                  </a:txBody>
                  <a:tcPr/>
                </a:tc>
              </a:tr>
              <a:tr h="331673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1.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Проведение развлечения</a:t>
                      </a:r>
                      <a:r>
                        <a:rPr lang="ru-RU" sz="16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«Путешествие в страну сказок»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19 марта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воспитатели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14592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2.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Фотоотчет</a:t>
                      </a: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 «</a:t>
                      </a:r>
                      <a:r>
                        <a:rPr lang="ru-RU" sz="1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Книжкина</a:t>
                      </a: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 неделя»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21 марта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воспитатели</a:t>
                      </a:r>
                    </a:p>
                    <a:p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7414" name="Picture 6" descr="https://drasler.ru/wp-content/uploads/2019/05/%D0%A0%D0%B8%D1%81%D1%83%D0%BD%D0%BA%D0%B8-%D0%B4%D0%BB%D1%8F-%D0%B4%D0%B5%D1%82%D0%B5%D0%B9-%D1%81%D0%BA%D0%B0%D0%B7%D0%BE%D1%87%D0%BD%D1%8B%D1%85-%D0%B3%D0%B5%D1%80%D0%BE%D0%B5%D0%B2-016-1-768x768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817096" y="3284984"/>
            <a:ext cx="3096344" cy="30963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i.pinimg.com/originals/4c/f4/d8/4cf4d85b02d4f024dae7923569d3827a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4304928" y="620688"/>
            <a:ext cx="1339276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2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Выход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5" name="Picture 2" descr="http://www.biblioteka.volyn.ua/wp-content/uploads/2011/03/9133401-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08784" y="2852936"/>
            <a:ext cx="3456384" cy="3439102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3224808" y="1124744"/>
            <a:ext cx="309634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Font typeface="Wingdings" pitchFamily="2" charset="2"/>
              <a:buChar char="v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Конспект развлечения «Путешествие в страну сказок»</a:t>
            </a:r>
          </a:p>
          <a:p>
            <a:pPr algn="ctr">
              <a:buFont typeface="Wingdings" pitchFamily="2" charset="2"/>
              <a:buChar char="v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Размещение конспекта в интернете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i.pinimg.com/originals/4c/f4/d8/4cf4d85b02d4f024dae7923569d3827a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</p:spPr>
      </p:pic>
      <p:pic>
        <p:nvPicPr>
          <p:cNvPr id="16386" name="Picture 2" descr="https://img-fotki.yandex.ru/get/6435/185714632.74/0_ed24e_57768296_XL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0512" y="1124744"/>
            <a:ext cx="8664575" cy="4248472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873504" y="2276872"/>
            <a:ext cx="3879653" cy="193899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60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Фотоотчет</a:t>
            </a:r>
            <a:endParaRPr lang="ru-RU" sz="6000" b="1" cap="none" spc="0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6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проекта</a:t>
            </a:r>
            <a:endParaRPr lang="ru-RU" sz="96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s://i.pinimg.com/originals/4c/f4/d8/4cf4d85b02d4f024dae7923569d3827a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</p:spPr>
      </p:pic>
      <p:pic>
        <p:nvPicPr>
          <p:cNvPr id="32770" name="Picture 2" descr="https://thumbs.dreamstime.com/b/%D0%BA%D0%BE%D1%82-%D1%83%D0%BA%D0%B0%D0%B7%D1%8B%D0%B2%D0%B0%D1%8F-%D1%81-%D0%BF%D0%B0-%D1%8C%D1%86%D0%B5%D0%BC-63304654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72480" y="2924944"/>
            <a:ext cx="2785141" cy="2736304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496616" y="692696"/>
            <a:ext cx="7128792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cap="none" spc="0" dirty="0" smtClean="0">
                <a:ln w="11430"/>
                <a:solidFill>
                  <a:srgbClr val="0070C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Выставка</a:t>
            </a:r>
          </a:p>
          <a:p>
            <a:pPr algn="ctr"/>
            <a:r>
              <a:rPr lang="ru-RU" sz="3600" b="1" dirty="0" smtClean="0">
                <a:ln w="11430"/>
                <a:solidFill>
                  <a:srgbClr val="0070C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«Книга – мой лучший друг»</a:t>
            </a:r>
            <a:endParaRPr lang="ru-RU" sz="3600" b="1" cap="none" spc="0" dirty="0">
              <a:ln w="11430"/>
              <a:solidFill>
                <a:srgbClr val="0070C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1026" name="Picture 2" descr="C:\Users\Настюша\Desktop\фото с книжкиной недели\IMG_20210319_09472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08784" y="2060847"/>
            <a:ext cx="2970000" cy="396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8" name="Picture 4" descr="C:\Users\Настюша\Desktop\фото с книжкиной недели\IMG_20210319_09464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05128" y="2060848"/>
            <a:ext cx="2970000" cy="396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i.pinimg.com/originals/4c/f4/d8/4cf4d85b02d4f024dae7923569d3827a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</p:spPr>
      </p:pic>
      <p:pic>
        <p:nvPicPr>
          <p:cNvPr id="2050" name="Picture 2" descr="C:\Users\Настюша\Desktop\фото с книжкиной недели\IMG_20210318_18172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20552" y="620688"/>
            <a:ext cx="4104456" cy="54726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3" descr="C:\Users\Настюша\Desktop\фото с книжкиной недели\IMG_20210319_09484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13040" y="908720"/>
            <a:ext cx="2700000" cy="360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3" name="Picture 5" descr="http://ruzacbs.ru/sites/default/files/inline/images/hello_html_3b29a5bf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77136" y="3140968"/>
            <a:ext cx="3195736" cy="319573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i.pinimg.com/originals/4c/f4/d8/4cf4d85b02d4f024dae7923569d3827a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280592" y="476672"/>
            <a:ext cx="7704856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cap="none" spc="0" dirty="0" smtClean="0">
                <a:ln w="11430"/>
                <a:solidFill>
                  <a:srgbClr val="0070C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Выставка рисунков</a:t>
            </a:r>
          </a:p>
          <a:p>
            <a:pPr algn="ctr"/>
            <a:r>
              <a:rPr lang="ru-RU" sz="3600" b="1" dirty="0" smtClean="0">
                <a:ln w="11430"/>
                <a:solidFill>
                  <a:srgbClr val="0070C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«Мой любимый сказочный герой»</a:t>
            </a:r>
            <a:endParaRPr lang="ru-RU" sz="3600" b="1" cap="none" spc="0" dirty="0">
              <a:ln w="11430"/>
              <a:solidFill>
                <a:srgbClr val="0070C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31750" name="Picture 6" descr="https://illustrators.ru/uploads/illustration/image/1131323/main_03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16496" y="2996952"/>
            <a:ext cx="2594605" cy="3240360"/>
          </a:xfrm>
          <a:prstGeom prst="rect">
            <a:avLst/>
          </a:prstGeom>
          <a:noFill/>
        </p:spPr>
      </p:pic>
      <p:pic>
        <p:nvPicPr>
          <p:cNvPr id="3074" name="Picture 2" descr="C:\Users\Настюша\Desktop\фото с книжкиной недели\IMG_20210318_16184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80792" y="1988840"/>
            <a:ext cx="2430000" cy="3240000"/>
          </a:xfrm>
          <a:prstGeom prst="rect">
            <a:avLst/>
          </a:prstGeom>
          <a:noFill/>
        </p:spPr>
      </p:pic>
      <p:pic>
        <p:nvPicPr>
          <p:cNvPr id="3075" name="Picture 3" descr="C:\Users\Настюша\Desktop\фото с книжкиной недели\IMG_20210318_16191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05128" y="2564904"/>
            <a:ext cx="2430000" cy="3240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i.pinimg.com/originals/4c/f4/d8/4cf4d85b02d4f024dae7923569d3827a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0472" y="0"/>
            <a:ext cx="9906000" cy="6858000"/>
          </a:xfrm>
          <a:prstGeom prst="rect">
            <a:avLst/>
          </a:prstGeom>
          <a:noFill/>
        </p:spPr>
      </p:pic>
      <p:pic>
        <p:nvPicPr>
          <p:cNvPr id="4098" name="Picture 2" descr="C:\Users\Настюша\Desktop\фото с книжкиной недели\IMG_20210318_16194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0898839">
            <a:off x="704528" y="692696"/>
            <a:ext cx="2430000" cy="324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099" name="Picture 3" descr="C:\Users\Настюша\Desktop\фото с книжкиной недели\IMG_20210318_162028.jpg"/>
          <p:cNvPicPr>
            <a:picLocks noChangeAspect="1" noChangeArrowheads="1"/>
          </p:cNvPicPr>
          <p:nvPr/>
        </p:nvPicPr>
        <p:blipFill>
          <a:blip r:embed="rId4" cstate="print"/>
          <a:srcRect t="15557" r="12195"/>
          <a:stretch>
            <a:fillRect/>
          </a:stretch>
        </p:blipFill>
        <p:spPr bwMode="auto">
          <a:xfrm rot="806244">
            <a:off x="6663025" y="653903"/>
            <a:ext cx="2526752" cy="324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100" name="Picture 4" descr="C:\Users\Настюша\Desktop\фото с книжкиной недели\IMG_20210318_181737.jpg"/>
          <p:cNvPicPr>
            <a:picLocks noChangeAspect="1" noChangeArrowheads="1"/>
          </p:cNvPicPr>
          <p:nvPr/>
        </p:nvPicPr>
        <p:blipFill>
          <a:blip r:embed="rId5" cstate="print"/>
          <a:srcRect t="15473"/>
          <a:stretch>
            <a:fillRect/>
          </a:stretch>
        </p:blipFill>
        <p:spPr bwMode="auto">
          <a:xfrm>
            <a:off x="2432720" y="3284984"/>
            <a:ext cx="4788024" cy="30353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104" name="Picture 8" descr="https://ds05.infourok.ru/uploads/ex/0991/000ffb98-8da4ce8e/hello_html_5598f3b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44488" y="3933056"/>
            <a:ext cx="2304256" cy="2304256"/>
          </a:xfrm>
          <a:prstGeom prst="rect">
            <a:avLst/>
          </a:prstGeom>
          <a:noFill/>
        </p:spPr>
      </p:pic>
      <p:pic>
        <p:nvPicPr>
          <p:cNvPr id="4106" name="Picture 10" descr="https://i.pinimg.com/originals/85/50/9b/85509b66cbff37f98d17fa654038739f.jpg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185249" y="3861048"/>
            <a:ext cx="1875208" cy="2520280"/>
          </a:xfrm>
          <a:prstGeom prst="rect">
            <a:avLst/>
          </a:prstGeom>
          <a:noFill/>
        </p:spPr>
      </p:pic>
      <p:pic>
        <p:nvPicPr>
          <p:cNvPr id="4108" name="Picture 12" descr="https://im0-tub-ru.yandex.net/i?id=1658c009829aa64ecdfa4dc615291041&amp;n=13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24808" y="836712"/>
            <a:ext cx="3203848" cy="17020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i.pinimg.com/originals/4c/f4/d8/4cf4d85b02d4f024dae7923569d3827a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</p:spPr>
      </p:pic>
      <p:pic>
        <p:nvPicPr>
          <p:cNvPr id="5122" name="Picture 2" descr="C:\Users\Настюша\Desktop\фото с книжкиной недели\IMG_20210318_181745.jpg"/>
          <p:cNvPicPr>
            <a:picLocks noChangeAspect="1" noChangeArrowheads="1"/>
          </p:cNvPicPr>
          <p:nvPr/>
        </p:nvPicPr>
        <p:blipFill>
          <a:blip r:embed="rId3" cstate="print"/>
          <a:srcRect b="3305"/>
          <a:stretch>
            <a:fillRect/>
          </a:stretch>
        </p:blipFill>
        <p:spPr bwMode="auto">
          <a:xfrm>
            <a:off x="1784648" y="1124744"/>
            <a:ext cx="6156176" cy="44644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i.pinimg.com/originals/4c/f4/d8/4cf4d85b02d4f024dae7923569d3827a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496616" y="476672"/>
            <a:ext cx="7128792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cap="none" spc="0" dirty="0" smtClean="0">
                <a:ln w="11430"/>
                <a:solidFill>
                  <a:srgbClr val="0070C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Развлечение</a:t>
            </a:r>
          </a:p>
          <a:p>
            <a:pPr algn="ctr"/>
            <a:r>
              <a:rPr lang="ru-RU" sz="3600" b="1" dirty="0" smtClean="0">
                <a:ln w="11430"/>
                <a:solidFill>
                  <a:srgbClr val="0070C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«Путешествие в страну сказок»</a:t>
            </a:r>
            <a:endParaRPr lang="ru-RU" sz="3600" b="1" cap="none" spc="0" dirty="0">
              <a:ln w="11430"/>
              <a:solidFill>
                <a:srgbClr val="0070C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7170" name="Picture 2" descr="C:\Users\Настюша\Desktop\фото с книжкиной недели\IMG_20210319_09133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92560" y="1772816"/>
            <a:ext cx="2430000" cy="3240000"/>
          </a:xfrm>
          <a:prstGeom prst="rect">
            <a:avLst/>
          </a:prstGeom>
          <a:noFill/>
        </p:spPr>
      </p:pic>
      <p:pic>
        <p:nvPicPr>
          <p:cNvPr id="7171" name="Picture 3" descr="C:\Users\Настюша\Desktop\фото с книжкиной недели\IMG_20210319_09141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28864" y="2924944"/>
            <a:ext cx="2430000" cy="3240000"/>
          </a:xfrm>
          <a:prstGeom prst="rect">
            <a:avLst/>
          </a:prstGeom>
          <a:noFill/>
        </p:spPr>
      </p:pic>
      <p:pic>
        <p:nvPicPr>
          <p:cNvPr id="7172" name="Picture 4" descr="C:\Users\Настюша\Desktop\фото с книжкиной недели\IMG_20210319_09162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537176" y="1700808"/>
            <a:ext cx="2430000" cy="3240000"/>
          </a:xfrm>
          <a:prstGeom prst="rect">
            <a:avLst/>
          </a:prstGeom>
          <a:noFill/>
        </p:spPr>
      </p:pic>
      <p:pic>
        <p:nvPicPr>
          <p:cNvPr id="7176" name="Picture 8" descr="https://cdn4.vectorstock.com/i/1000x1000/02/63/green-talking-pike-with-a-golden-crown-in-a-wooden-vector-22020263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8301"/>
          <a:stretch>
            <a:fillRect/>
          </a:stretch>
        </p:blipFill>
        <p:spPr bwMode="auto">
          <a:xfrm>
            <a:off x="6465168" y="4293096"/>
            <a:ext cx="2216696" cy="219529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ttps://i.pinimg.com/originals/4c/f4/d8/4cf4d85b02d4f024dae7923569d3827a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856656" y="548680"/>
            <a:ext cx="362387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Обоснование темы</a:t>
            </a:r>
            <a:endParaRPr lang="ru-RU" sz="32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504728" y="1124744"/>
            <a:ext cx="4572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1600" i="1" dirty="0">
                <a:latin typeface="Times New Roman" pitchFamily="18" charset="0"/>
                <a:cs typeface="Times New Roman" pitchFamily="18" charset="0"/>
              </a:rPr>
              <a:t>«Художественные произведения являются одним из важнейших источником знаний»</a:t>
            </a:r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i="1" dirty="0">
                <a:latin typeface="Times New Roman" pitchFamily="18" charset="0"/>
                <a:cs typeface="Times New Roman" pitchFamily="18" charset="0"/>
              </a:rPr>
              <a:t>(Л. М. Гурович.)</a:t>
            </a: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 rot="10800000" flipV="1">
            <a:off x="848544" y="2040522"/>
            <a:ext cx="6480720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79388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Книга – незаменимый источник знаний для </a:t>
            </a:r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детей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. Ребенок, беря в руки книгу, непроизвольно ее открывает. Загадочный и неизведанный мир предстает перед ним: сказки, волшебные страны, незнакомые предметы, удивительная природа - все так и манит заглянуть вглубь книги, проникнуть в ее тайны, разгадать загадки и отправиться вместе с ее героями в путешествие за знаниями.</a:t>
            </a:r>
          </a:p>
          <a:p>
            <a:pPr marL="0" marR="0" lvl="0" indent="179388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Любой ребенок является читателем, даже если он не умеет читать, а только слушает чтение взрослых.</a:t>
            </a:r>
          </a:p>
          <a:p>
            <a:pPr lvl="0" indent="179388"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Дошкольное детство – важный этап в воспитании</a:t>
            </a:r>
            <a:r>
              <a:rPr kumimoji="0" lang="ru-RU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внимательного, чуткого читателя, любящего книгу, которая</a:t>
            </a:r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помогает ему познавать мир и себя в нем, формировать нравственные чувства и оценки, </a:t>
            </a:r>
            <a:r>
              <a:rPr kumimoji="0" lang="ru-RU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развивать </a:t>
            </a:r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восприятие  художественного слова.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3560" name="Picture 8" descr="https://ds02.infourok.ru/uploads/ex/0bdf/00027cde-b438c276/img26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42656" t="11084" b="5799"/>
          <a:stretch>
            <a:fillRect/>
          </a:stretch>
        </p:blipFill>
        <p:spPr bwMode="auto">
          <a:xfrm>
            <a:off x="7057686" y="548680"/>
            <a:ext cx="2848314" cy="30963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i.pinimg.com/originals/4c/f4/d8/4cf4d85b02d4f024dae7923569d3827a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</p:spPr>
      </p:pic>
      <p:pic>
        <p:nvPicPr>
          <p:cNvPr id="8194" name="Picture 2" descr="C:\Users\Настюша\Desktop\фото с книжкиной недели\IMG_20210319_09181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4608" y="764704"/>
            <a:ext cx="2463738" cy="32849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195" name="Picture 3" descr="C:\Users\Настюша\Desktop\фото с книжкиной недели\IMG_20210319_09211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64968" y="620688"/>
            <a:ext cx="3600000" cy="270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196" name="Picture 4" descr="C:\Users\Настюша\Desktop\фото с книжкиной недели\IMG_20210319_09213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64968" y="3429000"/>
            <a:ext cx="3600000" cy="270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198" name="Picture 6" descr="https://img2.freepng.ru/20180525/pyc/kisspng-bow-and-arrow-archery-undertale-jinesh-prabhu-5b07bb4e6739c7.3143807015272333584228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EFEFEF"/>
              </a:clrFrom>
              <a:clrTo>
                <a:srgbClr val="EFEFE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0472" y="4077072"/>
            <a:ext cx="4044304" cy="233671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i.pinimg.com/originals/4c/f4/d8/4cf4d85b02d4f024dae7923569d3827a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</p:spPr>
      </p:pic>
      <p:pic>
        <p:nvPicPr>
          <p:cNvPr id="9218" name="Picture 2" descr="C:\Users\Настюша\Desktop\фото с книжкиной недели\IMG_20210319_09220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97016" y="548680"/>
            <a:ext cx="3360000" cy="252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220" name="Picture 4" descr="C:\Users\Настюша\Desktop\фото с книжкиной недели\IMG_20210319_09295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12840" y="3212976"/>
            <a:ext cx="2295000" cy="306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221" name="Picture 5" descr="C:\Users\Настюша\Desktop\фото с книжкиной недели\IMG_20210319_09303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537176" y="3212976"/>
            <a:ext cx="2295000" cy="306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222" name="Picture 6" descr="C:\Users\Настюша\Desktop\фото с книжкиной недели\IMG_20210319_093043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48544" y="3212976"/>
            <a:ext cx="2295000" cy="306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223" name="Picture 7" descr="C:\Users\Настюша\Desktop\фото с книжкиной недели\IMG_20210319_092126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992560" y="548680"/>
            <a:ext cx="3360000" cy="252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i.pinimg.com/originals/4c/f4/d8/4cf4d85b02d4f024dae7923569d3827a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</p:spPr>
      </p:pic>
      <p:pic>
        <p:nvPicPr>
          <p:cNvPr id="6146" name="Picture 2" descr="C:\Users\Настюша\Desktop\фото с книжкиной недели\IMG_20210319_094006.jpg"/>
          <p:cNvPicPr>
            <a:picLocks noChangeAspect="1" noChangeArrowheads="1"/>
          </p:cNvPicPr>
          <p:nvPr/>
        </p:nvPicPr>
        <p:blipFill>
          <a:blip r:embed="rId3" cstate="print"/>
          <a:srcRect t="8447" b="11910"/>
          <a:stretch>
            <a:fillRect/>
          </a:stretch>
        </p:blipFill>
        <p:spPr bwMode="auto">
          <a:xfrm>
            <a:off x="920552" y="908720"/>
            <a:ext cx="7956376" cy="47525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i.pinimg.com/originals/4c/f4/d8/4cf4d85b02d4f024dae7923569d3827a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ttps://i.pinimg.com/originals/4c/f4/d8/4cf4d85b02d4f024dae7923569d3827a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208584" y="548680"/>
            <a:ext cx="7749186" cy="5262979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Актуальность </a:t>
            </a:r>
          </a:p>
          <a:p>
            <a:endParaRPr lang="en-US" sz="1600" dirty="0" smtClean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en-US" sz="1600" dirty="0" smtClean="0">
                <a:ln w="11430"/>
                <a:latin typeface="Times New Roman" pitchFamily="18" charset="0"/>
                <a:cs typeface="Times New Roman" pitchFamily="18" charset="0"/>
              </a:rPr>
              <a:t>               </a:t>
            </a:r>
            <a:r>
              <a:rPr lang="ru-RU" sz="1600" dirty="0" smtClean="0">
                <a:ln w="11430"/>
                <a:latin typeface="Times New Roman" pitchFamily="18" charset="0"/>
                <a:cs typeface="Times New Roman" pitchFamily="18" charset="0"/>
              </a:rPr>
              <a:t>В последнее время во всём мире значительно снизился </a:t>
            </a:r>
            <a:endParaRPr lang="en-US" sz="1600" dirty="0" smtClean="0">
              <a:ln w="11430"/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 smtClean="0">
                <a:ln w="11430"/>
                <a:latin typeface="Times New Roman" pitchFamily="18" charset="0"/>
                <a:cs typeface="Times New Roman" pitchFamily="18" charset="0"/>
              </a:rPr>
              <a:t>интерес к книге. Дети стали меньше читать, электронные </a:t>
            </a:r>
            <a:endParaRPr lang="en-US" sz="1600" dirty="0" smtClean="0">
              <a:ln w="11430"/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 smtClean="0">
                <a:ln w="11430"/>
                <a:latin typeface="Times New Roman" pitchFamily="18" charset="0"/>
                <a:cs typeface="Times New Roman" pitchFamily="18" charset="0"/>
              </a:rPr>
              <a:t>носители и средства массовой информации вытесняют книгу. </a:t>
            </a:r>
            <a:endParaRPr lang="en-US" sz="1600" dirty="0" smtClean="0">
              <a:ln w="11430"/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 smtClean="0">
                <a:ln w="11430"/>
                <a:latin typeface="Times New Roman" pitchFamily="18" charset="0"/>
                <a:cs typeface="Times New Roman" pitchFamily="18" charset="0"/>
              </a:rPr>
              <a:t>Книга постепенно уходит на второй план, чтение перестаёт быть процессом воспитания собственной души, требующим от человека большой работы ума и сердца, переживания, осмысления. Значение хорошей книги в жизни человека </a:t>
            </a:r>
            <a:endParaRPr lang="en-US" sz="1600" dirty="0" smtClean="0">
              <a:ln w="11430"/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 smtClean="0">
                <a:ln w="11430"/>
                <a:latin typeface="Times New Roman" pitchFamily="18" charset="0"/>
                <a:cs typeface="Times New Roman" pitchFamily="18" charset="0"/>
              </a:rPr>
              <a:t>сложно переоценить. Она помогает нам разбираться в </a:t>
            </a:r>
            <a:endParaRPr lang="en-US" sz="1600" dirty="0" smtClean="0">
              <a:ln w="11430"/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 smtClean="0">
                <a:ln w="11430"/>
                <a:latin typeface="Times New Roman" pitchFamily="18" charset="0"/>
                <a:cs typeface="Times New Roman" pitchFamily="18" charset="0"/>
              </a:rPr>
              <a:t>сложных обстоятельствах жизни, учит нас уважать </a:t>
            </a:r>
            <a:endParaRPr lang="en-US" sz="1600" dirty="0" smtClean="0">
              <a:ln w="11430"/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 smtClean="0">
                <a:ln w="11430"/>
                <a:latin typeface="Times New Roman" pitchFamily="18" charset="0"/>
                <a:cs typeface="Times New Roman" pitchFamily="18" charset="0"/>
              </a:rPr>
              <a:t>человека и правильно оценивать самих себя. Чтение </a:t>
            </a:r>
            <a:endParaRPr lang="en-US" sz="1600" dirty="0" smtClean="0">
              <a:ln w="11430"/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 smtClean="0">
                <a:ln w="11430"/>
                <a:latin typeface="Times New Roman" pitchFamily="18" charset="0"/>
                <a:cs typeface="Times New Roman" pitchFamily="18" charset="0"/>
              </a:rPr>
              <a:t>развивает интеллект, формирует духовно зрелую, </a:t>
            </a:r>
            <a:endParaRPr lang="en-US" sz="1600" dirty="0" smtClean="0">
              <a:ln w="11430"/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 smtClean="0">
                <a:ln w="11430"/>
                <a:latin typeface="Times New Roman" pitchFamily="18" charset="0"/>
                <a:cs typeface="Times New Roman" pitchFamily="18" charset="0"/>
              </a:rPr>
              <a:t>образованную личность.</a:t>
            </a:r>
            <a:r>
              <a:rPr lang="en-US" sz="1600" dirty="0" smtClean="0">
                <a:ln w="11430"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ln w="11430"/>
                <a:latin typeface="Times New Roman" pitchFamily="18" charset="0"/>
                <a:cs typeface="Times New Roman" pitchFamily="18" charset="0"/>
              </a:rPr>
              <a:t>Вот почему так важно </a:t>
            </a:r>
            <a:endParaRPr lang="en-US" sz="1600" dirty="0" smtClean="0">
              <a:ln w="11430"/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 smtClean="0">
                <a:ln w="11430"/>
                <a:latin typeface="Times New Roman" pitchFamily="18" charset="0"/>
                <a:cs typeface="Times New Roman" pitchFamily="18" charset="0"/>
              </a:rPr>
              <a:t>прививать детям любовь к книге начиная с</a:t>
            </a:r>
          </a:p>
          <a:p>
            <a:r>
              <a:rPr lang="ru-RU" sz="1600" dirty="0" smtClean="0">
                <a:ln w="11430"/>
                <a:latin typeface="Times New Roman" pitchFamily="18" charset="0"/>
                <a:cs typeface="Times New Roman" pitchFamily="18" charset="0"/>
              </a:rPr>
              <a:t>дошкольного возраста. Ведь книга способствует</a:t>
            </a:r>
          </a:p>
          <a:p>
            <a:r>
              <a:rPr lang="ru-RU" sz="1600" dirty="0" smtClean="0">
                <a:ln w="11430"/>
                <a:latin typeface="Times New Roman" pitchFamily="18" charset="0"/>
                <a:cs typeface="Times New Roman" pitchFamily="18" charset="0"/>
              </a:rPr>
              <a:t> расширению горизонта детского знания о </a:t>
            </a:r>
          </a:p>
          <a:p>
            <a:r>
              <a:rPr lang="ru-RU" sz="1600" dirty="0" smtClean="0">
                <a:ln w="11430"/>
                <a:latin typeface="Times New Roman" pitchFamily="18" charset="0"/>
                <a:cs typeface="Times New Roman" pitchFamily="18" charset="0"/>
              </a:rPr>
              <a:t>мире, помогает ребёнку усвоить образцы </a:t>
            </a:r>
            <a:endParaRPr lang="en-US" sz="1600" dirty="0" smtClean="0">
              <a:ln w="11430"/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 smtClean="0">
                <a:ln w="11430"/>
                <a:latin typeface="Times New Roman" pitchFamily="18" charset="0"/>
                <a:cs typeface="Times New Roman" pitchFamily="18" charset="0"/>
              </a:rPr>
              <a:t>поведения, воплощённые в тех или иных</a:t>
            </a:r>
          </a:p>
          <a:p>
            <a:r>
              <a:rPr lang="ru-RU" sz="1600" dirty="0" smtClean="0">
                <a:ln w="11430"/>
                <a:latin typeface="Times New Roman" pitchFamily="18" charset="0"/>
                <a:cs typeface="Times New Roman" pitchFamily="18" charset="0"/>
              </a:rPr>
              <a:t>литературных</a:t>
            </a:r>
            <a:r>
              <a:rPr lang="en-US" sz="1600" dirty="0" smtClean="0">
                <a:ln w="11430"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ln w="11430"/>
                <a:latin typeface="Times New Roman" pitchFamily="18" charset="0"/>
                <a:cs typeface="Times New Roman" pitchFamily="18" charset="0"/>
              </a:rPr>
              <a:t>героях, формирует начальных</a:t>
            </a:r>
          </a:p>
          <a:p>
            <a:r>
              <a:rPr lang="ru-RU" sz="1600" dirty="0" smtClean="0">
                <a:ln w="11430"/>
                <a:latin typeface="Times New Roman" pitchFamily="18" charset="0"/>
                <a:cs typeface="Times New Roman" pitchFamily="18" charset="0"/>
              </a:rPr>
              <a:t> представления о прекрасном. </a:t>
            </a:r>
            <a:endParaRPr lang="ru-RU" sz="1600" dirty="0">
              <a:ln w="11430"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342" name="Picture 6" descr="https://chelmami.ru/netcat_files/5/11/cc1acafe28820108ffc48373b0d47218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490382" y="2996953"/>
            <a:ext cx="3617747" cy="302433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ttps://i.pinimg.com/originals/4c/f4/d8/4cf4d85b02d4f024dae7923569d3827a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3512840" y="836712"/>
            <a:ext cx="5214974" cy="4185761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ГИПОТЕЗА</a:t>
            </a:r>
            <a:endParaRPr lang="ru-RU" sz="32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      </a:t>
            </a:r>
          </a:p>
          <a:p>
            <a:r>
              <a:rPr lang="ru-RU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Книга </a:t>
            </a:r>
            <a:r>
              <a:rPr lang="ru-RU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обладает преимуществом над другими воспитательными приемами. Это своего рода нравственный кодекс народа, их </a:t>
            </a:r>
            <a:r>
              <a:rPr lang="ru-RU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герои</a:t>
            </a:r>
            <a:r>
              <a:rPr lang="en-US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это хотя и воображаемые, но примеры истинного поведения честного человека, умеющего постоять за свое достоинство.</a:t>
            </a:r>
          </a:p>
          <a:p>
            <a:r>
              <a:rPr lang="ru-RU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 Сказка играет важнейшую роль в развитии воображения – способности, без которой невозможна ни умственная деятельность ребенка в период </a:t>
            </a:r>
            <a:r>
              <a:rPr lang="ru-RU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дошкольного обучения. </a:t>
            </a:r>
          </a:p>
          <a:p>
            <a:r>
              <a:rPr lang="ru-RU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  Книги </a:t>
            </a:r>
            <a:r>
              <a:rPr lang="ru-RU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прививают интерес к чтению </a:t>
            </a:r>
            <a:endParaRPr lang="ru-RU" dirty="0" smtClean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художественной </a:t>
            </a:r>
            <a:r>
              <a:rPr lang="ru-RU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литературы.</a:t>
            </a:r>
          </a:p>
        </p:txBody>
      </p:sp>
      <p:pic>
        <p:nvPicPr>
          <p:cNvPr id="25602" name="Picture 2" descr="https://img-fotki.yandex.ru/get/5401/39663434.87f/0_aa5a8_d4702f72_XL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2480" y="188640"/>
            <a:ext cx="3356991" cy="335699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ttps://i.pinimg.com/originals/4c/f4/d8/4cf4d85b02d4f024dae7923569d3827a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216696" y="836712"/>
            <a:ext cx="2956066" cy="107721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2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Противоречия ,</a:t>
            </a:r>
          </a:p>
          <a:p>
            <a:pPr algn="ctr"/>
            <a: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проблемы</a:t>
            </a:r>
            <a:endParaRPr lang="ru-RU" sz="32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1424608" y="2348880"/>
            <a:ext cx="4464496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Низкая заинтересованность детей детской художественной литературой;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Навязывание детям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современных книг с мультипликационными героями разных стран, не имеющие нравственного стержня;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Повышение профессионального уровня педагогов ДОУ, раскрытие их творческого потенциала.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578" name="AutoShape 2" descr="https://www.clipartmax.com/png/middle/257-2579720_%D0%B4%D0%B5%D1%82%D1%81%D0%BA%D0%B8%D0%B5-%D0%BA%D0%B0%D1%80%D1%82%D0%B8%D0%BD%D0%BA%D0%B8-%D0%B0%D1%81%D1%81%D0%BE%D1%80%D1%82%D0%B8-%D0%B4%D0%BB%D1%8F-%D0%BF%D1%80%D0%B5%D0%B7%D0%B5%D0%BD%D1%82%D0%B0%D1%86%D0%B8%D0%B9-%D1%81%D0%BA%D0%B0%D0%B7%D0%BE%D1%87%D0%BD%D1%8B%D1%85-%D0%BF%D0%B5%D1%80%D1%81%D0%BE%D0%BD%D0%B0%D0%B6%D0%B5%D0%B9.png"/>
          <p:cNvSpPr>
            <a:spLocks noChangeAspect="1" noChangeArrowheads="1"/>
          </p:cNvSpPr>
          <p:nvPr/>
        </p:nvSpPr>
        <p:spPr bwMode="auto">
          <a:xfrm>
            <a:off x="155575" y="-136525"/>
            <a:ext cx="296863" cy="296863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4580" name="AutoShape 4" descr="https://www.clipartmax.com/png/middle/257-2579720_%D0%B4%D0%B5%D1%82%D1%81%D0%BA%D0%B8%D0%B5-%D0%BA%D0%B0%D1%80%D1%82%D0%B8%D0%BD%D0%BA%D0%B8-%D0%B0%D1%81%D1%81%D0%BE%D1%80%D1%82%D0%B8-%D0%B4%D0%BB%D1%8F-%D0%BF%D1%80%D0%B5%D0%B7%D0%B5%D0%BD%D1%82%D0%B0%D1%86%D0%B8%D0%B9-%D1%81%D0%BA%D0%B0%D0%B7%D0%BE%D1%87%D0%BD%D1%8B%D1%85-%D0%BF%D0%B5%D1%80%D1%81%D0%BE%D0%BD%D0%B0%D0%B6%D0%B5%D0%B9.png"/>
          <p:cNvSpPr>
            <a:spLocks noChangeAspect="1" noChangeArrowheads="1"/>
          </p:cNvSpPr>
          <p:nvPr/>
        </p:nvSpPr>
        <p:spPr bwMode="auto">
          <a:xfrm>
            <a:off x="155575" y="-136525"/>
            <a:ext cx="296863" cy="296863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4582" name="AutoShape 6" descr="https://www.clipartmax.com/png/middle/257-2579720_%D0%B4%D0%B5%D1%82%D1%81%D0%BA%D0%B8%D0%B5-%D0%BA%D0%B0%D1%80%D1%82%D0%B8%D0%BD%D0%BA%D0%B8-%D0%B0%D1%81%D1%81%D0%BE%D1%80%D1%82%D0%B8-%D0%B4%D0%BB%D1%8F-%D0%BF%D1%80%D0%B5%D0%B7%D0%B5%D0%BD%D1%82%D0%B0%D1%86%D0%B8%D0%B9-%D1%81%D0%BA%D0%B0%D0%B7%D0%BE%D1%87%D0%BD%D1%8B%D1%85-%D0%BF%D0%B5%D1%80%D1%81%D0%BE%D0%BD%D0%B0%D0%B6%D0%B5%D0%B9.png"/>
          <p:cNvSpPr>
            <a:spLocks noChangeAspect="1" noChangeArrowheads="1"/>
          </p:cNvSpPr>
          <p:nvPr/>
        </p:nvSpPr>
        <p:spPr bwMode="auto">
          <a:xfrm>
            <a:off x="155575" y="-136525"/>
            <a:ext cx="296863" cy="296863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4584" name="Picture 8" descr="https://hsto.org/getpro/freelansim/allfiles/1/19/19183/8e8a157b9a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529064" y="1556792"/>
            <a:ext cx="4176463" cy="41764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ttps://i.pinimg.com/originals/4c/f4/d8/4cf4d85b02d4f024dae7923569d3827a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360712" y="620688"/>
            <a:ext cx="4943596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2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Краткое описание проекта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20552" y="1628800"/>
            <a:ext cx="7267996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Тип проекта: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групповой, краткосрочный.</a:t>
            </a:r>
          </a:p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     Срок проекта: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 12 марта –21 марта 2021 года</a:t>
            </a:r>
          </a:p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     Участники проекта: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дети, воспитатели, родители</a:t>
            </a:r>
          </a:p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Цель проекта: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развивать и совершенствовать способности к восприятию литературных произведений,  воспитывать будущего читателя. </a:t>
            </a:r>
          </a:p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Задачи: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FontTx/>
              <a:buChar char="-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воспитывать любовь и бережное отношение 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к книге;</a:t>
            </a:r>
          </a:p>
          <a:p>
            <a:pPr>
              <a:buFontTx/>
              <a:buChar char="-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развивать у детей интерес к чтению, литературе,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к детским писателям и поэтам;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-  развивать у детей представление о роли книги 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 жизни человека; 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-  познакомить с жанровыми особенностями,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структурой, видами литературных произведений;</a:t>
            </a:r>
          </a:p>
          <a:p>
            <a:pPr>
              <a:buFontTx/>
              <a:buChar char="-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приобщать родителей к семейному чтению 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Литературных произведений.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6626" name="Picture 2" descr="https://yt3.ggpht.com/a/AATXAJw-AsgMrPcQfpeFDtJwtq6tmPYSgShAM5vAyw=s900-c-k-c0xffffffff-no-rj-mo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CFCFE"/>
              </a:clrFrom>
              <a:clrTo>
                <a:srgbClr val="FCFCFE">
                  <a:alpha val="0"/>
                </a:srgbClr>
              </a:clrTo>
            </a:clrChange>
          </a:blip>
          <a:srcRect b="13773"/>
          <a:stretch>
            <a:fillRect/>
          </a:stretch>
        </p:blipFill>
        <p:spPr bwMode="auto">
          <a:xfrm>
            <a:off x="5673080" y="2996952"/>
            <a:ext cx="3312368" cy="285615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i.pinimg.com/originals/4c/f4/d8/4cf4d85b02d4f024dae7923569d3827a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</p:spPr>
      </p:pic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848544" y="620688"/>
            <a:ext cx="7848872" cy="35086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u="none" strike="noStrike" normalizeH="0" baseline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ea typeface="Times New Roman" pitchFamily="18" charset="0"/>
                <a:cs typeface="Arial" pitchFamily="34" charset="0"/>
              </a:rPr>
              <a:t>Предполагаемый</a:t>
            </a:r>
            <a:r>
              <a:rPr kumimoji="0" lang="ru-RU" sz="2800" b="1" u="none" strike="noStrike" normalizeH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ea typeface="Times New Roman" pitchFamily="18" charset="0"/>
                <a:cs typeface="Arial" pitchFamily="34" charset="0"/>
              </a:rPr>
              <a:t> результат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u="none" strike="noStrike" normalizeH="0" baseline="0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Дети должны: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/>
            </a:pPr>
            <a:r>
              <a:rPr lang="ru-RU" sz="16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1600" b="1" i="0" u="none" strike="noStrike" normalizeH="0" baseline="0" dirty="0" smtClean="0">
                <a:ln w="11430"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иметь представление о назначении библиотеки, о принципе ее работы, о ее разных видах (детская, электронная, групповая, домашняя и т.д.)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/>
            </a:pPr>
            <a:r>
              <a:rPr kumimoji="0" lang="ru-RU" sz="1600" b="1" i="0" u="none" strike="noStrike" normalizeH="0" baseline="0" dirty="0" smtClean="0">
                <a:ln w="11430"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называть любимые произведения и их авторов, различают </a:t>
            </a:r>
            <a:r>
              <a:rPr lang="ru-RU" sz="1600" b="1" dirty="0" smtClean="0">
                <a:ln w="11430"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1" i="0" u="none" strike="noStrike" normalizeH="0" baseline="0" dirty="0" smtClean="0">
                <a:ln w="11430"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основные литературные жанры;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/>
            </a:pPr>
            <a:r>
              <a:rPr kumimoji="0" lang="ru-RU" sz="1600" b="1" i="0" u="none" strike="noStrike" normalizeH="0" baseline="0" dirty="0" smtClean="0">
                <a:ln w="11430"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пересказывать небольшие тексты, сочинять сказки, выразительно читать стихотворения;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/>
            </a:pPr>
            <a:r>
              <a:rPr kumimoji="0" lang="ru-RU" sz="1600" b="1" i="0" u="none" strike="noStrike" normalizeH="0" baseline="0" dirty="0" smtClean="0">
                <a:ln w="11430"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уметь использовать различные средства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sz="1600" b="1" dirty="0" smtClean="0">
                <a:ln w="11430"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1600" b="1" i="0" u="none" strike="noStrike" normalizeH="0" baseline="0" dirty="0" smtClean="0">
                <a:ln w="11430"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выразительности;</a:t>
            </a:r>
            <a:r>
              <a:rPr kumimoji="0" lang="ru-RU" sz="1600" b="1" i="0" u="none" strike="noStrike" normalizeH="0" dirty="0" smtClean="0">
                <a:ln w="11430"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/>
            </a:pPr>
            <a:r>
              <a:rPr kumimoji="0" lang="ru-RU" sz="1600" b="1" i="0" u="none" strike="noStrike" normalizeH="0" baseline="0" dirty="0" smtClean="0">
                <a:ln w="11430"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правильно и бережно обращаться с книгами</a:t>
            </a:r>
            <a:r>
              <a:rPr lang="ru-RU" sz="1600" b="1" dirty="0" smtClean="0">
                <a:ln w="11430"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 </a:t>
            </a:r>
            <a:r>
              <a:rPr kumimoji="0" lang="ru-RU" sz="1600" b="1" i="0" u="none" strike="noStrike" normalizeH="0" baseline="0" dirty="0" smtClean="0">
                <a:ln w="11430"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ремонтировать их, пользоваться закладками</a:t>
            </a:r>
            <a:endParaRPr kumimoji="0" lang="ru-RU" sz="1600" b="1" i="0" u="none" strike="noStrike" normalizeH="0" baseline="0" dirty="0" smtClean="0">
              <a:ln w="11430"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1" i="0" u="none" strike="noStrike" normalizeH="0" baseline="0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808984" y="3717032"/>
            <a:ext cx="3190104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Продукт проекта</a:t>
            </a:r>
            <a:endParaRPr lang="ru-RU" sz="32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520952" y="4437112"/>
            <a:ext cx="367546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Font typeface="Wingdings" pitchFamily="2" charset="2"/>
              <a:buChar char="v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Рисунки детей</a:t>
            </a:r>
          </a:p>
          <a:p>
            <a:pPr algn="ctr">
              <a:buFont typeface="Wingdings" pitchFamily="2" charset="2"/>
              <a:buChar char="v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Пополнение книжного уголка</a:t>
            </a:r>
          </a:p>
          <a:p>
            <a:pPr algn="ctr">
              <a:buFont typeface="Wingdings" pitchFamily="2" charset="2"/>
              <a:buChar char="v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Картотека загадок, пословиц, поговорок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4" descr="https://for-teacher.ru/edu/data/img/pic-023nx49jh3-00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00672" y="3717032"/>
            <a:ext cx="2379769" cy="25922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i.pinimg.com/originals/4c/f4/d8/4cf4d85b02d4f024dae7923569d3827a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064568" y="476672"/>
            <a:ext cx="65016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1 этап 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Подготовительный</a:t>
            </a:r>
          </a:p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Сроки: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12-15 марта</a:t>
            </a:r>
          </a:p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Задача: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создать необходимые условия для реализации данного проекта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920552" y="1340768"/>
          <a:ext cx="7992888" cy="387718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48071"/>
                <a:gridCol w="4438312"/>
                <a:gridCol w="1307926"/>
                <a:gridCol w="1598579"/>
              </a:tblGrid>
              <a:tr h="829183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№ </a:t>
                      </a:r>
                      <a:r>
                        <a:rPr lang="ru-RU" dirty="0" err="1" smtClean="0"/>
                        <a:t>п</a:t>
                      </a:r>
                      <a:r>
                        <a:rPr lang="ru-RU" dirty="0" smtClean="0"/>
                        <a:t>/</a:t>
                      </a:r>
                      <a:r>
                        <a:rPr lang="ru-RU" dirty="0" err="1" smtClean="0"/>
                        <a:t>п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Содержание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Сроки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Ответственные</a:t>
                      </a:r>
                      <a:endParaRPr lang="ru-RU" dirty="0"/>
                    </a:p>
                  </a:txBody>
                  <a:tcPr/>
                </a:tc>
              </a:tr>
              <a:tr h="331673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1.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Изучение литературы по данной проблеме, опыта работы коллег средствами информационных ресурсов</a:t>
                      </a:r>
                    </a:p>
                    <a:p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12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– 15 марта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воспитатели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14592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2.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Подготовка методического обеспечения:</a:t>
                      </a:r>
                    </a:p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Подбор:</a:t>
                      </a:r>
                    </a:p>
                    <a:p>
                      <a:pPr>
                        <a:buFontTx/>
                        <a:buChar char="-"/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загадок, пословиц, поговорок о книге;</a:t>
                      </a:r>
                    </a:p>
                    <a:p>
                      <a:pPr>
                        <a:buFontTx/>
                        <a:buChar char="-"/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дидактических и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настольно – печатных игр;</a:t>
                      </a:r>
                    </a:p>
                    <a:p>
                      <a:pPr>
                        <a:buFontTx/>
                        <a:buChar char="-"/>
                      </a:pP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портретов писателей и поэтов;</a:t>
                      </a:r>
                    </a:p>
                    <a:p>
                      <a:pPr>
                        <a:buFontTx/>
                        <a:buChar char="-"/>
                      </a:pP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книг по жанрам </a:t>
                      </a:r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12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– 15 марта</a:t>
                      </a:r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воспитатели</a:t>
                      </a:r>
                    </a:p>
                    <a:p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14592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3.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Организация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фото и видеосъемки этапов проекта</a:t>
                      </a:r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В течении всего проекта</a:t>
                      </a:r>
                    </a:p>
                    <a:p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воспитатели</a:t>
                      </a:r>
                    </a:p>
                    <a:p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i.pinimg.com/originals/4c/f4/d8/4cf4d85b02d4f024dae7923569d3827a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704528" y="548680"/>
            <a:ext cx="779782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2 этап 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Основной</a:t>
            </a:r>
          </a:p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Сроки: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с15 -18 марта</a:t>
            </a:r>
          </a:p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Задача: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составить план проведения мероприятий; активизировать потребность детей и взрослых в чтении художественной литературы.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683568" y="1936450"/>
          <a:ext cx="8085856" cy="409054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55610"/>
                <a:gridCol w="4489935"/>
                <a:gridCol w="1323139"/>
                <a:gridCol w="1617172"/>
              </a:tblGrid>
              <a:tr h="829183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№ </a:t>
                      </a:r>
                      <a:r>
                        <a:rPr lang="ru-RU" dirty="0" err="1" smtClean="0"/>
                        <a:t>п</a:t>
                      </a:r>
                      <a:r>
                        <a:rPr lang="ru-RU" dirty="0" smtClean="0"/>
                        <a:t>/</a:t>
                      </a:r>
                      <a:r>
                        <a:rPr lang="ru-RU" dirty="0" err="1" smtClean="0"/>
                        <a:t>п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Содержание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Сроки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Ответственные</a:t>
                      </a:r>
                      <a:endParaRPr lang="ru-RU" dirty="0"/>
                    </a:p>
                  </a:txBody>
                  <a:tcPr/>
                </a:tc>
              </a:tr>
              <a:tr h="331673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1.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Непосредственно – образовательная деятельность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в режимных моментах:</a:t>
                      </a:r>
                    </a:p>
                    <a:p>
                      <a:pPr>
                        <a:buFontTx/>
                        <a:buChar char="-"/>
                      </a:pP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Разучивание пословиц и поговорок о книге;</a:t>
                      </a:r>
                    </a:p>
                    <a:p>
                      <a:pPr>
                        <a:buFontTx/>
                        <a:buChar char="-"/>
                      </a:pP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Просмотр мультфильмов, слушание аудиозаписей;</a:t>
                      </a:r>
                    </a:p>
                    <a:p>
                      <a:pPr>
                        <a:buFontTx/>
                        <a:buChar char="-"/>
                      </a:pP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Беседы «Путешествие в мир   </a:t>
                      </a:r>
                    </a:p>
                    <a:p>
                      <a:pPr>
                        <a:buFontTx/>
                        <a:buNone/>
                      </a:pP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книги», «Моя любимая книга», «Зачем нужны  книги?»…</a:t>
                      </a:r>
                    </a:p>
                    <a:p>
                      <a:pPr>
                        <a:buFontTx/>
                        <a:buNone/>
                      </a:pP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- чтение русских народных сказок, стихов, рассказов, </a:t>
                      </a:r>
                    </a:p>
                    <a:p>
                      <a:pPr>
                        <a:buFontTx/>
                        <a:buNone/>
                      </a:pP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 энциклопедий;</a:t>
                      </a:r>
                    </a:p>
                    <a:p>
                      <a:pPr>
                        <a:buFontTx/>
                        <a:buNone/>
                      </a:pP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- Дидактические игры и игры драматизации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15 – 18 марта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воспитатели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31673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2.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Выставка рисунков «Мой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любимый сказочный герой</a:t>
                      </a: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»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16 – 18 марта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/>
                        <a:t>Воспитатели, родители</a:t>
                      </a:r>
                    </a:p>
                  </a:txBody>
                  <a:tcPr/>
                </a:tc>
              </a:tr>
              <a:tr h="331673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3.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Консультация для родителей «Как приучить ребенка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к чтению</a:t>
                      </a: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»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/>
                        <a:t>воспитатели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182</TotalTime>
  <Words>954</Words>
  <Application>Microsoft Office PowerPoint</Application>
  <PresentationFormat>Лист A4 (210x297 мм)</PresentationFormat>
  <Paragraphs>168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Настюша</dc:creator>
  <cp:lastModifiedBy>Anton Denisov</cp:lastModifiedBy>
  <cp:revision>18</cp:revision>
  <dcterms:created xsi:type="dcterms:W3CDTF">2021-03-02T18:04:14Z</dcterms:created>
  <dcterms:modified xsi:type="dcterms:W3CDTF">2022-02-12T10:29:10Z</dcterms:modified>
</cp:coreProperties>
</file>