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7" r:id="rId3"/>
    <p:sldId id="262" r:id="rId4"/>
    <p:sldId id="263" r:id="rId5"/>
    <p:sldId id="285" r:id="rId6"/>
    <p:sldId id="266" r:id="rId7"/>
    <p:sldId id="267" r:id="rId8"/>
    <p:sldId id="270" r:id="rId9"/>
    <p:sldId id="286" r:id="rId10"/>
    <p:sldId id="274" r:id="rId11"/>
    <p:sldId id="275" r:id="rId12"/>
    <p:sldId id="276" r:id="rId13"/>
    <p:sldId id="278" r:id="rId14"/>
    <p:sldId id="287" r:id="rId15"/>
    <p:sldId id="281" r:id="rId16"/>
    <p:sldId id="282" r:id="rId17"/>
    <p:sldId id="284" r:id="rId18"/>
    <p:sldId id="259" r:id="rId19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77850" y="1371600"/>
            <a:ext cx="8505952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77850" y="3228536"/>
            <a:ext cx="8509254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914402"/>
            <a:ext cx="222885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914402"/>
            <a:ext cx="652145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548" y="1316736"/>
            <a:ext cx="84201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4548" y="2704664"/>
            <a:ext cx="84201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855248"/>
            <a:ext cx="4376870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2111" y="1859758"/>
            <a:ext cx="4378590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95300" y="2514600"/>
            <a:ext cx="437687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514600"/>
            <a:ext cx="437859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9795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514352"/>
            <a:ext cx="29718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42950" y="1676400"/>
            <a:ext cx="29718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872971" y="1676400"/>
            <a:ext cx="5537729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429566" y="1108077"/>
            <a:ext cx="569595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671145" y="5359769"/>
            <a:ext cx="168402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1176997"/>
            <a:ext cx="2397252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0400" y="2828785"/>
            <a:ext cx="239395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50300" y="6356351"/>
            <a:ext cx="6604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776276" y="1199517"/>
            <a:ext cx="500253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0319" y="5816600"/>
            <a:ext cx="9926638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746625" y="6219826"/>
            <a:ext cx="5159375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0319" y="-7144"/>
            <a:ext cx="9926638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746625" y="-7144"/>
            <a:ext cx="5159375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95300" y="1935480"/>
            <a:ext cx="89154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889250" y="6356351"/>
            <a:ext cx="36322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585200" y="6356351"/>
            <a:ext cx="8255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0602" y="202408"/>
            <a:ext cx="9945594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microsoft.com/office/2007/relationships/hdphoto" Target="../media/hdphoto9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1.wdp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80592" y="620688"/>
            <a:ext cx="743241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«Детский сад комбинированного вида № 38»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141300, Московская область, г. Сергиев Посад, ул. 2-ой Кирпичный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з-д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д.22-Б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т/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8(496)549-18-92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06570" y="4869160"/>
            <a:ext cx="39517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Горячева Валентина Владимировна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февраля 2019 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0592" y="1916832"/>
            <a:ext cx="76832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CC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400" b="1" cap="none" spc="50" dirty="0" smtClean="0">
                <a:ln w="11430"/>
                <a:solidFill>
                  <a:srgbClr val="CC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онструирование</a:t>
            </a:r>
            <a:endParaRPr lang="ru-RU" sz="4400" b="1" cap="none" spc="50" dirty="0" smtClean="0">
              <a:ln w="11430"/>
              <a:solidFill>
                <a:srgbClr val="CC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cap="none" spc="50" dirty="0" smtClean="0">
                <a:ln w="11430"/>
                <a:solidFill>
                  <a:srgbClr val="CC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детском саду</a:t>
            </a:r>
            <a:endParaRPr lang="ru-RU" sz="4400" b="1" cap="none" spc="50" dirty="0">
              <a:ln w="11430"/>
              <a:solidFill>
                <a:srgbClr val="CC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Настюша\Desktop\с телефона\20180125_1041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528" y="3789040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photodomik.ru/photo/79/795817bb770bb2afa29e009e0694964e.jpg"/>
          <p:cNvPicPr>
            <a:picLocks noGrp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944" y="2132856"/>
            <a:ext cx="5246866" cy="3831704"/>
          </a:xfrm>
          <a:prstGeom prst="rect">
            <a:avLst/>
          </a:prstGeom>
          <a:ln w="28575" cap="sq">
            <a:solidFill>
              <a:srgbClr val="00B0F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3" descr="http://detectivebooks.ru/img/d/?src=33460806&amp;i=6&amp;ext=jpg"/>
          <p:cNvPicPr>
            <a:picLocks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980728"/>
            <a:ext cx="4032448" cy="3672408"/>
          </a:xfrm>
          <a:prstGeom prst="round2DiagRect">
            <a:avLst>
              <a:gd name="adj1" fmla="val 16667"/>
              <a:gd name="adj2" fmla="val 11670"/>
            </a:avLst>
          </a:prstGeom>
          <a:ln w="28575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500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онспект занятия по конструированию из бумаги в технике оригами для старшей группы «Подснежники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980728"/>
            <a:ext cx="4368485" cy="2721364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rostatitusnet.ru/wp-content/uploads/media/%D0%9A%D0%BE%D0%BD%D1%81%D0%BF%D0%B5%D0%BA%D1%82-%D0%B7%D0%B0%D0%BD%D1%8F%D1%82%D0%B8%D1%8F-%D0%BF%D0%BE-%D0%BA%D0%BE%D0%BD%D1%81%D1%82%D1%80%D1%83%D0%B8%D1%80%D0%BE%D0%B2%D0%B0%D0%BD%D0%B8%D1%8E-%D0%B8%D0%B7-%D0%B1%D1%83%D0%BC%D0%B0%D0%B3%D0%B8-%D0%B2-%D0%BF%D0%BE%D0%B4%D0%B3%D0%BE%D1%82%D0%BE%D0%B2%D0%B8%D1%82%D0%B5%D0%BB%D1%8C%D0%BD%D0%BE%D0%B8%CC%86-%D0%B3%D1%80%D1%83%D0%BF%D0%BF%D0%B5-%D0%97%D0%B8%D0%BC%D1%83%D1%8E%D1%89%D0%B8%D0%B5-%D0%BF%D1%82%D0%B8%D1%86%D1%8B/image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68" y="3933056"/>
            <a:ext cx="3881636" cy="262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maam.ru/upload/blogs/4aa6c80d03f431a7b8ac3a15403eb8dc.jp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1052736"/>
            <a:ext cx="4316660" cy="3600400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3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img.searchmasterclass.net/uploads/posts/2013-06-03/image_502903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5" y="620688"/>
            <a:ext cx="5803222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Объект 8" descr="http://www.babyroomblog.ru/wp/wp-content/uploads/2014/09/%D0%BE%D1%80%D0%B8%D0%B3%D0%B0%D0%BC%D0%B8-%D1%82%D1%8E%D0%BB%D1%8C%D0%BF%D0%B0%D0%BD%D1%8B-%D1%81%D0%B2%D0%BE%D0%B8%D0%BC%D0%B8-%D1%80%D1%83%D0%BA%D0%B0%D0%BC%D0%B8-635x476.jpg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80" y="3140968"/>
            <a:ext cx="4375150" cy="3279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Конспект НОД по конструированию из бумаги в старшей группе «Рыбки в аквариуме»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1032" y="3140968"/>
            <a:ext cx="4375150" cy="327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0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mg2.labirint.ru/books/367052/scrn_big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76" y="1124744"/>
            <a:ext cx="8163327" cy="495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7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472" y="980728"/>
            <a:ext cx="9505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Формировать у детей устойчивый интерес к конструкторской деятельности, желание экспериментировать, творить, изобретать, развивать способности к самостоятельному анализу сооружений, конструкций, рисунков, фотографий, чертежей, схем с точки зрения практического назначения объектов.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Упражнять в строительстве по условиям, темам, замыслу. Научить использовать готовые чертежи и вносить в конструкции свои изменения.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Упражнять в плоскостном моделировании, в создании собственных планов, схем, чертежей, в том числе чертежей построек в трех плоскостях.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Упражнять в индивидуальном и совместном конструировании.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Учить широко использовать разнообразные конструкторы, создавая из них конструкции как по предлагаемым рисункам, так и придумывая свои.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Формировать умение создавать с помощью разных материалов оригинальные художественные образы.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Учить мастерить игрушки, поделки, в основе которых лежат объемные формы (модули), делать несложные выкройки, создавать эскизы (изделия из бумажных цилиндров, конусов, кубических и прочих форм).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Осваивать способы изготовления поделок по принципу оригами.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Совершенствовать навыки коммуникативного, делового общения.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16496" y="476672"/>
            <a:ext cx="8915400" cy="864096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Подготовительная  к школе группа</a:t>
            </a:r>
            <a:endParaRPr kumimoji="0" lang="ru-RU" sz="5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lib.rus.ec/i/62/460362/Autogen_eBook_id12"/>
          <p:cNvPicPr>
            <a:picLocks noGrp="1"/>
          </p:cNvPicPr>
          <p:nvPr>
            <p:ph sz="half"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6507" y="1052736"/>
            <a:ext cx="4206248" cy="5302027"/>
          </a:xfrm>
          <a:prstGeom prst="rect">
            <a:avLst/>
          </a:prstGeom>
          <a:ln w="28575">
            <a:solidFill>
              <a:schemeClr val="bg2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Объект 3" descr="http://profilib.com/reader/57/88/b148857/011.jpg"/>
          <p:cNvPicPr>
            <a:picLocks noGrp="1"/>
          </p:cNvPicPr>
          <p:nvPr>
            <p:ph sz="half" idx="2"/>
          </p:nvPr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017" y="1052736"/>
            <a:ext cx="4301683" cy="5328592"/>
          </a:xfrm>
          <a:prstGeom prst="rect">
            <a:avLst/>
          </a:prstGeom>
          <a:ln w="28575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30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0.liveinternet.ru/images/foto/c/9/apps/2/818/2818186_house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3369" y="1052736"/>
            <a:ext cx="4794876" cy="5302027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fs00.infourok.ru/images/doc/269/274052/hello_html_15edcce1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026" y="1064132"/>
            <a:ext cx="4446494" cy="5370973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90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1.bp.blogspot.com/-6-0ndL4_Zgc/UG_hai_VK3I/AAAAAAAABvE/E-lJj0nD-Ck/s1600/i_0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520" y="764704"/>
            <a:ext cx="3830815" cy="2700000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detsad-kitty.ru/uploads/posts/2009-08/1251728450_priroda1_0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85048" y="836712"/>
            <a:ext cx="3930565" cy="2700000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detskie-podelki.ucoz.ru/_nw/5/080123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520" y="3789040"/>
            <a:ext cx="3815116" cy="2700000"/>
          </a:xfrm>
          <a:prstGeom prst="rect">
            <a:avLst/>
          </a:prstGeom>
          <a:noFill/>
          <a:ln w="28575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karapysik.ru/wp-content/uploads/2013/08/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104" y="3789040"/>
            <a:ext cx="2927515" cy="2700000"/>
          </a:xfrm>
          <a:prstGeom prst="rect">
            <a:avLst/>
          </a:prstGeom>
          <a:noFill/>
          <a:ln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34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512" y="836712"/>
            <a:ext cx="89289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— это созидание. Поэтому, занимаясь конструированием, ребенок может видеть результат своих усилий, что для него особенно важно, так как дарит ощущение собственной значительности и компетентности (Я сумел! У меня получилось!), вдохновляет на новые свершения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Организуя конструктивную деятельность  детей с учетом возрастных особенностей,  всегда будут рождаться новые творческие идеи, фантазии и игры, которые способствуют развитию творческой личности ребенка.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136576" y="2456021"/>
            <a:ext cx="80493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:\Users\Настюша\Desktop\с телефона\20180419_0943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8543" y="2924944"/>
            <a:ext cx="3600000" cy="27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C:\Users\Настюша\Desktop\с телефона\20180412_0946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1032" y="2924944"/>
            <a:ext cx="3600080" cy="2700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136576" y="5517232"/>
            <a:ext cx="768563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848544" y="138698"/>
            <a:ext cx="848139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286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Конструирование – одно из самых любимых детских занятий. Оно не только увлекательное, но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и полезное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малыша.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2286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Конструирование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создает необходимый фундамент всестороннего развития ребенка.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Спектр технического и художественного конструирования, для детей дошкольного возраста, очень широк, как найти в простых предметах интересные идеи и задумки, научить ребенка творчески мыслить, выражать через конструирование свои творческие способности.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предлагаю вспомнить особенности организации работы по конструктивной деятельности во всех возрастных группах, опираясь на передовой опыт педагогов групп № 1,2,8,9 и рекомендации педагога-психолога.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C:\Users\Настюша\Desktop\с телефона\20170525_1636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25141">
            <a:off x="711009" y="3561941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5" name="Picture 3" descr="C:\Users\Настюша\Desktop\с телефона\20170525_1636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69894">
            <a:off x="7111401" y="3528728"/>
            <a:ext cx="216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C:\Users\Настюша\Desktop\с телефона\20171023_1430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6816" y="3429000"/>
            <a:ext cx="3360000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480" y="476672"/>
            <a:ext cx="8915400" cy="57606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ладшая  группа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0472" y="1052736"/>
            <a:ext cx="9505056" cy="58052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Рассматривать с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детьми элементарные постройки,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выделять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их части;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каких деталей построена каждая часть,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называть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детали строительного набора: кубик, кирпичик, пластина, призма.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Развивать умение 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овладевать элементарными  конструкторскими навыками: приставлять, прикладывать, делать простые перекрытия, обстраивать плоскостные модели, огораживать небольшие пространства деталями, чередуя их, устанавливая на разные грани, плотно друг к другу и на определенном расстоянии; создавать постройки с внутренним свободным пространством  (будка, сарай, домик).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Изменять постройки способом надстраивания (в высоту, длину, ширину)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Заменять детали.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Различать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части построек по величине (большая — маленькая, высокая —низкая, длинная — короткая, узкая — широкая) 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элементарные навыки пространственной ориентации (в домике, около него,   за ним, далеко, близко и т. д., умение соотносить нарисованные детали с реальными.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строить элементарные постройки по рисунку-чертежу: из кирпичика и кубика — стул, машину; из 5—6 одинаковых или чередующихся деталей — заборчики, башенки.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представления о форме, величине, цвете.</a:t>
            </a:r>
          </a:p>
          <a:p>
            <a:pPr>
              <a:buFont typeface="Wingdings" pitchFamily="2" charset="2"/>
              <a:buChar char="Ø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желание строить по собственному замыслу, объединять постройки по сюжету, обыгрывать их, побуждать к совместным играм.</a:t>
            </a:r>
          </a:p>
          <a:p>
            <a:endParaRPr lang="ru-RU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300" y="836712"/>
            <a:ext cx="8915400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4" name="Рисунок 3" descr="http://lib2.podelise.ru/tw_files2/urls_168/30/d-29901/7z-docs/1_html_2fc7490d.png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3" r="1615" b="1587"/>
          <a:stretch>
            <a:fillRect/>
          </a:stretch>
        </p:blipFill>
        <p:spPr bwMode="auto">
          <a:xfrm>
            <a:off x="344488" y="1988840"/>
            <a:ext cx="432048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http://www.litres.ru/static/bookimages/08/26/21/08262129.bin.dir/h/_01.png"/>
          <p:cNvPicPr/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08720"/>
            <a:ext cx="4734526" cy="4752528"/>
          </a:xfrm>
          <a:prstGeom prst="rect">
            <a:avLst/>
          </a:prstGeom>
          <a:ln w="190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674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6496" y="980728"/>
            <a:ext cx="91450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Расширять у детей знания и представления о конструируемых объектах.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Учить анализировать постройки, рисунки, элементарные чертежи, выделяя основные части, функциональное назначение.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Формировать представление о строительных деталях, их названиях,   свойствах (форма, величина, устойчивость).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Учить преобразовывать постройки по разным параметрам, сооружать их по словесной инструкции.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Совершенствовать конструкторские навыки, развить умение комбинировать детали,   сочетая их по форме, величине, цвету.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Совершенствовать элементарные навыки пространственной ориентации (спереди, сзади, посередине, внутри).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Учить создавать постройки по индивидуальному и совместному замыслу.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Развивать творчество, изобретательность, эстетический вкус в гармоничном сочетании деталей, в красоте и целесообразности оформления постройки дополнительными материалами.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Учить мастерить элементарные игрушки оригами.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Упражнять в изготовлении поделок из бросового  и природного материала.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Учить пользоваться ножницами.</a:t>
            </a:r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60512" y="476672"/>
            <a:ext cx="8915400" cy="576064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Средняя  группа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 descr="http://iknigi.net/books_files/online_html/73080/_06.png"/>
          <p:cNvPicPr>
            <a:picLocks noGrp="1"/>
          </p:cNvPicPr>
          <p:nvPr>
            <p:ph sz="half"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4488" y="1412776"/>
            <a:ext cx="4675979" cy="4024141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Объект 2" descr="http://images.mreadz.com/290/289927/5.jpg"/>
          <p:cNvPicPr>
            <a:picLocks noGrp="1"/>
          </p:cNvPicPr>
          <p:nvPr>
            <p:ph sz="half" idx="2"/>
          </p:nvPr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56" y="836712"/>
            <a:ext cx="4212468" cy="583264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rnd">
            <a:solidFill>
              <a:srgbClr val="00B0F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static2.insales.ru/files/1/4917/389941/original/%D0%9C%D0%BE%D1%81%D1%82.jpg"/>
          <p:cNvPicPr>
            <a:picLocks noGrp="1"/>
          </p:cNvPicPr>
          <p:nvPr>
            <p:ph sz="half"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2480" y="1412777"/>
            <a:ext cx="4597970" cy="423612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Объект 2" descr="http://thelib.ru/books/00/15/88/00158800/_06.png"/>
          <p:cNvPicPr>
            <a:picLocks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035" y="908720"/>
            <a:ext cx="4368485" cy="5472608"/>
          </a:xfrm>
          <a:prstGeom prst="rect">
            <a:avLst/>
          </a:prstGeom>
          <a:ln w="28575">
            <a:solidFill>
              <a:srgbClr val="00B0F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75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boombob.ru/img/picture/Nov/08/7cc94d75b98074bf457dc560425572df/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980728"/>
            <a:ext cx="3450383" cy="259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karapysik.ru/wp-content/uploads/2013/08/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69024" y="908720"/>
            <a:ext cx="4159126" cy="257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cs3.livemaster.ru/zhurnalfoto/3/4/1/1312211135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976" y="3933056"/>
            <a:ext cx="4602511" cy="2520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3" descr="http://stranamasterov.ru/img/i1002/podelki_012_0.jpg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528" y="3933056"/>
            <a:ext cx="3456384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6" descr="http://fb.ru/misc/i/gallery/14505/289804.jp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4968" y="908720"/>
            <a:ext cx="4735190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32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472" y="1052736"/>
            <a:ext cx="95050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Формировать у детей активный интерес к конструированию из разных материалов, к играм-головоломкам, занимательным упражнениям.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Совершенствовать конструкторские навыки при создании сооружений по образцу, по условиям, по замыслу,  словесной инструкции, по темам,  по готовым чертежам, схемам из строительного материала, разных конструкторов и в плоскостном моделировании.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Формировать представления о строительных элементах и их конструктивных свойствах.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Развивать стремление к творчеству, экспериментированию и изобретательству.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Развивать способность к самостоятельному анализу сооружений, рисунков, схем.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Совершенствовать навыки пространственной ориентации.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Учить совместному конструированию. Обдумывать замысел, продумывать этапы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строительства, распределять работу, принимать общие решения. Добиваться единого результата.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Формировать навыки коммуникативного , делового общения.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488504" y="332656"/>
            <a:ext cx="8915400" cy="93610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Старшая  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группа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226</TotalTime>
  <Words>358</Words>
  <Application>Microsoft Office PowerPoint</Application>
  <PresentationFormat>Лист A4 (210x297 мм)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Презентация PowerPoint</vt:lpstr>
      <vt:lpstr>Презентация PowerPoint</vt:lpstr>
      <vt:lpstr>Младшая  группа</vt:lpstr>
      <vt:lpstr>Презентация PowerPoint</vt:lpstr>
      <vt:lpstr>Средняя  группа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Настюша</dc:creator>
  <cp:lastModifiedBy>Пользователь</cp:lastModifiedBy>
  <cp:revision>26</cp:revision>
  <dcterms:created xsi:type="dcterms:W3CDTF">2019-01-27T08:24:07Z</dcterms:created>
  <dcterms:modified xsi:type="dcterms:W3CDTF">2022-02-17T12:19:48Z</dcterms:modified>
</cp:coreProperties>
</file>