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9" r:id="rId4"/>
    <p:sldId id="260" r:id="rId5"/>
    <p:sldId id="281" r:id="rId6"/>
    <p:sldId id="261" r:id="rId7"/>
    <p:sldId id="262" r:id="rId8"/>
    <p:sldId id="286" r:id="rId9"/>
    <p:sldId id="283" r:id="rId10"/>
    <p:sldId id="285" r:id="rId11"/>
    <p:sldId id="284" r:id="rId12"/>
    <p:sldId id="263" r:id="rId13"/>
    <p:sldId id="264" r:id="rId14"/>
    <p:sldId id="265" r:id="rId15"/>
    <p:sldId id="267" r:id="rId16"/>
    <p:sldId id="269" r:id="rId17"/>
    <p:sldId id="270" r:id="rId18"/>
    <p:sldId id="290" r:id="rId19"/>
    <p:sldId id="272" r:id="rId20"/>
    <p:sldId id="289" r:id="rId21"/>
    <p:sldId id="288" r:id="rId22"/>
    <p:sldId id="273" r:id="rId23"/>
  </p:sldIdLst>
  <p:sldSz cx="9906000" cy="6858000" type="A4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Алексей" initials="А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449" autoAdjust="0"/>
  </p:normalViewPr>
  <p:slideViewPr>
    <p:cSldViewPr>
      <p:cViewPr varScale="1">
        <p:scale>
          <a:sx n="65" d="100"/>
          <a:sy n="65" d="100"/>
        </p:scale>
        <p:origin x="-1296" y="-9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68B7D6-2DFD-4B49-8619-2F0E4E90FA2F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4C586E1-7B1A-4A01-9E17-A28DB2CD206D}">
      <dgm:prSet phldrT="[Текст]" custT="1"/>
      <dgm:spPr/>
      <dgm:t>
        <a:bodyPr/>
        <a:lstStyle/>
        <a:p>
          <a:r>
            <a:rPr lang="ru-RU" sz="1100" b="1" dirty="0" smtClean="0">
              <a:solidFill>
                <a:schemeClr val="tx1"/>
              </a:solidFill>
            </a:rPr>
            <a:t>ЦЕЛЬ</a:t>
          </a:r>
          <a:endParaRPr lang="ru-RU" sz="1100" b="1" dirty="0">
            <a:solidFill>
              <a:schemeClr val="tx1"/>
            </a:solidFill>
          </a:endParaRPr>
        </a:p>
      </dgm:t>
    </dgm:pt>
    <dgm:pt modelId="{719948D6-E03E-4942-9B64-058013FD2335}" type="parTrans" cxnId="{B7534530-F7BD-4C03-AC42-DF101CDD0814}">
      <dgm:prSet/>
      <dgm:spPr/>
      <dgm:t>
        <a:bodyPr/>
        <a:lstStyle/>
        <a:p>
          <a:endParaRPr lang="ru-RU"/>
        </a:p>
      </dgm:t>
    </dgm:pt>
    <dgm:pt modelId="{CB51C758-F914-431F-822D-CE233A9BA4A4}" type="sibTrans" cxnId="{B7534530-F7BD-4C03-AC42-DF101CDD0814}">
      <dgm:prSet/>
      <dgm:spPr/>
      <dgm:t>
        <a:bodyPr/>
        <a:lstStyle/>
        <a:p>
          <a:endParaRPr lang="ru-RU"/>
        </a:p>
      </dgm:t>
    </dgm:pt>
    <dgm:pt modelId="{29BD9C7B-EBA5-4422-9944-C575E3552034}">
      <dgm:prSet phldrT="[Текст]" custT="1"/>
      <dgm:spPr/>
      <dgm:t>
        <a:bodyPr/>
        <a:lstStyle/>
        <a:p>
          <a:r>
            <a:rPr lang="ru-RU" sz="2000" dirty="0" smtClean="0"/>
            <a:t>Это то, к чему надо стремиться. Труд  детей организуется взрослым, а цель придает определенную направленность деятельности ребенка, организует его на результат труда.</a:t>
          </a:r>
          <a:endParaRPr lang="ru-RU" sz="2000" dirty="0"/>
        </a:p>
      </dgm:t>
    </dgm:pt>
    <dgm:pt modelId="{533FBCA8-7D89-4891-B01B-FA68332F7931}" type="parTrans" cxnId="{BD61B18E-4712-4093-B335-FDD12A39C47A}">
      <dgm:prSet/>
      <dgm:spPr/>
      <dgm:t>
        <a:bodyPr/>
        <a:lstStyle/>
        <a:p>
          <a:endParaRPr lang="ru-RU"/>
        </a:p>
      </dgm:t>
    </dgm:pt>
    <dgm:pt modelId="{D72198D3-5B37-4FEA-87D1-542DB2B96FC4}" type="sibTrans" cxnId="{BD61B18E-4712-4093-B335-FDD12A39C47A}">
      <dgm:prSet/>
      <dgm:spPr/>
      <dgm:t>
        <a:bodyPr/>
        <a:lstStyle/>
        <a:p>
          <a:endParaRPr lang="ru-RU"/>
        </a:p>
      </dgm:t>
    </dgm:pt>
    <dgm:pt modelId="{65660C27-4F7D-4558-8EB8-54ECAE446CA4}">
      <dgm:prSet phldrT="[Текст]" custT="1"/>
      <dgm:spPr/>
      <dgm:t>
        <a:bodyPr/>
        <a:lstStyle/>
        <a:p>
          <a:r>
            <a:rPr lang="ru-RU" sz="800" b="1" dirty="0" smtClean="0">
              <a:solidFill>
                <a:schemeClr val="tx1"/>
              </a:solidFill>
            </a:rPr>
            <a:t>СПОСОБЫ</a:t>
          </a:r>
          <a:endParaRPr lang="ru-RU" sz="800" b="1" dirty="0">
            <a:solidFill>
              <a:schemeClr val="tx1"/>
            </a:solidFill>
          </a:endParaRPr>
        </a:p>
      </dgm:t>
    </dgm:pt>
    <dgm:pt modelId="{C7F947F9-06C9-4E29-8D9B-8F0018841A0C}" type="parTrans" cxnId="{867447A3-BFFF-4597-A755-C090F15F0639}">
      <dgm:prSet/>
      <dgm:spPr/>
      <dgm:t>
        <a:bodyPr/>
        <a:lstStyle/>
        <a:p>
          <a:endParaRPr lang="ru-RU"/>
        </a:p>
      </dgm:t>
    </dgm:pt>
    <dgm:pt modelId="{317726D9-82E4-42E3-9077-C033E06FABDC}" type="sibTrans" cxnId="{867447A3-BFFF-4597-A755-C090F15F0639}">
      <dgm:prSet/>
      <dgm:spPr/>
      <dgm:t>
        <a:bodyPr/>
        <a:lstStyle/>
        <a:p>
          <a:endParaRPr lang="ru-RU"/>
        </a:p>
      </dgm:t>
    </dgm:pt>
    <dgm:pt modelId="{41B07856-BD0C-4F5C-B141-FEFBB349AF36}">
      <dgm:prSet phldrT="[Текст]" custT="1"/>
      <dgm:spPr/>
      <dgm:t>
        <a:bodyPr/>
        <a:lstStyle/>
        <a:p>
          <a:r>
            <a:rPr lang="ru-RU" sz="2000" dirty="0" smtClean="0"/>
            <a:t>Это методы. </a:t>
          </a:r>
          <a:endParaRPr lang="ru-RU" sz="2000" dirty="0"/>
        </a:p>
      </dgm:t>
    </dgm:pt>
    <dgm:pt modelId="{31A186CA-2E13-421F-8D0E-E718D47081CD}" type="parTrans" cxnId="{B8F52231-9768-4649-B818-F46B697A16B3}">
      <dgm:prSet/>
      <dgm:spPr/>
      <dgm:t>
        <a:bodyPr/>
        <a:lstStyle/>
        <a:p>
          <a:endParaRPr lang="ru-RU"/>
        </a:p>
      </dgm:t>
    </dgm:pt>
    <dgm:pt modelId="{156EB97B-410F-493F-AA78-B81548C7B270}" type="sibTrans" cxnId="{B8F52231-9768-4649-B818-F46B697A16B3}">
      <dgm:prSet/>
      <dgm:spPr/>
      <dgm:t>
        <a:bodyPr/>
        <a:lstStyle/>
        <a:p>
          <a:endParaRPr lang="ru-RU"/>
        </a:p>
      </dgm:t>
    </dgm:pt>
    <dgm:pt modelId="{74637032-8C7D-4F2B-AA72-30BBCC027A9B}">
      <dgm:prSet phldrT="[Текст]" custT="1"/>
      <dgm:spPr/>
      <dgm:t>
        <a:bodyPr/>
        <a:lstStyle/>
        <a:p>
          <a:r>
            <a:rPr lang="ru-RU" sz="800" b="1" dirty="0" smtClean="0">
              <a:solidFill>
                <a:schemeClr val="tx1"/>
              </a:solidFill>
            </a:rPr>
            <a:t>РЕФЛЕКСИЯ</a:t>
          </a:r>
          <a:endParaRPr lang="ru-RU" sz="800" b="1" dirty="0">
            <a:solidFill>
              <a:schemeClr val="tx1"/>
            </a:solidFill>
          </a:endParaRPr>
        </a:p>
      </dgm:t>
    </dgm:pt>
    <dgm:pt modelId="{A553B46C-EEB9-4E46-AAF0-F03DBA691D7F}" type="parTrans" cxnId="{3CBCA289-CEAC-419B-80A5-8BF5B9530466}">
      <dgm:prSet/>
      <dgm:spPr/>
      <dgm:t>
        <a:bodyPr/>
        <a:lstStyle/>
        <a:p>
          <a:endParaRPr lang="ru-RU"/>
        </a:p>
      </dgm:t>
    </dgm:pt>
    <dgm:pt modelId="{D60FB1BF-4F29-44C8-B280-4AA37A34F188}" type="sibTrans" cxnId="{3CBCA289-CEAC-419B-80A5-8BF5B9530466}">
      <dgm:prSet/>
      <dgm:spPr/>
      <dgm:t>
        <a:bodyPr/>
        <a:lstStyle/>
        <a:p>
          <a:endParaRPr lang="ru-RU"/>
        </a:p>
      </dgm:t>
    </dgm:pt>
    <dgm:pt modelId="{33570073-391F-4DC2-A8BD-EBE9B9A76C79}">
      <dgm:prSet phldrT="[Текст]" custT="1"/>
      <dgm:spPr/>
      <dgm:t>
        <a:bodyPr/>
        <a:lstStyle/>
        <a:p>
          <a:pPr algn="l"/>
          <a:r>
            <a:rPr lang="ru-RU" sz="2000" dirty="0" smtClean="0"/>
            <a:t>Умение размышлять, заниматься самонаблюдением, самоанализ, осмысление, оценка предпосылок, условий и результатов собственной деятельности, внутренней жизни. </a:t>
          </a:r>
          <a:endParaRPr lang="ru-RU" sz="2000" dirty="0"/>
        </a:p>
      </dgm:t>
    </dgm:pt>
    <dgm:pt modelId="{5BA07959-6B63-46D2-9649-28EA24DD45C5}" type="parTrans" cxnId="{55F77F83-62E1-4910-89AD-A48E7EDF09C1}">
      <dgm:prSet/>
      <dgm:spPr/>
      <dgm:t>
        <a:bodyPr/>
        <a:lstStyle/>
        <a:p>
          <a:endParaRPr lang="ru-RU"/>
        </a:p>
      </dgm:t>
    </dgm:pt>
    <dgm:pt modelId="{DF24420E-4A77-431D-9EEC-5B357020B6CD}" type="sibTrans" cxnId="{55F77F83-62E1-4910-89AD-A48E7EDF09C1}">
      <dgm:prSet/>
      <dgm:spPr/>
      <dgm:t>
        <a:bodyPr/>
        <a:lstStyle/>
        <a:p>
          <a:endParaRPr lang="ru-RU"/>
        </a:p>
      </dgm:t>
    </dgm:pt>
    <dgm:pt modelId="{17D4C98E-2747-4E64-8359-191CC7F7C31A}">
      <dgm:prSet custT="1"/>
      <dgm:spPr/>
      <dgm:t>
        <a:bodyPr/>
        <a:lstStyle/>
        <a:p>
          <a:r>
            <a:rPr lang="ru-RU" sz="800" b="1" dirty="0" smtClean="0">
              <a:solidFill>
                <a:schemeClr val="tx1"/>
              </a:solidFill>
            </a:rPr>
            <a:t>СРЕДСТВА</a:t>
          </a:r>
          <a:endParaRPr lang="ru-RU" sz="800" b="1" dirty="0">
            <a:solidFill>
              <a:schemeClr val="tx1"/>
            </a:solidFill>
          </a:endParaRPr>
        </a:p>
      </dgm:t>
    </dgm:pt>
    <dgm:pt modelId="{0ED9CA54-29C0-4C69-92AF-DC1CFE0BEAAD}" type="parTrans" cxnId="{B65A0DD8-C014-493E-BD3C-09832FE683A2}">
      <dgm:prSet/>
      <dgm:spPr/>
      <dgm:t>
        <a:bodyPr/>
        <a:lstStyle/>
        <a:p>
          <a:endParaRPr lang="ru-RU"/>
        </a:p>
      </dgm:t>
    </dgm:pt>
    <dgm:pt modelId="{9C65724A-3752-4EC8-96D5-FC6F3B5923BD}" type="sibTrans" cxnId="{B65A0DD8-C014-493E-BD3C-09832FE683A2}">
      <dgm:prSet/>
      <dgm:spPr/>
      <dgm:t>
        <a:bodyPr/>
        <a:lstStyle/>
        <a:p>
          <a:endParaRPr lang="ru-RU"/>
        </a:p>
      </dgm:t>
    </dgm:pt>
    <dgm:pt modelId="{FCB9292A-8135-4C03-BDBB-833B3D502E8B}">
      <dgm:prSet custT="1"/>
      <dgm:spPr/>
      <dgm:t>
        <a:bodyPr/>
        <a:lstStyle/>
        <a:p>
          <a:r>
            <a:rPr lang="ru-RU" sz="800" b="1" dirty="0" smtClean="0">
              <a:solidFill>
                <a:schemeClr val="tx1"/>
              </a:solidFill>
            </a:rPr>
            <a:t>РЕЗУЛЬТАТ</a:t>
          </a:r>
          <a:endParaRPr lang="ru-RU" sz="800" b="1" dirty="0">
            <a:solidFill>
              <a:schemeClr val="tx1"/>
            </a:solidFill>
          </a:endParaRPr>
        </a:p>
      </dgm:t>
    </dgm:pt>
    <dgm:pt modelId="{496B3C4C-4A13-4BFC-8B58-5CF13AF276C5}" type="parTrans" cxnId="{8094E1CF-E404-480F-A8A7-8CD1ADAC9F7F}">
      <dgm:prSet/>
      <dgm:spPr/>
      <dgm:t>
        <a:bodyPr/>
        <a:lstStyle/>
        <a:p>
          <a:endParaRPr lang="ru-RU"/>
        </a:p>
      </dgm:t>
    </dgm:pt>
    <dgm:pt modelId="{680832D5-0CCC-4B92-8F0E-A08BB0378B2C}" type="sibTrans" cxnId="{8094E1CF-E404-480F-A8A7-8CD1ADAC9F7F}">
      <dgm:prSet/>
      <dgm:spPr/>
      <dgm:t>
        <a:bodyPr/>
        <a:lstStyle/>
        <a:p>
          <a:endParaRPr lang="ru-RU"/>
        </a:p>
      </dgm:t>
    </dgm:pt>
    <dgm:pt modelId="{B4BB3736-801B-40B2-9FB2-923969E2A085}">
      <dgm:prSet custT="1"/>
      <dgm:spPr/>
      <dgm:t>
        <a:bodyPr/>
        <a:lstStyle/>
        <a:p>
          <a:r>
            <a:rPr lang="ru-RU" sz="1000" b="1" dirty="0" smtClean="0">
              <a:solidFill>
                <a:schemeClr val="tx1"/>
              </a:solidFill>
            </a:rPr>
            <a:t>МОТИВ</a:t>
          </a:r>
          <a:endParaRPr lang="ru-RU" sz="1000" b="1" dirty="0">
            <a:solidFill>
              <a:schemeClr val="tx1"/>
            </a:solidFill>
          </a:endParaRPr>
        </a:p>
      </dgm:t>
    </dgm:pt>
    <dgm:pt modelId="{893022A8-8077-4BBF-97F6-68B57DFB3E07}" type="parTrans" cxnId="{CCFC6397-6C4A-4B25-8440-1F67EFB43C2C}">
      <dgm:prSet/>
      <dgm:spPr/>
      <dgm:t>
        <a:bodyPr/>
        <a:lstStyle/>
        <a:p>
          <a:endParaRPr lang="ru-RU"/>
        </a:p>
      </dgm:t>
    </dgm:pt>
    <dgm:pt modelId="{8F764E72-5057-49A7-8DFD-F9330FA8A838}" type="sibTrans" cxnId="{CCFC6397-6C4A-4B25-8440-1F67EFB43C2C}">
      <dgm:prSet/>
      <dgm:spPr/>
      <dgm:t>
        <a:bodyPr/>
        <a:lstStyle/>
        <a:p>
          <a:endParaRPr lang="ru-RU"/>
        </a:p>
      </dgm:t>
    </dgm:pt>
    <dgm:pt modelId="{0CB3EA1E-F738-4FE8-B83F-C674AAAD0CE0}">
      <dgm:prSet custT="1"/>
      <dgm:spPr/>
      <dgm:t>
        <a:bodyPr/>
        <a:lstStyle/>
        <a:p>
          <a:r>
            <a:rPr lang="ru-RU" sz="2000" dirty="0" smtClean="0"/>
            <a:t>Это причина, побуждающая к трудовой деятельности, или заинтересовывающий момент. Важнейший компонент деятельности и формирования отношения к ней. </a:t>
          </a:r>
          <a:endParaRPr lang="ru-RU" sz="2000" dirty="0"/>
        </a:p>
      </dgm:t>
    </dgm:pt>
    <dgm:pt modelId="{4F910347-6625-47E5-A232-BD7FCE200FD4}" type="parTrans" cxnId="{DE790EAD-3FD4-4959-9E2F-C5A14538998D}">
      <dgm:prSet/>
      <dgm:spPr/>
      <dgm:t>
        <a:bodyPr/>
        <a:lstStyle/>
        <a:p>
          <a:endParaRPr lang="ru-RU"/>
        </a:p>
      </dgm:t>
    </dgm:pt>
    <dgm:pt modelId="{B3AB6EE7-6A2E-430C-8843-608E645672C3}" type="sibTrans" cxnId="{DE790EAD-3FD4-4959-9E2F-C5A14538998D}">
      <dgm:prSet/>
      <dgm:spPr/>
      <dgm:t>
        <a:bodyPr/>
        <a:lstStyle/>
        <a:p>
          <a:endParaRPr lang="ru-RU"/>
        </a:p>
      </dgm:t>
    </dgm:pt>
    <dgm:pt modelId="{ADE584DE-EF8C-47EC-BFF7-731E306C28C4}">
      <dgm:prSet custT="1"/>
      <dgm:spPr/>
      <dgm:t>
        <a:bodyPr/>
        <a:lstStyle/>
        <a:p>
          <a:r>
            <a:rPr lang="ru-RU" sz="2000" dirty="0" smtClean="0"/>
            <a:t>Это то, при помощи чего осуществляется цель и достигается результат. К средствам относятся навыки и умения, умение планировать работу и самоконтроль.</a:t>
          </a:r>
          <a:endParaRPr lang="ru-RU" sz="2000" dirty="0"/>
        </a:p>
      </dgm:t>
    </dgm:pt>
    <dgm:pt modelId="{17F3475C-CECD-4C59-92C5-FA3D16F1E94B}" type="parTrans" cxnId="{B2D8DA7B-C302-4CDB-B4BB-2F2BAE5ABF9D}">
      <dgm:prSet/>
      <dgm:spPr/>
      <dgm:t>
        <a:bodyPr/>
        <a:lstStyle/>
        <a:p>
          <a:endParaRPr lang="ru-RU"/>
        </a:p>
      </dgm:t>
    </dgm:pt>
    <dgm:pt modelId="{F40622BE-A704-41DC-8C1B-6AE5792D08CF}" type="sibTrans" cxnId="{B2D8DA7B-C302-4CDB-B4BB-2F2BAE5ABF9D}">
      <dgm:prSet/>
      <dgm:spPr/>
      <dgm:t>
        <a:bodyPr/>
        <a:lstStyle/>
        <a:p>
          <a:endParaRPr lang="ru-RU"/>
        </a:p>
      </dgm:t>
    </dgm:pt>
    <dgm:pt modelId="{06BAFD20-A22D-46CF-AD39-4518678F22D1}">
      <dgm:prSet custT="1"/>
      <dgm:spPr/>
      <dgm:t>
        <a:bodyPr/>
        <a:lstStyle/>
        <a:p>
          <a:r>
            <a:rPr lang="ru-RU" sz="2000" dirty="0" smtClean="0"/>
            <a:t>Это показатель завершения работы, это фактор, помогающий воспитывать у детей интерес к труду. Для детей младшего возраста важен не результат, а сама деятельность, осуществляемая с взрослым. Старшим дошкольникам небезразлично, каков результат труда. </a:t>
          </a:r>
          <a:endParaRPr lang="ru-RU" sz="2000" dirty="0"/>
        </a:p>
      </dgm:t>
    </dgm:pt>
    <dgm:pt modelId="{83F82AE7-7CF5-4F26-826C-8E01E423B321}" type="parTrans" cxnId="{2AA3BDEF-4D7D-4EB9-A2BD-69E6106747E7}">
      <dgm:prSet/>
      <dgm:spPr/>
      <dgm:t>
        <a:bodyPr/>
        <a:lstStyle/>
        <a:p>
          <a:endParaRPr lang="ru-RU"/>
        </a:p>
      </dgm:t>
    </dgm:pt>
    <dgm:pt modelId="{C72DB8B9-C166-4C18-BCD2-F676046D516D}" type="sibTrans" cxnId="{2AA3BDEF-4D7D-4EB9-A2BD-69E6106747E7}">
      <dgm:prSet/>
      <dgm:spPr/>
      <dgm:t>
        <a:bodyPr/>
        <a:lstStyle/>
        <a:p>
          <a:endParaRPr lang="ru-RU"/>
        </a:p>
      </dgm:t>
    </dgm:pt>
    <dgm:pt modelId="{F580F469-2FCA-4A7B-8404-96D3F6972CD5}" type="pres">
      <dgm:prSet presAssocID="{FE68B7D6-2DFD-4B49-8619-2F0E4E90FA2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706E458-24B3-405D-A3BF-CDC52683B12A}" type="pres">
      <dgm:prSet presAssocID="{14C586E1-7B1A-4A01-9E17-A28DB2CD206D}" presName="composite" presStyleCnt="0"/>
      <dgm:spPr/>
    </dgm:pt>
    <dgm:pt modelId="{4997ED1A-1284-499A-90A2-0FB7CB3328B4}" type="pres">
      <dgm:prSet presAssocID="{14C586E1-7B1A-4A01-9E17-A28DB2CD206D}" presName="parentText" presStyleLbl="alignNode1" presStyleIdx="0" presStyleCnt="6" custScaleX="244072" custLinFactNeighborX="15800" custLinFactNeighborY="-2044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30C18B-F062-4DEB-B801-E4FA2D9756D9}" type="pres">
      <dgm:prSet presAssocID="{14C586E1-7B1A-4A01-9E17-A28DB2CD206D}" presName="descendantText" presStyleLbl="alignAcc1" presStyleIdx="0" presStyleCnt="6" custScaleX="95484" custScaleY="291277" custLinFactNeighborX="805" custLinFactNeighborY="-168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86A597-10DF-46EC-9B21-F4AB6E44C793}" type="pres">
      <dgm:prSet presAssocID="{CB51C758-F914-431F-822D-CE233A9BA4A4}" presName="sp" presStyleCnt="0"/>
      <dgm:spPr/>
    </dgm:pt>
    <dgm:pt modelId="{D626C395-5E99-4EB8-BFC3-5FA949630A91}" type="pres">
      <dgm:prSet presAssocID="{B4BB3736-801B-40B2-9FB2-923969E2A085}" presName="composite" presStyleCnt="0"/>
      <dgm:spPr/>
    </dgm:pt>
    <dgm:pt modelId="{19F49E1D-A974-4397-8640-04B2E5316501}" type="pres">
      <dgm:prSet presAssocID="{B4BB3736-801B-40B2-9FB2-923969E2A085}" presName="parentText" presStyleLbl="alignNode1" presStyleIdx="1" presStyleCnt="6" custScaleX="253370" custLinFactNeighborX="15162" custLinFactNeighborY="-2728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4D4131-2E0A-429F-BBE5-00F870C43E9F}" type="pres">
      <dgm:prSet presAssocID="{B4BB3736-801B-40B2-9FB2-923969E2A085}" presName="descendantText" presStyleLbl="alignAcc1" presStyleIdx="1" presStyleCnt="6" custScaleX="95760" custScaleY="281333" custLinFactNeighborX="702" custLinFactNeighborY="107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4E2621-7715-4E4F-B77A-C006A0C28F34}" type="pres">
      <dgm:prSet presAssocID="{8F764E72-5057-49A7-8DFD-F9330FA8A838}" presName="sp" presStyleCnt="0"/>
      <dgm:spPr/>
    </dgm:pt>
    <dgm:pt modelId="{76842075-CFD7-4BB0-9123-C728CB10AB65}" type="pres">
      <dgm:prSet presAssocID="{17D4C98E-2747-4E64-8359-191CC7F7C31A}" presName="composite" presStyleCnt="0"/>
      <dgm:spPr/>
    </dgm:pt>
    <dgm:pt modelId="{1685EA6E-15F7-46D2-8A0F-89842D0B3A72}" type="pres">
      <dgm:prSet presAssocID="{17D4C98E-2747-4E64-8359-191CC7F7C31A}" presName="parentText" presStyleLbl="alignNode1" presStyleIdx="2" presStyleCnt="6" custScaleX="211577" custLinFactNeighborX="15164" custLinFactNeighborY="-2898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3D6DFB-8617-4ACC-B4C7-A2823ABEFBD9}" type="pres">
      <dgm:prSet presAssocID="{17D4C98E-2747-4E64-8359-191CC7F7C31A}" presName="descendantText" presStyleLbl="alignAcc1" presStyleIdx="2" presStyleCnt="6" custScaleX="95557" custScaleY="270954" custLinFactNeighborX="906" custLinFactNeighborY="346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FEBFD4-20E0-4B04-BB9B-8CD50D1E5353}" type="pres">
      <dgm:prSet presAssocID="{9C65724A-3752-4EC8-96D5-FC6F3B5923BD}" presName="sp" presStyleCnt="0"/>
      <dgm:spPr/>
    </dgm:pt>
    <dgm:pt modelId="{2FE5C916-61D7-4AA8-AC19-E2647021ED46}" type="pres">
      <dgm:prSet presAssocID="{65660C27-4F7D-4558-8EB8-54ECAE446CA4}" presName="composite" presStyleCnt="0"/>
      <dgm:spPr/>
    </dgm:pt>
    <dgm:pt modelId="{E1E34888-4ABD-4C15-B715-210C44B1A57D}" type="pres">
      <dgm:prSet presAssocID="{65660C27-4F7D-4558-8EB8-54ECAE446CA4}" presName="parentText" presStyleLbl="alignNode1" presStyleIdx="3" presStyleCnt="6" custScaleX="188566" custLinFactNeighborX="25530" custLinFactNeighborY="2771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B0B92D-992F-404C-A30B-FA522204940E}" type="pres">
      <dgm:prSet presAssocID="{65660C27-4F7D-4558-8EB8-54ECAE446CA4}" presName="descendantText" presStyleLbl="alignAcc1" presStyleIdx="3" presStyleCnt="6" custAng="0" custScaleX="95431" custLinFactNeighborX="969" custLinFactNeighborY="593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306229-924E-4092-99DB-037E4A66B0AF}" type="pres">
      <dgm:prSet presAssocID="{317726D9-82E4-42E3-9077-C033E06FABDC}" presName="sp" presStyleCnt="0"/>
      <dgm:spPr/>
    </dgm:pt>
    <dgm:pt modelId="{687CB389-17D3-4815-A1B0-667E2357DB4C}" type="pres">
      <dgm:prSet presAssocID="{FCB9292A-8135-4C03-BDBB-833B3D502E8B}" presName="composite" presStyleCnt="0"/>
      <dgm:spPr/>
    </dgm:pt>
    <dgm:pt modelId="{EC743473-E515-4173-94D2-0AEC074F2BCB}" type="pres">
      <dgm:prSet presAssocID="{FCB9292A-8135-4C03-BDBB-833B3D502E8B}" presName="parentText" presStyleLbl="alignNode1" presStyleIdx="4" presStyleCnt="6" custScaleX="229511" custLinFactNeighborX="5727" custLinFactNeighborY="-1416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63B6AF-B86E-445D-AA46-EE578FC58A26}" type="pres">
      <dgm:prSet presAssocID="{FCB9292A-8135-4C03-BDBB-833B3D502E8B}" presName="descendantText" presStyleLbl="alignAcc1" presStyleIdx="4" presStyleCnt="6" custScaleX="95572" custScaleY="368547" custLinFactNeighborX="816" custLinFactNeighborY="323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37DB2D-9649-43C0-9189-9B68137259BF}" type="pres">
      <dgm:prSet presAssocID="{680832D5-0CCC-4B92-8F0E-A08BB0378B2C}" presName="sp" presStyleCnt="0"/>
      <dgm:spPr/>
    </dgm:pt>
    <dgm:pt modelId="{9317ECED-6BD5-454D-9053-BEE31015D25F}" type="pres">
      <dgm:prSet presAssocID="{74637032-8C7D-4F2B-AA72-30BBCC027A9B}" presName="composite" presStyleCnt="0"/>
      <dgm:spPr/>
    </dgm:pt>
    <dgm:pt modelId="{846AA469-1A07-4DA6-B4CD-A7E92196E07C}" type="pres">
      <dgm:prSet presAssocID="{74637032-8C7D-4F2B-AA72-30BBCC027A9B}" presName="parentText" presStyleLbl="alignNode1" presStyleIdx="5" presStyleCnt="6" custScaleX="233681" custLinFactNeighborX="5089" custLinFactNeighborY="-1398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C7EDD6-6077-4662-8FC8-ABF229957EF1}" type="pres">
      <dgm:prSet presAssocID="{74637032-8C7D-4F2B-AA72-30BBCC027A9B}" presName="descendantText" presStyleLbl="alignAcc1" presStyleIdx="5" presStyleCnt="6" custScaleX="95613" custScaleY="401972" custLinFactNeighborX="423" custLinFactNeighborY="984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094E1CF-E404-480F-A8A7-8CD1ADAC9F7F}" srcId="{FE68B7D6-2DFD-4B49-8619-2F0E4E90FA2F}" destId="{FCB9292A-8135-4C03-BDBB-833B3D502E8B}" srcOrd="4" destOrd="0" parTransId="{496B3C4C-4A13-4BFC-8B58-5CF13AF276C5}" sibTransId="{680832D5-0CCC-4B92-8F0E-A08BB0378B2C}"/>
    <dgm:cxn modelId="{3CBCA289-CEAC-419B-80A5-8BF5B9530466}" srcId="{FE68B7D6-2DFD-4B49-8619-2F0E4E90FA2F}" destId="{74637032-8C7D-4F2B-AA72-30BBCC027A9B}" srcOrd="5" destOrd="0" parTransId="{A553B46C-EEB9-4E46-AAF0-F03DBA691D7F}" sibTransId="{D60FB1BF-4F29-44C8-B280-4AA37A34F188}"/>
    <dgm:cxn modelId="{2AA3BDEF-4D7D-4EB9-A2BD-69E6106747E7}" srcId="{FCB9292A-8135-4C03-BDBB-833B3D502E8B}" destId="{06BAFD20-A22D-46CF-AD39-4518678F22D1}" srcOrd="0" destOrd="0" parTransId="{83F82AE7-7CF5-4F26-826C-8E01E423B321}" sibTransId="{C72DB8B9-C166-4C18-BCD2-F676046D516D}"/>
    <dgm:cxn modelId="{9A0E95F7-F71E-47E9-BEB5-947791BBDFE6}" type="presOf" srcId="{33570073-391F-4DC2-A8BD-EBE9B9A76C79}" destId="{ACC7EDD6-6077-4662-8FC8-ABF229957EF1}" srcOrd="0" destOrd="0" presId="urn:microsoft.com/office/officeart/2005/8/layout/chevron2"/>
    <dgm:cxn modelId="{B07B23D5-B15A-462A-86AE-E7701F6A836C}" type="presOf" srcId="{29BD9C7B-EBA5-4422-9944-C575E3552034}" destId="{9730C18B-F062-4DEB-B801-E4FA2D9756D9}" srcOrd="0" destOrd="0" presId="urn:microsoft.com/office/officeart/2005/8/layout/chevron2"/>
    <dgm:cxn modelId="{CB2289D6-1AAC-4A05-981F-3A66A27002C2}" type="presOf" srcId="{06BAFD20-A22D-46CF-AD39-4518678F22D1}" destId="{5963B6AF-B86E-445D-AA46-EE578FC58A26}" srcOrd="0" destOrd="0" presId="urn:microsoft.com/office/officeart/2005/8/layout/chevron2"/>
    <dgm:cxn modelId="{6A0C7C93-52C8-43CA-975F-4FFF6CDC0C9C}" type="presOf" srcId="{14C586E1-7B1A-4A01-9E17-A28DB2CD206D}" destId="{4997ED1A-1284-499A-90A2-0FB7CB3328B4}" srcOrd="0" destOrd="0" presId="urn:microsoft.com/office/officeart/2005/8/layout/chevron2"/>
    <dgm:cxn modelId="{908107D1-C878-4998-9119-4147D6FEF3F0}" type="presOf" srcId="{FCB9292A-8135-4C03-BDBB-833B3D502E8B}" destId="{EC743473-E515-4173-94D2-0AEC074F2BCB}" srcOrd="0" destOrd="0" presId="urn:microsoft.com/office/officeart/2005/8/layout/chevron2"/>
    <dgm:cxn modelId="{887AEA16-EF1B-47C3-B85F-47401F5C06E4}" type="presOf" srcId="{0CB3EA1E-F738-4FE8-B83F-C674AAAD0CE0}" destId="{7C4D4131-2E0A-429F-BBE5-00F870C43E9F}" srcOrd="0" destOrd="0" presId="urn:microsoft.com/office/officeart/2005/8/layout/chevron2"/>
    <dgm:cxn modelId="{B2D8DA7B-C302-4CDB-B4BB-2F2BAE5ABF9D}" srcId="{17D4C98E-2747-4E64-8359-191CC7F7C31A}" destId="{ADE584DE-EF8C-47EC-BFF7-731E306C28C4}" srcOrd="0" destOrd="0" parTransId="{17F3475C-CECD-4C59-92C5-FA3D16F1E94B}" sibTransId="{F40622BE-A704-41DC-8C1B-6AE5792D08CF}"/>
    <dgm:cxn modelId="{1C6321A4-7CD4-4B01-93D9-E2062E7B516E}" type="presOf" srcId="{65660C27-4F7D-4558-8EB8-54ECAE446CA4}" destId="{E1E34888-4ABD-4C15-B715-210C44B1A57D}" srcOrd="0" destOrd="0" presId="urn:microsoft.com/office/officeart/2005/8/layout/chevron2"/>
    <dgm:cxn modelId="{A4D318D0-D0A7-4CBC-ACBF-806D87EC7D63}" type="presOf" srcId="{FE68B7D6-2DFD-4B49-8619-2F0E4E90FA2F}" destId="{F580F469-2FCA-4A7B-8404-96D3F6972CD5}" srcOrd="0" destOrd="0" presId="urn:microsoft.com/office/officeart/2005/8/layout/chevron2"/>
    <dgm:cxn modelId="{DE790EAD-3FD4-4959-9E2F-C5A14538998D}" srcId="{B4BB3736-801B-40B2-9FB2-923969E2A085}" destId="{0CB3EA1E-F738-4FE8-B83F-C674AAAD0CE0}" srcOrd="0" destOrd="0" parTransId="{4F910347-6625-47E5-A232-BD7FCE200FD4}" sibTransId="{B3AB6EE7-6A2E-430C-8843-608E645672C3}"/>
    <dgm:cxn modelId="{CCFC6397-6C4A-4B25-8440-1F67EFB43C2C}" srcId="{FE68B7D6-2DFD-4B49-8619-2F0E4E90FA2F}" destId="{B4BB3736-801B-40B2-9FB2-923969E2A085}" srcOrd="1" destOrd="0" parTransId="{893022A8-8077-4BBF-97F6-68B57DFB3E07}" sibTransId="{8F764E72-5057-49A7-8DFD-F9330FA8A838}"/>
    <dgm:cxn modelId="{B65A0DD8-C014-493E-BD3C-09832FE683A2}" srcId="{FE68B7D6-2DFD-4B49-8619-2F0E4E90FA2F}" destId="{17D4C98E-2747-4E64-8359-191CC7F7C31A}" srcOrd="2" destOrd="0" parTransId="{0ED9CA54-29C0-4C69-92AF-DC1CFE0BEAAD}" sibTransId="{9C65724A-3752-4EC8-96D5-FC6F3B5923BD}"/>
    <dgm:cxn modelId="{B7534530-F7BD-4C03-AC42-DF101CDD0814}" srcId="{FE68B7D6-2DFD-4B49-8619-2F0E4E90FA2F}" destId="{14C586E1-7B1A-4A01-9E17-A28DB2CD206D}" srcOrd="0" destOrd="0" parTransId="{719948D6-E03E-4942-9B64-058013FD2335}" sibTransId="{CB51C758-F914-431F-822D-CE233A9BA4A4}"/>
    <dgm:cxn modelId="{CEC0A0E6-CBF1-4BF3-8D7C-FF7437D173F6}" type="presOf" srcId="{74637032-8C7D-4F2B-AA72-30BBCC027A9B}" destId="{846AA469-1A07-4DA6-B4CD-A7E92196E07C}" srcOrd="0" destOrd="0" presId="urn:microsoft.com/office/officeart/2005/8/layout/chevron2"/>
    <dgm:cxn modelId="{55F77F83-62E1-4910-89AD-A48E7EDF09C1}" srcId="{74637032-8C7D-4F2B-AA72-30BBCC027A9B}" destId="{33570073-391F-4DC2-A8BD-EBE9B9A76C79}" srcOrd="0" destOrd="0" parTransId="{5BA07959-6B63-46D2-9649-28EA24DD45C5}" sibTransId="{DF24420E-4A77-431D-9EEC-5B357020B6CD}"/>
    <dgm:cxn modelId="{867447A3-BFFF-4597-A755-C090F15F0639}" srcId="{FE68B7D6-2DFD-4B49-8619-2F0E4E90FA2F}" destId="{65660C27-4F7D-4558-8EB8-54ECAE446CA4}" srcOrd="3" destOrd="0" parTransId="{C7F947F9-06C9-4E29-8D9B-8F0018841A0C}" sibTransId="{317726D9-82E4-42E3-9077-C033E06FABDC}"/>
    <dgm:cxn modelId="{B9AB584A-A2B5-4476-A4AE-D9B52ADE5815}" type="presOf" srcId="{41B07856-BD0C-4F5C-B141-FEFBB349AF36}" destId="{FBB0B92D-992F-404C-A30B-FA522204940E}" srcOrd="0" destOrd="0" presId="urn:microsoft.com/office/officeart/2005/8/layout/chevron2"/>
    <dgm:cxn modelId="{BD61B18E-4712-4093-B335-FDD12A39C47A}" srcId="{14C586E1-7B1A-4A01-9E17-A28DB2CD206D}" destId="{29BD9C7B-EBA5-4422-9944-C575E3552034}" srcOrd="0" destOrd="0" parTransId="{533FBCA8-7D89-4891-B01B-FA68332F7931}" sibTransId="{D72198D3-5B37-4FEA-87D1-542DB2B96FC4}"/>
    <dgm:cxn modelId="{EE06E4D2-8871-40AD-8A83-D8933ABCB1F3}" type="presOf" srcId="{ADE584DE-EF8C-47EC-BFF7-731E306C28C4}" destId="{C83D6DFB-8617-4ACC-B4C7-A2823ABEFBD9}" srcOrd="0" destOrd="0" presId="urn:microsoft.com/office/officeart/2005/8/layout/chevron2"/>
    <dgm:cxn modelId="{A313B7D6-F1D3-416C-BD7B-DCF6C8C8E64F}" type="presOf" srcId="{17D4C98E-2747-4E64-8359-191CC7F7C31A}" destId="{1685EA6E-15F7-46D2-8A0F-89842D0B3A72}" srcOrd="0" destOrd="0" presId="urn:microsoft.com/office/officeart/2005/8/layout/chevron2"/>
    <dgm:cxn modelId="{80E080EC-4510-4D2D-8647-4D33033813CC}" type="presOf" srcId="{B4BB3736-801B-40B2-9FB2-923969E2A085}" destId="{19F49E1D-A974-4397-8640-04B2E5316501}" srcOrd="0" destOrd="0" presId="urn:microsoft.com/office/officeart/2005/8/layout/chevron2"/>
    <dgm:cxn modelId="{B8F52231-9768-4649-B818-F46B697A16B3}" srcId="{65660C27-4F7D-4558-8EB8-54ECAE446CA4}" destId="{41B07856-BD0C-4F5C-B141-FEFBB349AF36}" srcOrd="0" destOrd="0" parTransId="{31A186CA-2E13-421F-8D0E-E718D47081CD}" sibTransId="{156EB97B-410F-493F-AA78-B81548C7B270}"/>
    <dgm:cxn modelId="{E9CD0E36-7417-4252-8B91-7310F44E3653}" type="presParOf" srcId="{F580F469-2FCA-4A7B-8404-96D3F6972CD5}" destId="{7706E458-24B3-405D-A3BF-CDC52683B12A}" srcOrd="0" destOrd="0" presId="urn:microsoft.com/office/officeart/2005/8/layout/chevron2"/>
    <dgm:cxn modelId="{BFE61642-7319-44CE-B504-5C133769A333}" type="presParOf" srcId="{7706E458-24B3-405D-A3BF-CDC52683B12A}" destId="{4997ED1A-1284-499A-90A2-0FB7CB3328B4}" srcOrd="0" destOrd="0" presId="urn:microsoft.com/office/officeart/2005/8/layout/chevron2"/>
    <dgm:cxn modelId="{A58AB488-1DED-4FC6-B104-0AF51549CE90}" type="presParOf" srcId="{7706E458-24B3-405D-A3BF-CDC52683B12A}" destId="{9730C18B-F062-4DEB-B801-E4FA2D9756D9}" srcOrd="1" destOrd="0" presId="urn:microsoft.com/office/officeart/2005/8/layout/chevron2"/>
    <dgm:cxn modelId="{EABE8B0E-41E3-4936-A0C6-BD1AF19FF7DE}" type="presParOf" srcId="{F580F469-2FCA-4A7B-8404-96D3F6972CD5}" destId="{2C86A597-10DF-46EC-9B21-F4AB6E44C793}" srcOrd="1" destOrd="0" presId="urn:microsoft.com/office/officeart/2005/8/layout/chevron2"/>
    <dgm:cxn modelId="{E0476087-32BC-4E07-9959-78DF6B7F76C4}" type="presParOf" srcId="{F580F469-2FCA-4A7B-8404-96D3F6972CD5}" destId="{D626C395-5E99-4EB8-BFC3-5FA949630A91}" srcOrd="2" destOrd="0" presId="urn:microsoft.com/office/officeart/2005/8/layout/chevron2"/>
    <dgm:cxn modelId="{4D73282D-9DC5-4B14-85ED-F6CA3F36D0AF}" type="presParOf" srcId="{D626C395-5E99-4EB8-BFC3-5FA949630A91}" destId="{19F49E1D-A974-4397-8640-04B2E5316501}" srcOrd="0" destOrd="0" presId="urn:microsoft.com/office/officeart/2005/8/layout/chevron2"/>
    <dgm:cxn modelId="{1699F11B-0ECB-4322-8417-C5B0F114D297}" type="presParOf" srcId="{D626C395-5E99-4EB8-BFC3-5FA949630A91}" destId="{7C4D4131-2E0A-429F-BBE5-00F870C43E9F}" srcOrd="1" destOrd="0" presId="urn:microsoft.com/office/officeart/2005/8/layout/chevron2"/>
    <dgm:cxn modelId="{9C8B86C3-E0FB-4D33-A6A5-ECBABF663EA0}" type="presParOf" srcId="{F580F469-2FCA-4A7B-8404-96D3F6972CD5}" destId="{FD4E2621-7715-4E4F-B77A-C006A0C28F34}" srcOrd="3" destOrd="0" presId="urn:microsoft.com/office/officeart/2005/8/layout/chevron2"/>
    <dgm:cxn modelId="{A9943BBA-64D1-41B9-ACE5-81D0CD2353B9}" type="presParOf" srcId="{F580F469-2FCA-4A7B-8404-96D3F6972CD5}" destId="{76842075-CFD7-4BB0-9123-C728CB10AB65}" srcOrd="4" destOrd="0" presId="urn:microsoft.com/office/officeart/2005/8/layout/chevron2"/>
    <dgm:cxn modelId="{71D812EC-8A55-4D0C-90C3-3D3602A61530}" type="presParOf" srcId="{76842075-CFD7-4BB0-9123-C728CB10AB65}" destId="{1685EA6E-15F7-46D2-8A0F-89842D0B3A72}" srcOrd="0" destOrd="0" presId="urn:microsoft.com/office/officeart/2005/8/layout/chevron2"/>
    <dgm:cxn modelId="{94FEE9DC-59F1-4497-8FC6-1150B57A3E84}" type="presParOf" srcId="{76842075-CFD7-4BB0-9123-C728CB10AB65}" destId="{C83D6DFB-8617-4ACC-B4C7-A2823ABEFBD9}" srcOrd="1" destOrd="0" presId="urn:microsoft.com/office/officeart/2005/8/layout/chevron2"/>
    <dgm:cxn modelId="{8BC47959-91C3-48AA-9F8A-7712FC8F9ED4}" type="presParOf" srcId="{F580F469-2FCA-4A7B-8404-96D3F6972CD5}" destId="{E4FEBFD4-20E0-4B04-BB9B-8CD50D1E5353}" srcOrd="5" destOrd="0" presId="urn:microsoft.com/office/officeart/2005/8/layout/chevron2"/>
    <dgm:cxn modelId="{FC5B0258-671A-4D0C-8A8D-917172758F9B}" type="presParOf" srcId="{F580F469-2FCA-4A7B-8404-96D3F6972CD5}" destId="{2FE5C916-61D7-4AA8-AC19-E2647021ED46}" srcOrd="6" destOrd="0" presId="urn:microsoft.com/office/officeart/2005/8/layout/chevron2"/>
    <dgm:cxn modelId="{B49FB0C0-479C-4830-B5E8-9792EAF16926}" type="presParOf" srcId="{2FE5C916-61D7-4AA8-AC19-E2647021ED46}" destId="{E1E34888-4ABD-4C15-B715-210C44B1A57D}" srcOrd="0" destOrd="0" presId="urn:microsoft.com/office/officeart/2005/8/layout/chevron2"/>
    <dgm:cxn modelId="{D64BCC73-6141-426C-8878-A9D3E7A683DF}" type="presParOf" srcId="{2FE5C916-61D7-4AA8-AC19-E2647021ED46}" destId="{FBB0B92D-992F-404C-A30B-FA522204940E}" srcOrd="1" destOrd="0" presId="urn:microsoft.com/office/officeart/2005/8/layout/chevron2"/>
    <dgm:cxn modelId="{43B218AA-30AE-4F15-8CA7-C6C8BF391D0C}" type="presParOf" srcId="{F580F469-2FCA-4A7B-8404-96D3F6972CD5}" destId="{FA306229-924E-4092-99DB-037E4A66B0AF}" srcOrd="7" destOrd="0" presId="urn:microsoft.com/office/officeart/2005/8/layout/chevron2"/>
    <dgm:cxn modelId="{44A6EB9C-C881-412F-87E0-D0E3048A3E3D}" type="presParOf" srcId="{F580F469-2FCA-4A7B-8404-96D3F6972CD5}" destId="{687CB389-17D3-4815-A1B0-667E2357DB4C}" srcOrd="8" destOrd="0" presId="urn:microsoft.com/office/officeart/2005/8/layout/chevron2"/>
    <dgm:cxn modelId="{C135829C-3FC0-4994-9D42-8E24BB9FFC41}" type="presParOf" srcId="{687CB389-17D3-4815-A1B0-667E2357DB4C}" destId="{EC743473-E515-4173-94D2-0AEC074F2BCB}" srcOrd="0" destOrd="0" presId="urn:microsoft.com/office/officeart/2005/8/layout/chevron2"/>
    <dgm:cxn modelId="{392765E6-63CD-4728-ACCD-A6B1B65F7D56}" type="presParOf" srcId="{687CB389-17D3-4815-A1B0-667E2357DB4C}" destId="{5963B6AF-B86E-445D-AA46-EE578FC58A26}" srcOrd="1" destOrd="0" presId="urn:microsoft.com/office/officeart/2005/8/layout/chevron2"/>
    <dgm:cxn modelId="{7B6A4769-23B6-4CBA-995F-302C04F572E0}" type="presParOf" srcId="{F580F469-2FCA-4A7B-8404-96D3F6972CD5}" destId="{0337DB2D-9649-43C0-9189-9B68137259BF}" srcOrd="9" destOrd="0" presId="urn:microsoft.com/office/officeart/2005/8/layout/chevron2"/>
    <dgm:cxn modelId="{F9E11310-E390-4E1B-BB12-BA5A34D7CA57}" type="presParOf" srcId="{F580F469-2FCA-4A7B-8404-96D3F6972CD5}" destId="{9317ECED-6BD5-454D-9053-BEE31015D25F}" srcOrd="10" destOrd="0" presId="urn:microsoft.com/office/officeart/2005/8/layout/chevron2"/>
    <dgm:cxn modelId="{43E916E2-1F33-4298-BDF8-8F600EB2445E}" type="presParOf" srcId="{9317ECED-6BD5-454D-9053-BEE31015D25F}" destId="{846AA469-1A07-4DA6-B4CD-A7E92196E07C}" srcOrd="0" destOrd="0" presId="urn:microsoft.com/office/officeart/2005/8/layout/chevron2"/>
    <dgm:cxn modelId="{F2D0D322-4705-4C93-92B0-246B2351CAB2}" type="presParOf" srcId="{9317ECED-6BD5-454D-9053-BEE31015D25F}" destId="{ACC7EDD6-6077-4662-8FC8-ABF229957EF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560944-2857-4F86-98AC-CBB84F2C15EA}" type="datetimeFigureOut">
              <a:rPr lang="ru-RU" smtClean="0"/>
              <a:pPr/>
              <a:t>чт 17.02.22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4625" y="514350"/>
            <a:ext cx="371475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3B4F84-7160-4EE9-97FF-337CA12504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099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7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95218-A865-41D1-9EC7-F2D762013D57}" type="datetimeFigureOut">
              <a:rPr lang="ru-RU" smtClean="0"/>
              <a:pPr/>
              <a:t>чт 17.02.22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28045-0806-4AC1-818D-77732F15DB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1789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95218-A865-41D1-9EC7-F2D762013D57}" type="datetimeFigureOut">
              <a:rPr lang="ru-RU" smtClean="0"/>
              <a:pPr/>
              <a:t>чт 17.02.22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28045-0806-4AC1-818D-77732F15DB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886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0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0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95218-A865-41D1-9EC7-F2D762013D57}" type="datetimeFigureOut">
              <a:rPr lang="ru-RU" smtClean="0"/>
              <a:pPr/>
              <a:t>чт 17.02.22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28045-0806-4AC1-818D-77732F15DB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855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95218-A865-41D1-9EC7-F2D762013D57}" type="datetimeFigureOut">
              <a:rPr lang="ru-RU" smtClean="0"/>
              <a:pPr/>
              <a:t>чт 17.02.22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28045-0806-4AC1-818D-77732F15DB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845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2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95218-A865-41D1-9EC7-F2D762013D57}" type="datetimeFigureOut">
              <a:rPr lang="ru-RU" smtClean="0"/>
              <a:pPr/>
              <a:t>чт 17.02.22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28045-0806-4AC1-818D-77732F15DB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842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0" y="1600202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5550" y="1600202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95218-A865-41D1-9EC7-F2D762013D57}" type="datetimeFigureOut">
              <a:rPr lang="ru-RU" smtClean="0"/>
              <a:pPr/>
              <a:t>чт 17.02.22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28045-0806-4AC1-818D-77732F15DB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216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8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8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95218-A865-41D1-9EC7-F2D762013D57}" type="datetimeFigureOut">
              <a:rPr lang="ru-RU" smtClean="0"/>
              <a:pPr/>
              <a:t>чт 17.02.22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28045-0806-4AC1-818D-77732F15DB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165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95218-A865-41D1-9EC7-F2D762013D57}" type="datetimeFigureOut">
              <a:rPr lang="ru-RU" smtClean="0"/>
              <a:pPr/>
              <a:t>чт 17.02.22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28045-0806-4AC1-818D-77732F15DB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5048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95218-A865-41D1-9EC7-F2D762013D57}" type="datetimeFigureOut">
              <a:rPr lang="ru-RU" smtClean="0"/>
              <a:pPr/>
              <a:t>чт 17.02.22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28045-0806-4AC1-818D-77732F15DB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047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1" y="273052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2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95218-A865-41D1-9EC7-F2D762013D57}" type="datetimeFigureOut">
              <a:rPr lang="ru-RU" smtClean="0"/>
              <a:pPr/>
              <a:t>чт 17.02.22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28045-0806-4AC1-818D-77732F15DB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3495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95218-A865-41D1-9EC7-F2D762013D57}" type="datetimeFigureOut">
              <a:rPr lang="ru-RU" smtClean="0"/>
              <a:pPr/>
              <a:t>чт 17.02.22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28045-0806-4AC1-818D-77732F15DB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6444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2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2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B95218-A865-41D1-9EC7-F2D762013D57}" type="datetimeFigureOut">
              <a:rPr lang="ru-RU" smtClean="0"/>
              <a:pPr/>
              <a:t>чт 17.02.22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2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28045-0806-4AC1-818D-77732F15DB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589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8.gi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25597" y="912383"/>
            <a:ext cx="7254806" cy="5324929"/>
          </a:xfrm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«Трудовая деятельность детей дошкольного возраста»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Алексей\Desktop\402117295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7871" y="150806"/>
            <a:ext cx="1404156" cy="1523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Алексей\Desktop\detia-428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12" y="3566935"/>
            <a:ext cx="2214247" cy="304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033065" y="293236"/>
            <a:ext cx="795688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образовательное учреждение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«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комбинированного вида №38»,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Московская область, г.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ергиев Посад, ул. 2-ой Кирпичный завод, д. 22 Б.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Тел. 8(496)-549-18-92.</a:t>
            </a: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655078" y="5517232"/>
            <a:ext cx="39784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Подготовила и провела: </a:t>
            </a:r>
          </a:p>
          <a:p>
            <a:r>
              <a:rPr lang="ru-RU" dirty="0" smtClean="0"/>
              <a:t> Горячева Валентина Владимировна</a:t>
            </a:r>
          </a:p>
          <a:p>
            <a:r>
              <a:rPr lang="ru-RU" dirty="0" smtClean="0"/>
              <a:t>19.09.2019 года.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2686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22285" y="620689"/>
            <a:ext cx="368591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Труд в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природе – направлен на уход и выращивание растений в уголке природы, на огороде, в цветнике</a:t>
            </a:r>
            <a:endParaRPr lang="ru-RU" sz="2800" b="1" i="1" dirty="0"/>
          </a:p>
        </p:txBody>
      </p:sp>
      <p:pic>
        <p:nvPicPr>
          <p:cNvPr id="3074" name="Picture 2" descr="https://fsd.multiurok.ru/html/2019/05/10/s_5cd555a8eb54a/1154814_1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84" y="1253552"/>
            <a:ext cx="2524894" cy="2330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ds04.infourok.ru/uploads/ex/074a/0004e949-578ec52d/hello_html_1f310b9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20" y="4206172"/>
            <a:ext cx="2484622" cy="2382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slide-share.ru/image/1920497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4299" y="4221089"/>
            <a:ext cx="1981583" cy="2438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2.bp.blogspot.com/-81FWSWcT5Y4/XKtzwaOqqSI/AAAAAAAAM1w/gKoW1wHO-m8pa-SOyougOnAJUWgdB3hBwCLcBGAs/s1600/f_59ededbda6d6d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6" r="6548"/>
          <a:stretch/>
        </p:blipFill>
        <p:spPr bwMode="auto">
          <a:xfrm>
            <a:off x="6883714" y="1318091"/>
            <a:ext cx="2808312" cy="2297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st2.depositphotos.com/3827765/5416/v/950/depositphotos_54165245-stock-illustration-kids-spring-activities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351" y="4221088"/>
            <a:ext cx="2691526" cy="2367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754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97804" y="15521"/>
            <a:ext cx="397844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Ручной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труд – направлен на поддержание  порядка в группе: подклеивание книг, коробок, доступный ремонт игрушек и т.д.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s://i.pinimg.com/originals/8f/0e/36/8f0e36d1171dcd9231936b8b03cc2be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73" y="476672"/>
            <a:ext cx="2983832" cy="2779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xn--23-kmc.xn--80aafey1amqq.xn--d1acj3b/images/events/cover/db9cb7059fa7b800dcabe7488e6da776_bi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992" y="3868996"/>
            <a:ext cx="3335580" cy="2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ds05.infourok.ru/uploads/ex/0a27/0005c2fe-6f1bae17/hello_html_m6789034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247" y="2924945"/>
            <a:ext cx="3418110" cy="2886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https://pandia.ru/text/83/217/images/img10_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6247" y="260649"/>
            <a:ext cx="2332324" cy="2161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http://clipart.coolclips.com/480/vectors/tf05168/CoolClips_vc01093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902" y="3989479"/>
            <a:ext cx="2041802" cy="2492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054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28402" y="116632"/>
            <a:ext cx="6757088" cy="587538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/>
              <a:t>ФОРМЫ ОРГАНИЗАЦИИ ТРУДОВОЙ ДЕЯТЕЛЬНОСТИ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26512" y="1124746"/>
            <a:ext cx="1845166" cy="818639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ПОРУЧЕНИЯ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085674" y="1157273"/>
            <a:ext cx="1773116" cy="76737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ДЕЖУРСТВА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350360" y="1124746"/>
            <a:ext cx="1845167" cy="83243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КОЛЛЕКТИВНЫЙ ТРУД</a:t>
            </a:r>
          </a:p>
        </p:txBody>
      </p:sp>
      <p:sp>
        <p:nvSpPr>
          <p:cNvPr id="15" name="Стрелка вверх 14"/>
          <p:cNvSpPr/>
          <p:nvPr/>
        </p:nvSpPr>
        <p:spPr>
          <a:xfrm rot="15182332">
            <a:off x="3633693" y="499852"/>
            <a:ext cx="134295" cy="837951"/>
          </a:xfrm>
          <a:prstGeom prst="upArrow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верх 15"/>
          <p:cNvSpPr/>
          <p:nvPr/>
        </p:nvSpPr>
        <p:spPr>
          <a:xfrm rot="6423481" flipH="1">
            <a:off x="6349755" y="482468"/>
            <a:ext cx="124253" cy="879849"/>
          </a:xfrm>
          <a:prstGeom prst="upArrow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верх 17"/>
          <p:cNvSpPr/>
          <p:nvPr/>
        </p:nvSpPr>
        <p:spPr>
          <a:xfrm rot="10800000">
            <a:off x="4884167" y="748198"/>
            <a:ext cx="128356" cy="420574"/>
          </a:xfrm>
          <a:prstGeom prst="upArrow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518221" y="2472039"/>
            <a:ext cx="2266231" cy="174905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Индивидуальные</a:t>
            </a:r>
          </a:p>
          <a:p>
            <a:pPr algn="ctr"/>
            <a:r>
              <a:rPr lang="ru-RU" sz="2000" dirty="0"/>
              <a:t>Подгрупповые</a:t>
            </a:r>
          </a:p>
          <a:p>
            <a:pPr algn="ctr"/>
            <a:r>
              <a:rPr lang="ru-RU" sz="2000" dirty="0"/>
              <a:t>Коллективные</a:t>
            </a:r>
          </a:p>
          <a:p>
            <a:pPr algn="ctr"/>
            <a:r>
              <a:rPr lang="ru-RU" sz="2000" dirty="0"/>
              <a:t>Общие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938347" y="2472038"/>
            <a:ext cx="2184783" cy="177226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Индивидуальные</a:t>
            </a:r>
          </a:p>
          <a:p>
            <a:pPr algn="ctr"/>
            <a:r>
              <a:rPr lang="ru-RU" sz="2000" dirty="0"/>
              <a:t>Подгрупповые</a:t>
            </a:r>
          </a:p>
          <a:p>
            <a:pPr algn="ctr"/>
            <a:r>
              <a:rPr lang="ru-RU" sz="2000" dirty="0"/>
              <a:t>Обязательные</a:t>
            </a:r>
          </a:p>
          <a:p>
            <a:pPr algn="ctr"/>
            <a:r>
              <a:rPr lang="ru-RU" sz="2000" dirty="0"/>
              <a:t>систематичные</a:t>
            </a:r>
          </a:p>
        </p:txBody>
      </p:sp>
      <p:sp>
        <p:nvSpPr>
          <p:cNvPr id="22" name="Стрелка вверх 21"/>
          <p:cNvSpPr/>
          <p:nvPr/>
        </p:nvSpPr>
        <p:spPr>
          <a:xfrm rot="10800000">
            <a:off x="7179984" y="1965167"/>
            <a:ext cx="402071" cy="514862"/>
          </a:xfrm>
          <a:prstGeom prst="upArrow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верх 22"/>
          <p:cNvSpPr/>
          <p:nvPr/>
        </p:nvSpPr>
        <p:spPr>
          <a:xfrm rot="10800000">
            <a:off x="2449919" y="1957177"/>
            <a:ext cx="402837" cy="465085"/>
          </a:xfrm>
          <a:prstGeom prst="upArrow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верх 23"/>
          <p:cNvSpPr/>
          <p:nvPr/>
        </p:nvSpPr>
        <p:spPr>
          <a:xfrm rot="10800000">
            <a:off x="4737113" y="1957177"/>
            <a:ext cx="422464" cy="473479"/>
          </a:xfrm>
          <a:prstGeom prst="upArrow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3938347" y="4646394"/>
            <a:ext cx="945821" cy="216136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  <a:p>
            <a:pPr algn="ctr"/>
            <a:r>
              <a:rPr lang="ru-RU" dirty="0"/>
              <a:t>По </a:t>
            </a:r>
            <a:r>
              <a:rPr lang="ru-RU" sz="1400" dirty="0"/>
              <a:t>столовой,</a:t>
            </a:r>
          </a:p>
          <a:p>
            <a:pPr algn="ctr"/>
            <a:r>
              <a:rPr lang="ru-RU" sz="1400" dirty="0"/>
              <a:t>занятиям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1518221" y="4664301"/>
            <a:ext cx="2266231" cy="212588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ü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Эпизодические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Длительные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Отсроченные по времени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5045023" y="4646394"/>
            <a:ext cx="1092392" cy="216136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r>
              <a:rPr lang="ru-RU" sz="1600" dirty="0"/>
              <a:t>По </a:t>
            </a:r>
          </a:p>
          <a:p>
            <a:pPr algn="ctr"/>
            <a:r>
              <a:rPr lang="ru-RU" sz="1600" dirty="0"/>
              <a:t>столовой,</a:t>
            </a:r>
          </a:p>
          <a:p>
            <a:pPr algn="ctr"/>
            <a:r>
              <a:rPr lang="ru-RU" sz="1600" dirty="0"/>
              <a:t>занятиям,</a:t>
            </a:r>
          </a:p>
          <a:p>
            <a:pPr algn="ctr"/>
            <a:r>
              <a:rPr lang="ru-RU" sz="1600" dirty="0"/>
              <a:t>в уголке природы </a:t>
            </a:r>
          </a:p>
          <a:p>
            <a:pPr algn="ctr"/>
            <a:endParaRPr lang="ru-RU" dirty="0"/>
          </a:p>
        </p:txBody>
      </p:sp>
      <p:graphicFrame>
        <p:nvGraphicFramePr>
          <p:cNvPr id="31" name="Таблица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5161306"/>
              </p:ext>
            </p:extLst>
          </p:nvPr>
        </p:nvGraphicFramePr>
        <p:xfrm>
          <a:off x="3956909" y="4664301"/>
          <a:ext cx="945820" cy="396240"/>
        </p:xfrm>
        <a:graphic>
          <a:graphicData uri="http://schemas.openxmlformats.org/drawingml/2006/table">
            <a:tbl>
              <a:tblPr/>
              <a:tblGrid>
                <a:gridCol w="945820"/>
              </a:tblGrid>
              <a:tr h="348875">
                <a:tc>
                  <a:txBody>
                    <a:bodyPr/>
                    <a:lstStyle/>
                    <a:p>
                      <a:r>
                        <a:rPr lang="ru-RU" sz="1000" dirty="0" smtClean="0"/>
                        <a:t>младший</a:t>
                      </a:r>
                    </a:p>
                    <a:p>
                      <a:r>
                        <a:rPr lang="ru-RU" sz="1000" dirty="0" smtClean="0"/>
                        <a:t>возраст</a:t>
                      </a:r>
                      <a:endParaRPr lang="ru-RU" sz="1000" dirty="0"/>
                    </a:p>
                  </a:txBody>
                  <a:tcPr marL="74295" marR="74295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32" name="Таблица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2507563"/>
              </p:ext>
            </p:extLst>
          </p:nvPr>
        </p:nvGraphicFramePr>
        <p:xfrm>
          <a:off x="5063640" y="4664299"/>
          <a:ext cx="1092392" cy="396240"/>
        </p:xfrm>
        <a:graphic>
          <a:graphicData uri="http://schemas.openxmlformats.org/drawingml/2006/table">
            <a:tbl>
              <a:tblPr/>
              <a:tblGrid>
                <a:gridCol w="1092392"/>
              </a:tblGrid>
              <a:tr h="34887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/>
                        <a:t>старший</a:t>
                      </a:r>
                    </a:p>
                    <a:p>
                      <a:pPr algn="ctr"/>
                      <a:r>
                        <a:rPr lang="ru-RU" sz="1000" dirty="0" smtClean="0"/>
                        <a:t>возраст </a:t>
                      </a:r>
                      <a:endParaRPr lang="ru-RU" sz="1000" dirty="0"/>
                    </a:p>
                  </a:txBody>
                  <a:tcPr marL="74295" marR="74295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33" name="Стрелка вверх 32"/>
          <p:cNvSpPr/>
          <p:nvPr/>
        </p:nvSpPr>
        <p:spPr>
          <a:xfrm rot="10800000">
            <a:off x="4281240" y="4285813"/>
            <a:ext cx="422464" cy="236740"/>
          </a:xfrm>
          <a:prstGeom prst="upArrow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 вверх 33"/>
          <p:cNvSpPr/>
          <p:nvPr/>
        </p:nvSpPr>
        <p:spPr>
          <a:xfrm rot="10800000">
            <a:off x="5168755" y="4312605"/>
            <a:ext cx="422464" cy="236740"/>
          </a:xfrm>
          <a:prstGeom prst="upArrow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трелка вверх 34"/>
          <p:cNvSpPr/>
          <p:nvPr/>
        </p:nvSpPr>
        <p:spPr>
          <a:xfrm rot="10800000">
            <a:off x="2419916" y="4244300"/>
            <a:ext cx="422464" cy="236740"/>
          </a:xfrm>
          <a:prstGeom prst="upArrow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трелка вверх 35"/>
          <p:cNvSpPr/>
          <p:nvPr/>
        </p:nvSpPr>
        <p:spPr>
          <a:xfrm rot="10800000">
            <a:off x="6548753" y="4297240"/>
            <a:ext cx="422464" cy="236740"/>
          </a:xfrm>
          <a:prstGeom prst="upArrow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7446547" y="4646396"/>
            <a:ext cx="945821" cy="214345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В старшей</a:t>
            </a:r>
          </a:p>
          <a:p>
            <a:pPr algn="ctr"/>
            <a:r>
              <a:rPr lang="ru-RU" sz="1600" dirty="0" err="1"/>
              <a:t>подготов</a:t>
            </a:r>
            <a:r>
              <a:rPr lang="ru-RU" sz="1600" dirty="0"/>
              <a:t>.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6350360" y="4664301"/>
            <a:ext cx="945821" cy="214345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Со средней</a:t>
            </a:r>
          </a:p>
          <a:p>
            <a:pPr algn="ctr"/>
            <a:r>
              <a:rPr lang="ru-RU" sz="1600" dirty="0"/>
              <a:t>группы</a:t>
            </a:r>
          </a:p>
        </p:txBody>
      </p:sp>
      <p:sp>
        <p:nvSpPr>
          <p:cNvPr id="39" name="Стрелка вверх 38"/>
          <p:cNvSpPr/>
          <p:nvPr/>
        </p:nvSpPr>
        <p:spPr>
          <a:xfrm rot="10800000">
            <a:off x="7725396" y="4297241"/>
            <a:ext cx="422464" cy="236740"/>
          </a:xfrm>
          <a:prstGeom prst="upArrow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6266273" y="2489960"/>
            <a:ext cx="1006670" cy="179585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Общий труд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7381021" y="2510051"/>
            <a:ext cx="1150057" cy="1775763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Совместный труд</a:t>
            </a:r>
          </a:p>
        </p:txBody>
      </p:sp>
    </p:spTree>
    <p:extLst>
      <p:ext uri="{BB962C8B-B14F-4D97-AF65-F5344CB8AC3E}">
        <p14:creationId xmlns:p14="http://schemas.microsoft.com/office/powerpoint/2010/main" val="403809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8068" y="116634"/>
            <a:ext cx="7264844" cy="317009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b="1" dirty="0"/>
              <a:t>ДЕЖУРСТВА </a:t>
            </a:r>
            <a:r>
              <a:rPr lang="ru-RU" sz="2000" dirty="0"/>
              <a:t>- форма организации труда детей, предполагающая обязательное, выполнение ребенком работы, направленной на обслуживание коллектива. Дети поочередно включаются в разные виды дежурств, что обеспечивает систематичность их участие в труде. Назначение и смена дежурных происходит ежедневно. Дежурства ставят ребенка в условия обязательного выполнения определенных дел, нужных для коллектива. Это позволяет воспитывать у детей ответственность перед коллективом, заботливость, а также понимание необходимости своей работы для всех.</a:t>
            </a:r>
          </a:p>
        </p:txBody>
      </p:sp>
      <p:pic>
        <p:nvPicPr>
          <p:cNvPr id="1030" name="Picture 6" descr="http://www.dou.ru/dezhyrstvo/images/kartochki_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461" y="3212976"/>
            <a:ext cx="8314008" cy="3485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584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84104" y="165508"/>
            <a:ext cx="7160312" cy="193899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000" b="1" dirty="0"/>
              <a:t>ПОРУЧЕНИЯ</a:t>
            </a:r>
            <a:r>
              <a:rPr lang="ru-RU" sz="2000" dirty="0"/>
              <a:t> - это задания, которые воспитатель эпизодически дает одному или нескольким детям, учитывая их возрастные и индивидуальные возможности, наличие опыта, а также воспитательные задачи. Выполнения трудовых поручений способствуют формированию у детей интереса к труду, чувства ответственности за порученное дело. </a:t>
            </a:r>
          </a:p>
        </p:txBody>
      </p:sp>
      <p:sp>
        <p:nvSpPr>
          <p:cNvPr id="4" name="AutoShape 5" descr="http://mamanyam.ru/uploads/posts/2009-12/1260824320_553.jpg"/>
          <p:cNvSpPr>
            <a:spLocks noChangeAspect="1" noChangeArrowheads="1"/>
          </p:cNvSpPr>
          <p:nvPr/>
        </p:nvSpPr>
        <p:spPr bwMode="auto">
          <a:xfrm>
            <a:off x="1289844" y="-136525"/>
            <a:ext cx="24765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7" descr="http://mamanyam.ru/uploads/posts/2009-12/1260824320_553.jpg"/>
          <p:cNvSpPr>
            <a:spLocks noChangeAspect="1" noChangeArrowheads="1"/>
          </p:cNvSpPr>
          <p:nvPr/>
        </p:nvSpPr>
        <p:spPr bwMode="auto">
          <a:xfrm>
            <a:off x="1413669" y="15875"/>
            <a:ext cx="24765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https://uslide.ru/images/28/34603/960/img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" t="2437" r="1960" b="12514"/>
          <a:stretch/>
        </p:blipFill>
        <p:spPr bwMode="auto">
          <a:xfrm>
            <a:off x="1969168" y="1973813"/>
            <a:ext cx="5792144" cy="4733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657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42899" y="260650"/>
            <a:ext cx="6606445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КОЛЛЕКТИВНЫЙ ТРУД </a:t>
            </a:r>
            <a:r>
              <a:rPr lang="ru-RU" sz="2000" dirty="0"/>
              <a:t> -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коллективной можно назвать такую форму организации труда, при которой дети наряду с трудовыми задачами  решают и нравственные: договариваются о разделении труда, помогают друг другу в случае необходимости, «болеют» за качество общей, совместной работы.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34041" y="2924944"/>
            <a:ext cx="3656367" cy="375487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ТРУД «ОБЩИЙ» - </a:t>
            </a:r>
            <a:r>
              <a:rPr lang="ru-RU" sz="2000" dirty="0"/>
              <a:t>при общей цели каждый ребенок выполняет какую-то часть работы самостоятельно (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объединяет общее задание и общий результат).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                      1</a:t>
            </a: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           2               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РЕЗУЛЬТАТ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                      3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1032" y="2996953"/>
            <a:ext cx="3672408" cy="40626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ТРУД «СОВМЕСТНЫЙ» - наличие тесной зависимости от партнеров, темпа и качества деятельности.</a:t>
            </a:r>
          </a:p>
          <a:p>
            <a:r>
              <a:rPr lang="ru-RU" sz="2000" dirty="0"/>
              <a:t>Цель, как и в общем труде - единая.</a:t>
            </a:r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r>
              <a:rPr lang="ru-RU" b="1" dirty="0"/>
              <a:t>ЦЕЛЬ</a:t>
            </a:r>
            <a:r>
              <a:rPr lang="ru-RU" sz="2000" dirty="0"/>
              <a:t>       1       2       3    </a:t>
            </a:r>
            <a:r>
              <a:rPr lang="ru-RU" b="1" dirty="0"/>
              <a:t>РЕЗУЛЬТАТ</a:t>
            </a:r>
          </a:p>
          <a:p>
            <a:endParaRPr lang="ru-RU" sz="2000" dirty="0"/>
          </a:p>
          <a:p>
            <a:endParaRPr lang="ru-RU" sz="2000" dirty="0"/>
          </a:p>
        </p:txBody>
      </p:sp>
      <p:sp>
        <p:nvSpPr>
          <p:cNvPr id="5" name="Стрелка вверх 4"/>
          <p:cNvSpPr/>
          <p:nvPr/>
        </p:nvSpPr>
        <p:spPr>
          <a:xfrm rot="10800000">
            <a:off x="2572090" y="2223853"/>
            <a:ext cx="781043" cy="707421"/>
          </a:xfrm>
          <a:prstGeom prst="upArrow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верх 5"/>
          <p:cNvSpPr/>
          <p:nvPr/>
        </p:nvSpPr>
        <p:spPr>
          <a:xfrm rot="10800000">
            <a:off x="6506256" y="2223851"/>
            <a:ext cx="781601" cy="707422"/>
          </a:xfrm>
          <a:prstGeom prst="upArrow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 стрелкой 9"/>
          <p:cNvCxnSpPr/>
          <p:nvPr/>
        </p:nvCxnSpPr>
        <p:spPr>
          <a:xfrm flipV="1">
            <a:off x="2058630" y="5370074"/>
            <a:ext cx="780361" cy="1408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2058632" y="5631331"/>
            <a:ext cx="81131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027676" y="5669632"/>
            <a:ext cx="811316" cy="2796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V="1">
            <a:off x="3040411" y="5798683"/>
            <a:ext cx="625447" cy="1398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3043915" y="5669632"/>
            <a:ext cx="7424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3040411" y="5370074"/>
            <a:ext cx="625447" cy="1408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>
            <a:off x="5851421" y="5627603"/>
            <a:ext cx="15636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>
            <a:off x="6177040" y="5638667"/>
            <a:ext cx="22143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 flipV="1">
            <a:off x="6677324" y="5631331"/>
            <a:ext cx="211275" cy="73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6" name="Прямая со стрелкой 65"/>
          <p:cNvCxnSpPr/>
          <p:nvPr/>
        </p:nvCxnSpPr>
        <p:spPr>
          <a:xfrm>
            <a:off x="7131496" y="5628886"/>
            <a:ext cx="156362" cy="48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3521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03700" y="332656"/>
            <a:ext cx="6874101" cy="286232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dirty="0"/>
              <a:t>Не каждый общий и даже не каждый совместный труд - коллективный. </a:t>
            </a:r>
          </a:p>
          <a:p>
            <a:pPr algn="ctr"/>
            <a:r>
              <a:rPr lang="ru-RU" sz="3600" dirty="0"/>
              <a:t>Но каждый коллективный труд  - </a:t>
            </a:r>
          </a:p>
          <a:p>
            <a:pPr algn="ctr"/>
            <a:r>
              <a:rPr lang="ru-RU" sz="3600" dirty="0"/>
              <a:t>общий и совместный. </a:t>
            </a:r>
          </a:p>
        </p:txBody>
      </p:sp>
      <p:pic>
        <p:nvPicPr>
          <p:cNvPr id="2050" name="Picture 2" descr="http://ryazanova.dmdou12.edumsko.ru/uploads/6000/21690/persona/folders/Cartoon-children-04-Vector-33288.jpg?146116749337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5" t="4091" b="7473"/>
          <a:stretch/>
        </p:blipFill>
        <p:spPr bwMode="auto">
          <a:xfrm>
            <a:off x="5169024" y="3210926"/>
            <a:ext cx="3312368" cy="3509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proza.ru/pics/2016/09/27/5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624" y="3240320"/>
            <a:ext cx="3472126" cy="34898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066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69169" y="188641"/>
            <a:ext cx="63187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/>
              <a:t>КОМПОНЕНТЫ ТРУДОВОЙ ДЕЯТЕЛЬНОСТИ</a:t>
            </a:r>
            <a:endParaRPr lang="ru-RU" sz="2400" i="1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457525973"/>
              </p:ext>
            </p:extLst>
          </p:nvPr>
        </p:nvGraphicFramePr>
        <p:xfrm>
          <a:off x="1384105" y="650305"/>
          <a:ext cx="7191026" cy="6019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 descr="http://vamotkrytka.ru/_ph/57/2/514610136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5464" y="209037"/>
            <a:ext cx="781645" cy="60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498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636" y="260648"/>
            <a:ext cx="6686550" cy="868958"/>
          </a:xfrm>
        </p:spPr>
        <p:txBody>
          <a:bodyPr>
            <a:normAutofit/>
          </a:bodyPr>
          <a:lstStyle/>
          <a:p>
            <a:r>
              <a:rPr lang="ru-RU" sz="2400" b="1" i="1" dirty="0">
                <a:latin typeface="+mn-lt"/>
              </a:rPr>
              <a:t>СРЕДСТВА ТРУДОВОГО ВОСПИТАНИЯ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95727" y="1340770"/>
            <a:ext cx="532409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dirty="0"/>
              <a:t>Собственная трудовая деятельность детей;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dirty="0"/>
              <a:t> Обучение трудовым навыкам и организации труда;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dirty="0"/>
              <a:t> Ознакомление с трудом взрослых;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dirty="0"/>
              <a:t> Организация трудовой деятельности;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ru-RU" sz="2000" dirty="0"/>
              <a:t>Художественные средства: художественная литература, музыка, произведения изобразительного искусства, диафильмы, видеофильмы</a:t>
            </a:r>
          </a:p>
        </p:txBody>
      </p:sp>
    </p:spTree>
    <p:extLst>
      <p:ext uri="{BB962C8B-B14F-4D97-AF65-F5344CB8AC3E}">
        <p14:creationId xmlns:p14="http://schemas.microsoft.com/office/powerpoint/2010/main" val="1395538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00595"/>
            <a:ext cx="9906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/>
              <a:t>СПЕЦИФИКА ТРУДОВОЙ ДЕЯТЕЛЬНОСТИ ДОШКОЛЬНИКА</a:t>
            </a:r>
            <a:endParaRPr lang="ru-RU" sz="2400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18129" y="1484784"/>
            <a:ext cx="7605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7" name="Picture 4" descr="http://s39.radikal.ru/i086/1007/bb/f5b8bc85df8a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95" b="3965"/>
          <a:stretch/>
        </p:blipFill>
        <p:spPr bwMode="auto">
          <a:xfrm>
            <a:off x="6565637" y="2490037"/>
            <a:ext cx="2189460" cy="4393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72480" y="701696"/>
            <a:ext cx="96335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400" dirty="0"/>
              <a:t>Труд ребенка тесно связан с игрой. Выполняя трудовую задачу,   дети часто переключаются на игру.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2480" y="1484784"/>
            <a:ext cx="96335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400" dirty="0"/>
              <a:t>Труд удовлетворяет потребность ребенка в самоутверждении, в познании собственных возможностей, сближает его со взрослыми.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dirty="0"/>
              <a:t> В процессе труда дети приобретают трудовые                       навыки и умения, помогающие ребёнку становиться независимым от  взрослого и самостоятельным.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3429000"/>
            <a:ext cx="668119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400" dirty="0"/>
              <a:t>Труд детей не имеет настоящего материального </a:t>
            </a:r>
          </a:p>
          <a:p>
            <a:r>
              <a:rPr lang="ru-RU" sz="2400" dirty="0"/>
              <a:t>      вознаграждения.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dirty="0"/>
              <a:t>Труд ребенка носит ситуативный необязательный характер.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dirty="0"/>
              <a:t>Все компоненты трудовой деятельности дошкольников находятся в стадии развития и обязательно предполагают  участие и помощь взрослого.</a:t>
            </a:r>
          </a:p>
        </p:txBody>
      </p:sp>
    </p:spTree>
    <p:extLst>
      <p:ext uri="{BB962C8B-B14F-4D97-AF65-F5344CB8AC3E}">
        <p14:creationId xmlns:p14="http://schemas.microsoft.com/office/powerpoint/2010/main" val="537465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60512" y="476672"/>
            <a:ext cx="878497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/>
          </a:p>
          <a:p>
            <a:r>
              <a:rPr lang="ru-RU" sz="2000" b="1" dirty="0"/>
              <a:t>        Трудовое воспитание в ДОУ- </a:t>
            </a:r>
            <a:r>
              <a:rPr lang="ru-RU" sz="2000" dirty="0"/>
              <a:t>важное средство всестороннего развития личности дошкольника посредством ознакомления с трудом взрослых, приобщения детей к доступной трудовой деятельности. Воспитание подрастающего поколения трудолюбивым, всегда было первостепенной задачей всех образовательных учреждений. </a:t>
            </a:r>
          </a:p>
          <a:p>
            <a:r>
              <a:rPr lang="ru-RU" sz="2000" dirty="0"/>
              <a:t>        Проблемы трудового воспитания достаточно актуальны для детей дошкольного возраста, так как на этом этапе у ребенка происходит формирование личностных качеств, умений и стремления к труду.</a:t>
            </a:r>
          </a:p>
          <a:p>
            <a:r>
              <a:rPr lang="ru-RU" sz="2000" dirty="0"/>
              <a:t>       Трудолюбие наиболее успешно формируется в дошкольном </a:t>
            </a:r>
            <a:r>
              <a:rPr lang="ru-RU" sz="2000" dirty="0" smtClean="0"/>
              <a:t>возрасте . </a:t>
            </a:r>
            <a:r>
              <a:rPr lang="ru-RU" sz="2000" dirty="0" err="1" smtClean="0"/>
              <a:t>Несформированость</a:t>
            </a:r>
            <a:r>
              <a:rPr lang="ru-RU" sz="2000" dirty="0" smtClean="0"/>
              <a:t> </a:t>
            </a:r>
            <a:r>
              <a:rPr lang="ru-RU" sz="2000" dirty="0"/>
              <a:t>их на данном возрастном этапе становится препятствием в учебно – познавательной деятельности и последующей адаптации в самостоятельной трудовой деятельности.</a:t>
            </a:r>
          </a:p>
          <a:p>
            <a:pPr algn="just"/>
            <a:r>
              <a:rPr lang="ru-RU" sz="2000" dirty="0"/>
              <a:t> 	</a:t>
            </a:r>
          </a:p>
        </p:txBody>
      </p:sp>
    </p:spTree>
    <p:extLst>
      <p:ext uri="{BB962C8B-B14F-4D97-AF65-F5344CB8AC3E}">
        <p14:creationId xmlns:p14="http://schemas.microsoft.com/office/powerpoint/2010/main" val="337001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52265" y="116634"/>
            <a:ext cx="66112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/>
              <a:t>УСЛОВИЯ РАЗВИТИЯ ТРУДОВОЙ ДЕЯТЕЛЬНОСТИ</a:t>
            </a:r>
            <a:endParaRPr lang="ru-RU" sz="2400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052735"/>
            <a:ext cx="9906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000" dirty="0"/>
              <a:t>Создание эмоционально – положительной трудовой атмосферы.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/>
              <a:t>Организация материальной среды и трудового оборудования.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/>
              <a:t>Учет индивидуальных интересов.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/>
              <a:t>Систематическое включение каждого ребенка в труд на правах партнера.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/>
              <a:t>Учет нагрузки, состояния здоровья, способностей  ребенка.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/>
              <a:t>Создание мотивации и трудовой деятельности.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/>
              <a:t>Для развития способности ставить цель в трудовой деятельности важны осознание цели, умение видеть результат, владение способами действий, навыками.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/>
              <a:t>При формировании целенаправленной трудовой деятельности важно не только, что и как делает ребенок, но и ради чего он трудится.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/>
              <a:t>Необходимо хвалить и поощрять трудовую деятельность ребенка.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/>
              <a:t>Трудом нельзя наказывать.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/>
              <a:t>Воспитатели должны оказывать родителям необходимую помощь в организации трудовой деятельности их воспитанников дома.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/>
              <a:t>Следует постоянно помнить, что только в тесном содружестве с семьей можно успешно решать задачу трудового воспитания ребенка. </a:t>
            </a:r>
          </a:p>
        </p:txBody>
      </p:sp>
    </p:spTree>
    <p:extLst>
      <p:ext uri="{BB962C8B-B14F-4D97-AF65-F5344CB8AC3E}">
        <p14:creationId xmlns:p14="http://schemas.microsoft.com/office/powerpoint/2010/main" val="294205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44488" y="487027"/>
            <a:ext cx="907300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      </a:t>
            </a:r>
            <a:r>
              <a:rPr lang="ru-RU" sz="2000" dirty="0"/>
              <a:t>Процесс развития трудовой деятельности детей дошкольного возраста требует целенаправленного педагогического руководства, которое заключается в установлении влиятельных способов руководства этим процессом. Ведь трудовое воспитание подрастающего поколения является одной из важнейших задач нашего общества. </a:t>
            </a:r>
          </a:p>
          <a:p>
            <a:pPr algn="just"/>
            <a:r>
              <a:rPr lang="ru-RU" sz="2000" dirty="0"/>
              <a:t>        Самой главной особенностью детской трудовой деятельности является то, что, несмотря на наличие в ней всех структурных компонентов деятельности, они пока еще находятся в стадии </a:t>
            </a:r>
          </a:p>
          <a:p>
            <a:pPr algn="just"/>
            <a:r>
              <a:rPr lang="ru-RU" sz="2000" dirty="0"/>
              <a:t>развития и обязательно предполагают участие и </a:t>
            </a:r>
          </a:p>
          <a:p>
            <a:pPr algn="just"/>
            <a:r>
              <a:rPr lang="ru-RU" sz="2000" dirty="0"/>
              <a:t>помощь взрослого. Поэтому роль воспитателя </a:t>
            </a:r>
          </a:p>
          <a:p>
            <a:pPr algn="just"/>
            <a:r>
              <a:rPr lang="ru-RU" sz="2000" dirty="0"/>
              <a:t>в развитии трудовой деятельности дошкольника </a:t>
            </a:r>
          </a:p>
          <a:p>
            <a:pPr algn="just"/>
            <a:r>
              <a:rPr lang="ru-RU" sz="2000" dirty="0"/>
              <a:t>является самой важной.</a:t>
            </a:r>
          </a:p>
          <a:p>
            <a:pPr algn="just"/>
            <a:r>
              <a:rPr lang="ru-RU" sz="2000" dirty="0"/>
              <a:t>       Развитие трудовой деятельности </a:t>
            </a:r>
          </a:p>
          <a:p>
            <a:pPr algn="just"/>
            <a:r>
              <a:rPr lang="ru-RU" sz="2000" dirty="0"/>
              <a:t>дошкольников будет успешно осуществляться, </a:t>
            </a:r>
          </a:p>
          <a:p>
            <a:pPr algn="just"/>
            <a:r>
              <a:rPr lang="ru-RU" sz="2000" dirty="0"/>
              <a:t>если при ее трудовой деятельности ребенка </a:t>
            </a:r>
          </a:p>
          <a:p>
            <a:pPr algn="just"/>
            <a:r>
              <a:rPr lang="ru-RU" sz="2000" dirty="0"/>
              <a:t>будут соблюдены все условия.</a:t>
            </a:r>
          </a:p>
        </p:txBody>
      </p:sp>
      <p:pic>
        <p:nvPicPr>
          <p:cNvPr id="4" name="Picture 2" descr="http://blestiashki.narod.ru/2/114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027" y="3993862"/>
            <a:ext cx="2939785" cy="2745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882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47.tinypic.com/2qn2oue.jpg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272" y="2199642"/>
            <a:ext cx="3919936" cy="4872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38250" y="260648"/>
            <a:ext cx="74295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/>
              <a:t>«ТРУД - ВСЕГДА БЫЛ ОСНОВОЙ ДЛЯ ЧЕЛОВЕЧЕСКОЙ ЖИЗНИ И КУЛЬТУРЫ, ПОЭТОМУ И В ВОСПИТАТЕЛЬНОЙ РАБОТЕ ТРУД ДОЛЖЕН БЫТЬ ОДНИМ ИЗ САМЫХ ОСНОВНЫХ ЭЛЕМЕНТОВ» </a:t>
            </a:r>
          </a:p>
          <a:p>
            <a:pPr algn="ctr"/>
            <a:r>
              <a:rPr lang="ru-RU" sz="2400" i="1" dirty="0"/>
              <a:t>А. С. МАКАРЕНКО</a:t>
            </a:r>
          </a:p>
        </p:txBody>
      </p:sp>
    </p:spTree>
    <p:extLst>
      <p:ext uri="{BB962C8B-B14F-4D97-AF65-F5344CB8AC3E}">
        <p14:creationId xmlns:p14="http://schemas.microsoft.com/office/powerpoint/2010/main" val="2953988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6496" y="476672"/>
            <a:ext cx="864096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i="1" dirty="0"/>
          </a:p>
          <a:p>
            <a:r>
              <a:rPr lang="ru-RU" sz="2400" b="1" i="1" dirty="0"/>
              <a:t>   </a:t>
            </a:r>
            <a:r>
              <a:rPr lang="ru-RU" sz="2000" b="1" dirty="0"/>
              <a:t>Труд</a:t>
            </a:r>
            <a:r>
              <a:rPr lang="ru-RU" sz="2000" dirty="0"/>
              <a:t> - это могучий воспитатель, в педагогической системе воспитания (А.С. Макаренко).</a:t>
            </a:r>
          </a:p>
          <a:p>
            <a:r>
              <a:rPr lang="ru-RU" sz="2000" b="1" dirty="0"/>
              <a:t>   Трудовое воспитание</a:t>
            </a:r>
            <a:r>
              <a:rPr lang="ru-RU" sz="2000" dirty="0"/>
              <a:t> – </a:t>
            </a:r>
            <a:r>
              <a:rPr lang="ru-RU" sz="2000" dirty="0">
                <a:cs typeface="Times New Roman" pitchFamily="18" charset="0"/>
              </a:rPr>
              <a:t>это воспитание сознательного отношения и склонностей к труду, как основной жизненной потребности, через формирование привычки к труду путём включения личности в активную трудовую деятельность.</a:t>
            </a:r>
            <a:endParaRPr lang="ru-RU" sz="2000" b="1" dirty="0">
              <a:cs typeface="Times New Roman" pitchFamily="18" charset="0"/>
            </a:endParaRPr>
          </a:p>
          <a:p>
            <a:r>
              <a:rPr lang="ru-RU" sz="2000" b="1" dirty="0"/>
              <a:t>    Трудовая деятельность </a:t>
            </a:r>
            <a:r>
              <a:rPr lang="ru-RU" sz="2000" i="1" dirty="0"/>
              <a:t>- </a:t>
            </a:r>
            <a:r>
              <a:rPr lang="ru-RU" sz="2000" dirty="0"/>
              <a:t>это деятельность, направленная на развитие у детей обще-трудовых умений и способностей, психологической готовности к труду, формирование ответственного отношения к труду и его продуктам, на сознательный выбор профессии. </a:t>
            </a:r>
          </a:p>
          <a:p>
            <a:r>
              <a:rPr lang="ru-RU" sz="2000" dirty="0"/>
              <a:t>Трудовая деятельность детей дошкольного возраста является важным средством воспитания, умственного развития и имеет особое значение для формирования нравственных качеств. </a:t>
            </a:r>
          </a:p>
          <a:p>
            <a:r>
              <a:rPr lang="ru-RU" sz="2000" dirty="0"/>
              <a:t>       Трудовое воспитание и трудовая деятельность является необходимым, важнейшим условием развития самостоятельности детей.  </a:t>
            </a:r>
          </a:p>
        </p:txBody>
      </p:sp>
    </p:spTree>
    <p:extLst>
      <p:ext uri="{BB962C8B-B14F-4D97-AF65-F5344CB8AC3E}">
        <p14:creationId xmlns:p14="http://schemas.microsoft.com/office/powerpoint/2010/main" val="226233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42610" y="2"/>
            <a:ext cx="70207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i="1" dirty="0"/>
          </a:p>
          <a:p>
            <a:pPr algn="ctr"/>
            <a:r>
              <a:rPr lang="ru-RU" sz="2400" b="1" i="1" dirty="0"/>
              <a:t>ЗАДАЧИ ТРУДОВОЙ ДЕЯТЕЛЬНОСТИ</a:t>
            </a:r>
            <a:r>
              <a:rPr lang="ru-RU" sz="2000" b="1" dirty="0"/>
              <a:t>  </a:t>
            </a:r>
            <a:endParaRPr lang="ru-RU" sz="2800" i="1" dirty="0"/>
          </a:p>
        </p:txBody>
      </p:sp>
      <p:sp>
        <p:nvSpPr>
          <p:cNvPr id="4" name="TextBox 3"/>
          <p:cNvSpPr txBox="1"/>
          <p:nvPr/>
        </p:nvSpPr>
        <p:spPr>
          <a:xfrm>
            <a:off x="1260603" y="1700809"/>
            <a:ext cx="473902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/>
              <a:t>Дошкольная педагогика выделяет  следующие основные задачи трудовой деятельности детей:</a:t>
            </a:r>
          </a:p>
          <a:p>
            <a:pPr algn="ctr"/>
            <a:r>
              <a:rPr lang="ru-RU" sz="2000" b="1" i="1" dirty="0"/>
              <a:t>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dirty="0"/>
              <a:t>ознакомление с трудом взрослых и </a:t>
            </a:r>
            <a:r>
              <a:rPr lang="ru-RU" sz="2000" smtClean="0"/>
              <a:t>воспитание уважения </a:t>
            </a:r>
            <a:r>
              <a:rPr lang="ru-RU" sz="2000" dirty="0"/>
              <a:t>к нему.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dirty="0"/>
              <a:t>обучение простейшим трудовым умениям и навыкам.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dirty="0"/>
              <a:t>воспитание интереса к труду, трудолюбия и самостоятельности.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000" dirty="0"/>
              <a:t>Воспитание   общественно -  направленных мотивов труда, умений трудиться в коллективе и для коллектива.</a:t>
            </a:r>
          </a:p>
          <a:p>
            <a:pPr algn="just"/>
            <a:endParaRPr lang="ru-RU" sz="2000" i="1" dirty="0"/>
          </a:p>
          <a:p>
            <a:pPr algn="just"/>
            <a:endParaRPr lang="ru-RU" sz="2000" i="1" dirty="0"/>
          </a:p>
        </p:txBody>
      </p:sp>
      <p:pic>
        <p:nvPicPr>
          <p:cNvPr id="11" name="Picture 4" descr="C:\Users\Алексей\Desktop\hello_html_m6c94d1e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0" t="2560" r="4706" b="3520"/>
          <a:stretch/>
        </p:blipFill>
        <p:spPr bwMode="auto">
          <a:xfrm>
            <a:off x="6123131" y="1229489"/>
            <a:ext cx="2519908" cy="4081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22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01431" y="569130"/>
            <a:ext cx="6659258" cy="47792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ЦЕЛЬ – ФОРМИРОВАНИЕ ПОЛОЖИТЕЛЬНОГО ОТНОШЕНИЯ К ТРУДУ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348848" y="2038153"/>
            <a:ext cx="2398767" cy="931679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ФОРМИРОВАНИЕ ПРЕДПОССЫЛОК ТРУДОВОЙ ДЕЯТЕЛЬНОСТИ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254898" y="2000660"/>
            <a:ext cx="2240736" cy="96917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ВОСПИТАНИЕ ЛИЧНОСТИ РЕБЕНКА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899883" y="2040017"/>
            <a:ext cx="2223247" cy="92981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ВОСПИТАНИЕ ПОЛОЖИТЕЛЬНОГО ОТНОШЕНИЯ К ТРУДУ ВЗРОСЛЫХ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380864" y="1372953"/>
            <a:ext cx="1096998" cy="327857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ЗАДАЧИ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4931058" y="1089864"/>
            <a:ext cx="0" cy="3229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1416951" y="3366634"/>
            <a:ext cx="2190400" cy="3252936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  <a:p>
            <a:pPr marL="285750" indent="-285750" algn="ctr">
              <a:buFont typeface="Wingdings" pitchFamily="2" charset="2"/>
              <a:buChar char="ü"/>
            </a:pPr>
            <a:r>
              <a:rPr lang="ru-RU" dirty="0">
                <a:solidFill>
                  <a:schemeClr val="tx1"/>
                </a:solidFill>
              </a:rPr>
              <a:t>Формирование трудовых навыков</a:t>
            </a:r>
          </a:p>
          <a:p>
            <a:pPr marL="285750" indent="-285750" algn="ctr">
              <a:buFont typeface="Wingdings" pitchFamily="2" charset="2"/>
              <a:buChar char="ü"/>
            </a:pPr>
            <a:endParaRPr lang="ru-RU" dirty="0">
              <a:solidFill>
                <a:schemeClr val="tx1"/>
              </a:solidFill>
            </a:endParaRPr>
          </a:p>
          <a:p>
            <a:pPr marL="285750" indent="-285750" algn="ctr">
              <a:buFont typeface="Wingdings" pitchFamily="2" charset="2"/>
              <a:buChar char="ü"/>
            </a:pPr>
            <a:r>
              <a:rPr lang="ru-RU" dirty="0"/>
              <a:t>Формирование компонентов деятельности</a:t>
            </a:r>
          </a:p>
          <a:p>
            <a:pPr marL="285750" indent="-285750" algn="ctr">
              <a:buFont typeface="Wingdings" pitchFamily="2" charset="2"/>
              <a:buChar char="ü"/>
            </a:pPr>
            <a:endParaRPr lang="ru-RU" dirty="0">
              <a:solidFill>
                <a:schemeClr val="tx1"/>
              </a:solidFill>
            </a:endParaRPr>
          </a:p>
          <a:p>
            <a:pPr marL="285750" indent="-285750" algn="ctr">
              <a:buFont typeface="Wingdings" pitchFamily="2" charset="2"/>
              <a:buChar char="ü"/>
            </a:pPr>
            <a:r>
              <a:rPr lang="ru-RU" dirty="0"/>
              <a:t>Формирование общественных мотивов труда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5" name="Прямая со стрелкой 14"/>
          <p:cNvCxnSpPr>
            <a:stCxn id="8" idx="1"/>
          </p:cNvCxnSpPr>
          <p:nvPr/>
        </p:nvCxnSpPr>
        <p:spPr>
          <a:xfrm flipH="1">
            <a:off x="2437222" y="1536882"/>
            <a:ext cx="1943642" cy="50313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2458670" y="2969832"/>
            <a:ext cx="0" cy="34838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4916328" y="2995303"/>
            <a:ext cx="1699" cy="32291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8" idx="3"/>
          </p:cNvCxnSpPr>
          <p:nvPr/>
        </p:nvCxnSpPr>
        <p:spPr>
          <a:xfrm>
            <a:off x="5477862" y="1536882"/>
            <a:ext cx="2144497" cy="50313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4929361" y="1700808"/>
            <a:ext cx="0" cy="36844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7288105" y="2880080"/>
            <a:ext cx="0" cy="41509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3728864" y="3318217"/>
            <a:ext cx="2448272" cy="330135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1600" dirty="0"/>
              <a:t>формирование интереса к труду взрослых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/>
              <a:t>воспитание уважения к трудящемуся человеку, бережного отношения к результатам его труда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/>
              <a:t>воспитание стремления оказывать посильную помощь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6254898" y="3281181"/>
            <a:ext cx="2240736" cy="3301355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ctr">
              <a:buFont typeface="Wingdings" pitchFamily="2" charset="2"/>
              <a:buChar char="ü"/>
            </a:pPr>
            <a:r>
              <a:rPr lang="ru-RU" dirty="0"/>
              <a:t>воспитание личностных качеств</a:t>
            </a:r>
          </a:p>
          <a:p>
            <a:pPr marL="285750" indent="-285750" algn="ctr">
              <a:buFont typeface="Wingdings" pitchFamily="2" charset="2"/>
              <a:buChar char="ü"/>
            </a:pPr>
            <a:endParaRPr lang="ru-RU" dirty="0"/>
          </a:p>
          <a:p>
            <a:pPr marL="285750" indent="-285750" algn="ctr">
              <a:buFont typeface="Wingdings" pitchFamily="2" charset="2"/>
              <a:buChar char="ü"/>
            </a:pPr>
            <a:r>
              <a:rPr lang="ru-RU" dirty="0"/>
              <a:t>воспитание трудолюбия </a:t>
            </a:r>
          </a:p>
          <a:p>
            <a:pPr marL="285750" indent="-285750" algn="ctr">
              <a:buFont typeface="Wingdings" pitchFamily="2" charset="2"/>
              <a:buChar char="ü"/>
            </a:pPr>
            <a:endParaRPr lang="ru-RU" dirty="0"/>
          </a:p>
          <a:p>
            <a:pPr marL="285750" indent="-285750" algn="ctr">
              <a:buFont typeface="Wingdings" pitchFamily="2" charset="2"/>
              <a:buChar char="ü"/>
            </a:pPr>
            <a:r>
              <a:rPr lang="ru-RU" dirty="0"/>
              <a:t>воспитание положительных взаимоотношений между детьми</a:t>
            </a:r>
          </a:p>
        </p:txBody>
      </p:sp>
    </p:spTree>
    <p:extLst>
      <p:ext uri="{BB962C8B-B14F-4D97-AF65-F5344CB8AC3E}">
        <p14:creationId xmlns:p14="http://schemas.microsoft.com/office/powerpoint/2010/main" val="2935015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16215" y="476674"/>
            <a:ext cx="704962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/>
              <a:t>"Программа воспитания в детском саду" раскрывает объем трудовых навыков и умений, которыми должны овладеть дети каждой возрастной группы: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01116" y="1844824"/>
            <a:ext cx="7049621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i="1" dirty="0"/>
              <a:t>      1-я младшая группа</a:t>
            </a:r>
            <a:r>
              <a:rPr lang="ru-RU" sz="2000" b="1" dirty="0"/>
              <a:t> </a:t>
            </a:r>
            <a:r>
              <a:rPr lang="ru-RU" sz="2000" dirty="0"/>
              <a:t>- Начинается приобщение детей к трудовой деятельности, основной вид труда в этом возрасте  - самообслуживание.</a:t>
            </a:r>
          </a:p>
          <a:p>
            <a:pPr algn="just"/>
            <a:r>
              <a:rPr lang="ru-RU" sz="2000" i="1" dirty="0"/>
              <a:t>      2-я младшая группа</a:t>
            </a:r>
            <a:r>
              <a:rPr lang="ru-RU" sz="2000" dirty="0"/>
              <a:t> - Продолжается формирование у детей желания к посильному труду.</a:t>
            </a:r>
          </a:p>
          <a:p>
            <a:pPr algn="just"/>
            <a:r>
              <a:rPr lang="ru-RU" sz="2000" i="1" dirty="0"/>
              <a:t>      Средняя группа</a:t>
            </a:r>
            <a:r>
              <a:rPr lang="ru-RU" sz="2000" dirty="0"/>
              <a:t> - Дети активно овладевают различными трудовыми навыками и приемами труда в природе, хозяйственно - бытового труда и самообслуживания.</a:t>
            </a:r>
          </a:p>
          <a:p>
            <a:pPr algn="just"/>
            <a:r>
              <a:rPr lang="ru-RU" sz="2000" i="1" dirty="0"/>
              <a:t>     Старшая группа</a:t>
            </a:r>
            <a:r>
              <a:rPr lang="ru-RU" sz="2000" b="1" dirty="0"/>
              <a:t> </a:t>
            </a:r>
            <a:r>
              <a:rPr lang="ru-RU" sz="2000" dirty="0"/>
              <a:t>- Добавляется ручной труд. Делается акцент на формирование всех доступных детям умений, навыков в различных видах труда. Формируется осознанное отношение и интерес к трудовой деятельности, умение достигать результата.</a:t>
            </a:r>
          </a:p>
          <a:p>
            <a:pPr algn="just"/>
            <a:r>
              <a:rPr lang="ru-RU" sz="2000" dirty="0"/>
              <a:t> </a:t>
            </a:r>
            <a:r>
              <a:rPr lang="ru-RU" sz="2000" i="1" dirty="0"/>
              <a:t>Подготовительная группа</a:t>
            </a:r>
            <a:r>
              <a:rPr lang="ru-RU" sz="2000" b="1" dirty="0"/>
              <a:t> </a:t>
            </a:r>
            <a:r>
              <a:rPr lang="ru-RU" sz="2000" dirty="0"/>
              <a:t>- Сформированные навыки и умения совершенствуются.</a:t>
            </a:r>
          </a:p>
        </p:txBody>
      </p:sp>
      <p:pic>
        <p:nvPicPr>
          <p:cNvPr id="4" name="Picture 6" descr="http://vamotkrytka.ru/_ph/54/2/429337445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555" y="5805264"/>
            <a:ext cx="828080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447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59624" y="164541"/>
            <a:ext cx="82235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/>
              <a:t>ВИДЫ ТРУДОВОЙ ДЕЯТЕЛЬНОСТИ ДОШКОЛЬНИКОВ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3649" y="1844824"/>
            <a:ext cx="20477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 </a:t>
            </a: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296344" y="841801"/>
            <a:ext cx="1842955" cy="656111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/>
              <a:t>Самообслуживание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314818" y="855684"/>
            <a:ext cx="1702574" cy="656111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Хозяйственно-бытовой труд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888493" y="841800"/>
            <a:ext cx="1625514" cy="656111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Ручной труд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128520" y="855685"/>
            <a:ext cx="1638182" cy="656111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/>
              <a:t>Труд в природе </a:t>
            </a:r>
          </a:p>
        </p:txBody>
      </p:sp>
      <p:sp>
        <p:nvSpPr>
          <p:cNvPr id="12" name="Стрелка вниз 11"/>
          <p:cNvSpPr/>
          <p:nvPr/>
        </p:nvSpPr>
        <p:spPr>
          <a:xfrm>
            <a:off x="1921921" y="1724952"/>
            <a:ext cx="591801" cy="767944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3882809" y="1784888"/>
            <a:ext cx="543633" cy="708008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5773259" y="1782794"/>
            <a:ext cx="525391" cy="710102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7439750" y="1784888"/>
            <a:ext cx="569732" cy="710102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296344" y="2924944"/>
            <a:ext cx="1945341" cy="2880320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Труд направленный на удовлетворение повседневных личных потребностей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329032" y="2924944"/>
            <a:ext cx="1688360" cy="2880320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 на уборку групповой комнаты, участка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151051" y="2924944"/>
            <a:ext cx="1615651" cy="2880320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Направлен на уход и выращивание растений в уголке природы, на огороде, в цветнике.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888492" y="2924945"/>
            <a:ext cx="1625515" cy="2880320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Направлен </a:t>
            </a:r>
            <a:r>
              <a:rPr lang="ru-RU" dirty="0"/>
              <a:t>на </a:t>
            </a:r>
            <a:r>
              <a:rPr lang="ru-RU" dirty="0">
                <a:cs typeface="Times New Roman" panose="02020603050405020304" pitchFamily="18" charset="0"/>
              </a:rPr>
              <a:t>поддержание порядка в группе: подклеивание книг, коробок, доступный ремонт игрушек и </a:t>
            </a:r>
            <a:r>
              <a:rPr lang="ru-RU" dirty="0" err="1">
                <a:cs typeface="Times New Roman" panose="02020603050405020304" pitchFamily="18" charset="0"/>
              </a:rPr>
              <a:t>т.д</a:t>
            </a:r>
            <a:endParaRPr lang="ru-RU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1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49417" y="548680"/>
            <a:ext cx="42052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Самообслуживание – труд</a:t>
            </a:r>
          </a:p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направленный на удовлетворение </a:t>
            </a:r>
          </a:p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повседневных личных потребностей </a:t>
            </a:r>
            <a:endParaRPr lang="ru-RU" sz="2400" i="1" dirty="0"/>
          </a:p>
        </p:txBody>
      </p:sp>
      <p:sp>
        <p:nvSpPr>
          <p:cNvPr id="3" name="AutoShape 2" descr="https://im0-tub-ru.yandex.net/i?id=32db3af4da2fd1c98e8c5a52cb5c90bd-l&amp;n=13"/>
          <p:cNvSpPr>
            <a:spLocks noChangeAspect="1" noChangeArrowheads="1"/>
          </p:cNvSpPr>
          <p:nvPr/>
        </p:nvSpPr>
        <p:spPr bwMode="auto">
          <a:xfrm>
            <a:off x="1289844" y="-136525"/>
            <a:ext cx="24765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im0-tub-ru.yandex.net/i?id=32db3af4da2fd1c98e8c5a52cb5c90bd-l&amp;n=13"/>
          <p:cNvSpPr>
            <a:spLocks noChangeAspect="1" noChangeArrowheads="1"/>
          </p:cNvSpPr>
          <p:nvPr/>
        </p:nvSpPr>
        <p:spPr bwMode="auto">
          <a:xfrm>
            <a:off x="1413669" y="15875"/>
            <a:ext cx="24765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https://i.pinimg.com/736x/b3/25/5a/b3255ab80bc32578f02e340ec4c217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986" y="3789040"/>
            <a:ext cx="3022666" cy="2472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thumbs.dreamstime.com/z/twin-298479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41"/>
          <a:stretch/>
        </p:blipFill>
        <p:spPr bwMode="auto">
          <a:xfrm>
            <a:off x="7154673" y="3873836"/>
            <a:ext cx="2498584" cy="2627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ds218.narod.ru/olderfiles/1/skanirovanie002411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8" t="1961" r="2120" b="4376"/>
          <a:stretch/>
        </p:blipFill>
        <p:spPr bwMode="auto">
          <a:xfrm>
            <a:off x="7351513" y="209718"/>
            <a:ext cx="2498584" cy="2870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https://fs01.vseosvita.ua/010009vx-4cc4/0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377" y="2564904"/>
            <a:ext cx="2635822" cy="401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tipik.ru/wp-content/uploads/2018/12/hello_html_m17c3b10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986" y="229511"/>
            <a:ext cx="2776431" cy="2487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9430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46766" y="116633"/>
            <a:ext cx="421246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Хозяйственно-бытовой </a:t>
            </a:r>
          </a:p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Труд – направлен на уборку </a:t>
            </a:r>
          </a:p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групповой комнаты, участка.</a:t>
            </a:r>
            <a:endParaRPr lang="ru-RU" sz="3200" i="1" dirty="0"/>
          </a:p>
        </p:txBody>
      </p:sp>
      <p:pic>
        <p:nvPicPr>
          <p:cNvPr id="2054" name="Picture 6" descr="https://cdn3.vectorstock.com/i/1000x1000/70/27/little-boy-cleaning-table-with-cloth-vector-1800702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86"/>
          <a:stretch/>
        </p:blipFill>
        <p:spPr bwMode="auto">
          <a:xfrm>
            <a:off x="2406970" y="2178735"/>
            <a:ext cx="2300509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i.pinimg.com/736x/a8/f7/5c/a8f75cd96f08a9ec23422b58d0d9192d--clips-albu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0934" y="3789040"/>
            <a:ext cx="2512460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littledaubers.com/wp-content/uploads/2017/12/shutterstock_5339892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11" y="764704"/>
            <a:ext cx="2263108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://education.simcat.ru/dou31/img/1565608910__43633_367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3393" y="696258"/>
            <a:ext cx="2311153" cy="3498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217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12817</TotalTime>
  <Words>1467</Words>
  <Application>Microsoft Office PowerPoint</Application>
  <PresentationFormat>Лист A4 (210x297 мм)</PresentationFormat>
  <Paragraphs>173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 «Трудовая деятельность детей дошкольного возраста»                                       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СРЕДСТВА ТРУДОВОГО ВОСПИТАНИЯ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Алексей</dc:creator>
  <cp:lastModifiedBy>Пользователь</cp:lastModifiedBy>
  <cp:revision>159</cp:revision>
  <dcterms:created xsi:type="dcterms:W3CDTF">2016-11-03T15:10:14Z</dcterms:created>
  <dcterms:modified xsi:type="dcterms:W3CDTF">2022-02-17T12:24:03Z</dcterms:modified>
</cp:coreProperties>
</file>