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B7579-563B-4EE1-B9AD-4DD17FF039D7}" type="datetimeFigureOut">
              <a:rPr lang="ru-RU" smtClean="0"/>
              <a:t>07.02.2022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A03D2-9D36-4F0B-8763-62CF68542A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9913-2176-4098-AA92-9E85CE15F655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D0F47-2D85-42C7-80C9-5D9B1C111F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28794" y="214290"/>
            <a:ext cx="592399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«Детский сад  комбинированного вида № 38»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141300 г. Сергиев Посад, ул. 2-ой Кирпичный завод, д.22Б.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Тел./факс 8(496)54-9-18-92</a:t>
            </a:r>
          </a:p>
          <a:p>
            <a:pPr algn="ctr"/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527899" y="1571612"/>
            <a:ext cx="68325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Творческий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проект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Развитие мелкой моторики у дошкольников посредством нетрадиционной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техники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рисования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571876"/>
            <a:ext cx="3712186" cy="3071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4429130"/>
            <a:ext cx="85725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Воспитатель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dirty="0">
                <a:latin typeface="Zapf ChanceC" pitchFamily="34" charset="0"/>
                <a:cs typeface="Times New Roman" pitchFamily="18" charset="0"/>
              </a:rPr>
              <a:t>Корнилова Светлана Александровна</a:t>
            </a:r>
            <a:endParaRPr lang="ru-RU" sz="1600" dirty="0">
              <a:latin typeface="Zapf ChanceC" pitchFamily="34" charset="0"/>
              <a:cs typeface="Times New Roman" pitchFamily="18" charset="0"/>
            </a:endParaRPr>
          </a:p>
          <a:p>
            <a:pPr algn="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2020 учебный год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cXcYSG1l1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5" name="Рисунок 4" descr="19KbQ5M7zTI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0"/>
            <a:ext cx="40004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0BCvErHdS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350" y="0"/>
            <a:ext cx="3168650" cy="6858000"/>
          </a:xfrm>
          <a:prstGeom prst="rect">
            <a:avLst/>
          </a:prstGeom>
        </p:spPr>
      </p:pic>
      <p:pic>
        <p:nvPicPr>
          <p:cNvPr id="5" name="Рисунок 4" descr="Jo8DBule0h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000364" cy="6858000"/>
          </a:xfrm>
          <a:prstGeom prst="rect">
            <a:avLst/>
          </a:prstGeom>
        </p:spPr>
      </p:pic>
      <p:pic>
        <p:nvPicPr>
          <p:cNvPr id="6" name="Рисунок 5" descr="uvzAn8smAH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0"/>
            <a:ext cx="328614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mTCHe7-9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6" name="Рисунок 5" descr="TSSbS9AR8a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0"/>
            <a:ext cx="400049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b96fae121a5b62091d64be6bf58060f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108" y="0"/>
            <a:ext cx="5143536" cy="6858000"/>
          </a:xfrm>
          <a:prstGeom prst="rect">
            <a:avLst/>
          </a:prstGeom>
        </p:spPr>
      </p:pic>
      <p:pic>
        <p:nvPicPr>
          <p:cNvPr id="4" name="Рисунок 3" descr="XqXKQDgh_B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314700" cy="6858000"/>
          </a:xfrm>
          <a:prstGeom prst="rect">
            <a:avLst/>
          </a:prstGeom>
        </p:spPr>
      </p:pic>
      <p:pic>
        <p:nvPicPr>
          <p:cNvPr id="8" name="Рисунок 7" descr="8navcarq2m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0" y="0"/>
            <a:ext cx="33147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K5wn8-EBv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Abstract Triangles Wallpapers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GSU2de0HsZ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0"/>
            <a:ext cx="4500562" cy="6858000"/>
          </a:xfrm>
          <a:prstGeom prst="rect">
            <a:avLst/>
          </a:prstGeom>
        </p:spPr>
      </p:pic>
      <p:pic>
        <p:nvPicPr>
          <p:cNvPr id="6" name="Рисунок 5" descr="KhptV-3hcZ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64343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4572008"/>
            <a:ext cx="49536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Zapf ChanceC" pitchFamily="34" charset="0"/>
              </a:rPr>
              <a:t>Спасибо за внимание!</a:t>
            </a:r>
            <a:endParaRPr lang="ru-RU" sz="4400" dirty="0">
              <a:latin typeface="Zapf Chance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07426" y="178288"/>
            <a:ext cx="8434553" cy="57554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dirty="0" smtClean="0">
                <a:latin typeface="Zapf ChanceC" pitchFamily="34" charset="0"/>
                <a:cs typeface="Times New Roman" pitchFamily="18" charset="0"/>
              </a:rPr>
              <a:t>«</a:t>
            </a:r>
            <a:r>
              <a:rPr lang="ru-RU" sz="1600" i="1" dirty="0" smtClean="0">
                <a:latin typeface="Zapf ChanceC" pitchFamily="34" charset="0"/>
                <a:cs typeface="Times New Roman" pitchFamily="18" charset="0"/>
              </a:rPr>
              <a:t>Детство – каждодневное открытие мира, поэтому надо сделать так, </a:t>
            </a:r>
          </a:p>
          <a:p>
            <a:r>
              <a:rPr lang="ru-RU" sz="1600" i="1" dirty="0" smtClean="0">
                <a:latin typeface="Zapf ChanceC" pitchFamily="34" charset="0"/>
                <a:cs typeface="Times New Roman" pitchFamily="18" charset="0"/>
              </a:rPr>
              <a:t>чтобы оно стало, прежде всего, познанием человека и Отечества, их красоты и величия</a:t>
            </a:r>
            <a:r>
              <a:rPr lang="ru-RU" sz="1600" dirty="0" smtClean="0">
                <a:latin typeface="Zapf ChanceC" pitchFamily="34" charset="0"/>
                <a:cs typeface="Times New Roman" pitchFamily="18" charset="0"/>
              </a:rPr>
              <a:t>»</a:t>
            </a:r>
            <a:endParaRPr lang="ru-RU" sz="1400" dirty="0" smtClean="0">
              <a:latin typeface="Zapf ChanceC" pitchFamily="34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Истоки способностей и дарования детей – на кончиках пальцев.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пальцев, образно говоря, идут тончайшие нити – ручейки, которые питают источник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мысли.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Другими словами: </a:t>
            </a:r>
            <a:r>
              <a:rPr lang="ru-RU" sz="1600" dirty="0" smtClean="0">
                <a:latin typeface="Zapf ChanceC" pitchFamily="34" charset="0"/>
                <a:cs typeface="Times New Roman" pitchFamily="18" charset="0"/>
              </a:rPr>
              <a:t>«</a:t>
            </a:r>
            <a:r>
              <a:rPr lang="ru-RU" sz="1600" i="1" dirty="0" smtClean="0">
                <a:latin typeface="Zapf ChanceC" pitchFamily="34" charset="0"/>
                <a:cs typeface="Times New Roman" pitchFamily="18" charset="0"/>
              </a:rPr>
              <a:t>Чем </a:t>
            </a:r>
            <a:r>
              <a:rPr lang="ru-RU" sz="1600" i="1" dirty="0">
                <a:latin typeface="Zapf ChanceC" pitchFamily="34" charset="0"/>
                <a:cs typeface="Times New Roman" pitchFamily="18" charset="0"/>
              </a:rPr>
              <a:t>больше мастерства в детской руке, тем умнее ребенок</a:t>
            </a:r>
            <a:r>
              <a:rPr lang="ru-RU" sz="1600" dirty="0">
                <a:latin typeface="Zapf ChanceC" pitchFamily="34" charset="0"/>
                <a:cs typeface="Times New Roman" pitchFamily="18" charset="0"/>
              </a:rPr>
              <a:t>». </a:t>
            </a:r>
            <a:endParaRPr lang="ru-RU" sz="1400" dirty="0" smtClean="0">
              <a:latin typeface="Zapf ChanceC" pitchFamily="34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А. Сухомлинский.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Все дети любят рисовать.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Испытав интерес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творчеству, они сами находят нужные способы.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далеко не у всех это получается, тем более, что многие дети только начинают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овладевать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художественной деятельностью.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любят узнавать новое, с удовольствием учатся.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Именно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обучаясь, получая знания, навыки ребенок чувствует себя уверенно.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Рисование необычными материалами, оригинальными техниками позволяет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ощутить незабываемые положительные эмоции.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Нетрадиционное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рисование доставляет детям множество положительных эмоций,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раскрывает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новые возможности использования хорошо знакомых им предметов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качестве художественных материалов, удивляет своей непредсказуемостью.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Оригинальное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рисование без кисточки и карандаша расковывает ребенка, позволяет почувствовать краски,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характер, настроение. Незаметно для себя дети учатся наблюдать, думать, фантазировать.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Воспитатель  должен пробудить в каждом ребенке веру в его творческие способности, индивидуальность,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неповторимость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веру в то, что он пришел в этот мир творить добро и красоту, приносить людям радость.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Актуальность состоит в том, что знания не ограничиваются рамками программы.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знакомятся с разнообразием нетрадиционных способов рисования, их особенностями,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многообразием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материалов, используемых в рисовании, учатся на основе полученных знаний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создавать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свои рисунки.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7364580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Таким образом, развивается творческая личность, способная применять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свои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знания и умения в различных ситуациях.</a:t>
            </a: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умение воплощать полученные знания о средствах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выразительности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собственном творчестве; развивать у детей творческие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способности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формировать интерес к нетрадиционному образованию.</a:t>
            </a: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 Развивать интерес к различным техникам нетрадиционного художественного творчества.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Прививать умение производить точные движения кистью, нетрадиционными материалами.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Формировать целостную картину мира.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Расширять кругозор детей.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Учить создавать свой неповторимы образ в рисунках по нетрадиционному рисованию,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используя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различные техники рисования.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Изучить учебную, справочную, научно-методическую литературу.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Систематизировать изученную литературу.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1200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808511"/>
            <a:ext cx="4572000" cy="3049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6769995" cy="37548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Моя работа заключается в использовании нетрадиционных техник в рисовании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младшей группе. Рисование нетрадиционными способами, увлекательная,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завораживающая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деятельность, которая удивляет и восхищает детей.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Важную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роль в развитии ребёнка играет развивающая среда.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Нетрадиционные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техники рисования – это способы создания нового,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оригинального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произведения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искусства, в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котором гармонирует все: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цвет, и линия, и сюжет. Это огромная возможность для детей думать,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пробовать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искать, экспериментировать, а самое главное, 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самовыражаться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Нетрадиционные подходы к организации образовательной деятельности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Художественное творчество», вызывают у детей желание рисовать,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становятся более раскованными, уверенными, у них развивается фантазия,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воображение, мышление, любознательность.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Необычные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материалы и оригинальные техники привлекают детей тем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здесь не присутствует слово «Нельзя», можно рисовать чем хочешь и как хочешь.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ощущают положительные эмоции, а по эмоциям можно судить о настроении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ребёнка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о том, что его радует, что его огорчает.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klyaksografia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071942"/>
            <a:ext cx="4064000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6967805" cy="48320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Работу проводила поэтапно: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первом этапе – репродуктивном, велась активная работа с детьми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обучению нетрадиционным техникам рисования, по ознакомлению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различными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средствами выразительности.</a:t>
            </a:r>
          </a:p>
          <a:p>
            <a:pPr>
              <a:buFontTx/>
              <a:buChar char="-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втором этапе – конструктивном, велась активная работа по совместной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детей друг с другом, сотворчество воспитателя и детей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использованию нетрадиционных техник в умении передавать выразительный образ.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Мною были использованы следующие средства: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-Совместная деятельность воспитателя с детьми;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-Самостоятельная деятельность детей;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Применяла такие методы: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-словесные,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-наглядные,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-практические,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-игровые.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Мною были подготовлены выставки детских рисунков для родителей.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родителей подготовила несколько консультаций.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 так же составила конспекты занятий по нетрадиционному рисованию.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Перспектива: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Продолжить работу по освоению новых нетрадиционных техник рисования.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Планирование работы по самообразованию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brush-strokes-png-colorful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5143512"/>
            <a:ext cx="5214974" cy="15716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214290"/>
            <a:ext cx="8642302" cy="33239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Сроки. Этап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Содержание работы.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течение года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Организационно - теоретический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Повышение своего профессионального уровня,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любознательности и познавательной активности Подбор и изучение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педагогической,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методической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литературы.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Октябрь – апрель.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Накопительное - практическое.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Изучение методики нетрадиционного рисования в Интернете.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нетрадиционных техник рисования с детьми дошкольного возраста, консультации,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конкурсах, привлечение родителей к организации деятельности с использованием нетрадиционных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техник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рисования.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Май.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Заключительный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.Повышение познавательного интереса, дошкольников и их родителей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организации деятельности с использованием нетрадиционных техник рисования.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Самоанализ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самооценка проделанной работы в своей группе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ello_html_1e79637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693459"/>
            <a:ext cx="4613564" cy="2964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108" y="214290"/>
            <a:ext cx="8814048" cy="4616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организационно – теоретическом этапе , для повышения уровня своей компетентности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данном направлении, проходила изучение литературы,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касаемо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вопросов по теме моего самообразования: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1. От рождения до школы. Основная общеобразовательная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программа дошкольного образования /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ред. Н. Е.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Т. С. Комаровой, М. А. Васильевой. – М.: Мозаика-Синтез, 2010. – 304 с.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Бардышева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Т. Ю. Здравствуй, пальчик. Пальчиковые игры. – М.: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«Карапуз»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2007.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4. Ермакова И. А. Развиваем мелкую моторику у малышей.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СПб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Изд. дом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«Литера»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2006.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 «Методика обучения изобразительной деятельности» под редакцией Т. С. Комаровой.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Лыкова И. А. «Дидактические игры и занятия. Художественное воспитание и развитие детей 1–7 лет».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Методическое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пособие для специалистов дошкольных образовательных учреждений.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«Карапуз-дидактика»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центр СФЕРА. Москва 2009 г.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7. Лыкова И. А. «Программа художественного воспитания, обучения и развития детей 2–7 лет. Цветные ладошки».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8. Лыкова И. А. «Методические рекомендации к программе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«Цветные ладошки»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«Карапуз-дидактика»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Творческий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центр СФЕРА. Москва 2009 г.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10. Тимофеева Е. Ю., Чернова Е. И. Пальчиковые шаги. Упражнения на развитие мелкой моторики. –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СПб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Корона-Век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2007.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11. Фатеева А. А. «Рисуем без кисточки».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Цквиария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Т. А. Нетрадиционные техники рисования. Интегрированные занятия в ДОУ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9m5BgEkOXt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857760"/>
            <a:ext cx="5572132" cy="200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vety-cvetuschie-derevya-kustarniki-yabl-5427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214290"/>
            <a:ext cx="8759667" cy="52629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накопительно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– практическом этапе при проведении работы по самообразованию,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мной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использовался метод нетрадиционного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рисования, который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включал в себя: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Занятие «Бусы для мамы» (рисование пальчиками,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Занятие «Дерево в снегу», «Чудесные цветы», «Кораблик для папы», (рисование ватными палочками);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Занятие «Украсим елочку» (метод тычка);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Занятие  «Воздушные шарики» (оттиск смятой бумаги)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Для родителей, с целью заинтересовать их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нетрадиционной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техникой рисования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провела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следующую работу: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Консультация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 «Значение мелкой моторики у детей дошкольного возраста через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нетрадиционную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технику рисования» (сентябрь)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Консультация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 «Рисуем штампами овощей и фруктов» (октябрь)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Консультация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«Ум ребенка на кончиках пальцев»(Декабрь)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Консультация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   «Советы по рисованию для дошкольников» (январь)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Консультация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«Учимся играя» (февраль)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Консультация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 «Рисуем ладошками»  (март)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8.     Консультация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«Развитие мелкой моторики дошкольников с помощью нетрадиционных техник рисования» 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апрель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заключительном этапе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была проведена самооценка проделанной работы.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Таким образом, проведя методическую и воспитательно-образовательную работу по данному направлению,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повысила свою педагогическую компетентность в области использования нетрадиционных техник рисования,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 образовательной деятельности детей в условиях реализации ФГОС ДОУ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Ниже предоставлены фотографии о проделанной работе.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kisspng-rainbow-watercolor-painting-royalty-free-rainbow-5a8b54cfba1590.47486267151908065576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5572140"/>
            <a:ext cx="5074894" cy="1071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s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0"/>
            <a:ext cx="3786214" cy="6858000"/>
          </a:xfrm>
          <a:prstGeom prst="rect">
            <a:avLst/>
          </a:prstGeom>
        </p:spPr>
      </p:pic>
      <p:pic>
        <p:nvPicPr>
          <p:cNvPr id="4" name="Рисунок 3" descr="7pZbol8IQZ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68650" cy="6858000"/>
          </a:xfrm>
          <a:prstGeom prst="rect">
            <a:avLst/>
          </a:prstGeom>
        </p:spPr>
      </p:pic>
      <p:pic>
        <p:nvPicPr>
          <p:cNvPr id="6" name="Рисунок 5" descr="ybo5ImxxqO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5350" y="0"/>
            <a:ext cx="31686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1469</Words>
  <Application>Microsoft Office PowerPoint</Application>
  <PresentationFormat>Экран (4:3)</PresentationFormat>
  <Paragraphs>144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Zapf ChanceC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Учитель</cp:lastModifiedBy>
  <cp:revision>17</cp:revision>
  <dcterms:created xsi:type="dcterms:W3CDTF">2020-05-19T12:54:37Z</dcterms:created>
  <dcterms:modified xsi:type="dcterms:W3CDTF">2022-02-07T10:02:45Z</dcterms:modified>
</cp:coreProperties>
</file>