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  <p:sldId id="266" r:id="rId4"/>
    <p:sldId id="261" r:id="rId5"/>
    <p:sldId id="263" r:id="rId6"/>
    <p:sldId id="264" r:id="rId7"/>
    <p:sldId id="265" r:id="rId8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2688" y="1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71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971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87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01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176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62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9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12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42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889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18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1FA12-5880-45D3-92CE-8F0259D84499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6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632520"/>
            <a:ext cx="6480720" cy="842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221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IMG_1349-11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96816"/>
            <a:ext cx="6120680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16832" y="7761312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</a:rPr>
              <a:t>Профсоюз всегда с тобой</a:t>
            </a:r>
            <a:endParaRPr lang="ru-RU" dirty="0" smtClean="0">
              <a:latin typeface="Monotype Corsiva" pitchFamily="66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</a:rPr>
              <a:t>Ему ты очень важен!</a:t>
            </a:r>
            <a:endParaRPr lang="ru-RU" dirty="0" smtClean="0">
              <a:latin typeface="Monotype Corsiva" pitchFamily="66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</a:rPr>
              <a:t>И в день любой и в час любой,</a:t>
            </a:r>
            <a:endParaRPr lang="ru-RU" dirty="0" smtClean="0">
              <a:latin typeface="Monotype Corsiva" pitchFamily="66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</a:rPr>
              <a:t>Он помощь тебе окажет!</a:t>
            </a:r>
            <a:endParaRPr lang="ru-RU" dirty="0" smtClean="0"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680" y="1208584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00FF"/>
                </a:solidFill>
              </a:rPr>
              <a:t>Девиз нашей профсоюзной организации</a:t>
            </a:r>
          </a:p>
          <a:p>
            <a:pPr algn="ctr"/>
            <a:endParaRPr lang="ru-RU" sz="2400" dirty="0" smtClean="0">
              <a:solidFill>
                <a:srgbClr val="000000"/>
              </a:solidFill>
              <a:latin typeface="verdana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«Будь с нами - и ты не будешь один!»</a:t>
            </a:r>
            <a:endParaRPr lang="ru-RU" sz="2400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35221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6858001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83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4952327"/>
            <a:ext cx="5832475" cy="1082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505919"/>
              </p:ext>
            </p:extLst>
          </p:nvPr>
        </p:nvGraphicFramePr>
        <p:xfrm>
          <a:off x="476672" y="1256533"/>
          <a:ext cx="5904656" cy="7598402"/>
        </p:xfrm>
        <a:graphic>
          <a:graphicData uri="http://schemas.openxmlformats.org/drawingml/2006/table">
            <a:tbl>
              <a:tblPr firstRow="1" firstCol="1" bandRow="1"/>
              <a:tblGrid>
                <a:gridCol w="295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85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ЕСЛИ ВЫ ЧЛЕН ПРОФСОЮЗА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17365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ЕСЛИ ВЫ НЕ ЧЛЕН ПРОФСОЮЗА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7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Профсоюзные органы представляют и отстаивают Ваши трудовые и социальные интересы перед государственными органами власти, работодателями.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Сможете ли Вы самостоятельно решить Ваши профессиональные проблемы с руководителем  учреждения или напрямую с министром?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0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Имеет право  получить от своей профорганизации бесплатную юридическую консультацию и правовую помощь Профсоюза, информационную поддержку, получить знания по охране труда.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Работник – не член Профсоюза такого права не имеет и будет вынужден при необходимости обращаться за юридической помощью за соответствующую плату и защищать свои права в одиночку.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Вам придется оплатить услуги адвоката за   подготовку искового заявления и  за обычную консультацию.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7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 Вашего имени профсоюзные органы заключают отраслевые соглашения, коллективные договоры.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Где нет профсоюзной организации, то коллективный  договор будет разработан по инициативе работодателя и не всегда в пользу работника.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59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 обязательно получите защиту Профсоюза при увольнении с работы по инициативе работодателя и в случае привлечения к дисциплинарной ответственности.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Работник – член Профсоюза в значительно большей степени, чем его, не состоящий в Профсоюзе коллега по работе, защищен от угрозы увольнения по инициативе администрации, и может быть уволен по инициативе работодателя (по сокращению штата, численности работников, результатам аттестации, за неоднократное неисполнение трудовых обязанностей) с учетом мотивированного мнения выборного органа первичной профсоюзной организации либо по согласованию, при наличии такового условия в коллективном договоре.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 увольнении по сокращению численности и штата администрация обязана предупредить работника за два месяца, а профсоюзную организацию за три, т.е. у члена Профсоюза гораздо больше шансов остаться на работе, т.к. профсоюзная организация, рассматривая целесообразность проведения сокращения и его законность, может воздействовать на администрацию и предотвратить сокращение.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член Профсоюза такой гарантии и защиты не имеет.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 – один на один с работодателем. Есть ли у Вас для этого достаточно знаний и сил?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член Профсоюза будет сокращен по истечении двух месяцев после предупреждения без учета мнения профсоюзной организации.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4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Профсоюзные органы имеют право контролировать состояние охраны труда на рабочих местах. В случае получения производственной травмы в расследовании несчастного случая обязательно примет участие представитель Профсоюза. Объективность принятого решения гарантирована.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Уверены ли Вы в беспристрастности проведенного в одностороннем порядке расследования причин, вызвавших производственную травму? Последствия выводов комиссии, созданной по распоряжению работодателя, могут быть весьма неблагоприятны для работников.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29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Работники – члены Профсоюза могут реально влиять на установление систем оплаты труда, обеспечение занятости, режима рабочего времени и времени отдыха, форм материального поощрения, утверждение положений о премировании и т. д.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Работник – не член Профсоюза такой возможности не имеет.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3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Сила членов Профсоюза в их единении. Выше зарплата, лучше условия труда, больше безопасности на рабочем месте. Все эти вопросы можно решать лишь вместе.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трудовой жизни часто возникают проблемы, с решением которых одному человеку справиться не под силу.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78" marR="43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282700" y="23114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667272" y="850385"/>
            <a:ext cx="3709862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СДЕЛАЙ ПРАВИЛЬНЫЙ ВЫБОР!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21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GIGABYT\Desktop\профсоюз стенд\profsojuz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920552"/>
            <a:ext cx="5688632" cy="77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01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8680" y="560512"/>
            <a:ext cx="5760640" cy="8549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/>
                <a:cs typeface="Times New Roman"/>
              </a:rPr>
              <a:t> Наш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/>
                <a:cs typeface="Times New Roman"/>
              </a:rPr>
              <a:t>профсоюз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 smtClean="0">
                <a:ea typeface="Calibri"/>
                <a:cs typeface="Times New Roman"/>
              </a:rPr>
              <a:t>           Профсоюзная </a:t>
            </a:r>
            <a:r>
              <a:rPr lang="ru-RU" sz="1200" b="1" dirty="0">
                <a:ea typeface="Calibri"/>
                <a:cs typeface="Times New Roman"/>
              </a:rPr>
              <a:t>организация детского сада обеспечивает реализацию норм Трудового кодекса РФ, заключает коллективный договор, соглашение по охране труда, содействует гармонизации социальных отношений воспитателей и других работников с администрацией (работодателем) в сфере труда. Все это освобождает в отдельности каждого от заботы о повседневной защите своих трудовых прав. Обладая определенными правами и полномочиями, профсоюзная организация реально участвует в регулировании трудовых отношений педагогов, их нагрузки, создании нормальных условий, обобщении и распространении передового педагогического опыта, повышении квалификации педагогов. Велика роль профсоюзной организации в формировании социального поведения педагогов, его социальных установок, норм профессиональной морали и т.д. Наша профсоюзная организация провела огромную работу по организационному укреплению своих рядов и усилению мотивации профсоюзного членства. Это привело к тому, что все сотрудники детского сада являются членами профсоюза</a:t>
            </a:r>
            <a:r>
              <a:rPr lang="ru-RU" sz="1200" dirty="0">
                <a:ea typeface="Calibri"/>
                <a:cs typeface="Times New Roman"/>
              </a:rPr>
              <a:t>. </a:t>
            </a:r>
          </a:p>
          <a:p>
            <a:pPr algn="ctr">
              <a:spcAft>
                <a:spcPts val="1000"/>
              </a:spcAft>
            </a:pPr>
            <a:r>
              <a:rPr lang="ru-RU" sz="1200" b="1" dirty="0" smtClean="0">
                <a:latin typeface="Calibri"/>
                <a:ea typeface="Calibri"/>
                <a:cs typeface="Times New Roman"/>
              </a:rPr>
              <a:t>            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/>
                <a:cs typeface="Times New Roman"/>
              </a:rPr>
              <a:t>Основные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/>
                <a:cs typeface="Times New Roman"/>
              </a:rPr>
              <a:t>направления работы первичной профсоюзной организации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/>
                <a:cs typeface="Times New Roman"/>
              </a:rPr>
              <a:t>:</a:t>
            </a:r>
            <a:endParaRPr lang="ru-RU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1200" b="1" dirty="0">
                <a:ea typeface="Calibri"/>
                <a:cs typeface="Times New Roman"/>
              </a:rPr>
              <a:t>- мотивация членства в профсоюзе; </a:t>
            </a:r>
          </a:p>
          <a:p>
            <a:pPr algn="just">
              <a:spcAft>
                <a:spcPts val="0"/>
              </a:spcAft>
            </a:pPr>
            <a:r>
              <a:rPr lang="ru-RU" sz="1200" b="1" dirty="0">
                <a:ea typeface="Calibri"/>
                <a:cs typeface="Times New Roman"/>
              </a:rPr>
              <a:t>- организация работы профсоюзного органа (совершенствование структуры, планирование деятельности, проведение собраний); </a:t>
            </a:r>
          </a:p>
          <a:p>
            <a:pPr algn="just">
              <a:spcAft>
                <a:spcPts val="0"/>
              </a:spcAft>
            </a:pPr>
            <a:r>
              <a:rPr lang="ru-RU" sz="1200" b="1" dirty="0">
                <a:ea typeface="Calibri"/>
                <a:cs typeface="Times New Roman"/>
              </a:rPr>
              <a:t>- организация работы с кадрами и активом; </a:t>
            </a:r>
          </a:p>
          <a:p>
            <a:pPr algn="just">
              <a:spcAft>
                <a:spcPts val="0"/>
              </a:spcAft>
            </a:pPr>
            <a:r>
              <a:rPr lang="ru-RU" sz="1200" b="1" dirty="0">
                <a:ea typeface="Calibri"/>
                <a:cs typeface="Times New Roman"/>
              </a:rPr>
              <a:t>- нормативно-правовое обеспечение деятельности профсоюза; </a:t>
            </a:r>
          </a:p>
          <a:p>
            <a:pPr algn="just">
              <a:spcAft>
                <a:spcPts val="0"/>
              </a:spcAft>
            </a:pPr>
            <a:r>
              <a:rPr lang="ru-RU" sz="1200" b="1" dirty="0">
                <a:ea typeface="Calibri"/>
                <a:cs typeface="Times New Roman"/>
              </a:rPr>
              <a:t>- организация тесного взаимодействия с районным Комитетом профсоюза работников народного образования и науки;</a:t>
            </a:r>
          </a:p>
          <a:p>
            <a:pPr algn="just">
              <a:spcAft>
                <a:spcPts val="0"/>
              </a:spcAft>
            </a:pPr>
            <a:r>
              <a:rPr lang="ru-RU" sz="1200" b="1" dirty="0">
                <a:ea typeface="Calibri"/>
                <a:cs typeface="Times New Roman"/>
              </a:rPr>
              <a:t> - контроль за исполнением постановлений профсоюзных органов, постановлений собраний, решений профкома, коллективного договора; </a:t>
            </a:r>
          </a:p>
          <a:p>
            <a:pPr algn="just">
              <a:spcAft>
                <a:spcPts val="0"/>
              </a:spcAft>
            </a:pPr>
            <a:r>
              <a:rPr lang="ru-RU" sz="1200" b="1" dirty="0">
                <a:ea typeface="Calibri"/>
                <a:cs typeface="Times New Roman"/>
              </a:rPr>
              <a:t>- информационная работа;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ea typeface="Calibri"/>
                <a:cs typeface="Times New Roman"/>
              </a:rPr>
              <a:t> 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Calibri"/>
                <a:cs typeface="Times New Roman"/>
              </a:rPr>
              <a:t>Основными целями профсоюзной организации являются: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sz="1200" b="1" dirty="0">
                <a:ea typeface="Calibri"/>
                <a:cs typeface="Times New Roman"/>
              </a:rPr>
              <a:t>-представительство и защита социально-трудовых прав и профессиональных интересов членов Профсоюза;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ea typeface="Calibri"/>
                <a:cs typeface="Times New Roman"/>
              </a:rPr>
              <a:t>-обеспечение контроля за соблюдением законодательства о труде;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ea typeface="Calibri"/>
                <a:cs typeface="Times New Roman"/>
              </a:rPr>
              <a:t>- организация общественного контроля за состоянием охраны труда;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ea typeface="Calibri"/>
                <a:cs typeface="Times New Roman"/>
              </a:rPr>
              <a:t>-содействие улучшению материального положения, укреплению здоровья членов Профсоюза</a:t>
            </a:r>
            <a:r>
              <a:rPr lang="ru-RU" sz="1200" dirty="0" smtClean="0">
                <a:ea typeface="Calibri"/>
                <a:cs typeface="Times New Roman"/>
              </a:rPr>
              <a:t>.</a:t>
            </a:r>
            <a:endParaRPr lang="ru-RU" sz="12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057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682" y="2352712"/>
            <a:ext cx="5832648" cy="628200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GIGABYT\Desktop\загруженное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" t="6512" r="2738" b="1776"/>
          <a:stretch/>
        </p:blipFill>
        <p:spPr bwMode="auto">
          <a:xfrm>
            <a:off x="476672" y="920552"/>
            <a:ext cx="5904656" cy="8136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15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E0000"/>
      </a:hlink>
      <a:folHlink>
        <a:srgbClr val="FF9B9B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751</Words>
  <Application>Microsoft Office PowerPoint</Application>
  <PresentationFormat>Лист A4 (210x297 мм)</PresentationFormat>
  <Paragraphs>47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Monotype Corsiva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Lenovo</cp:lastModifiedBy>
  <cp:revision>25</cp:revision>
  <dcterms:created xsi:type="dcterms:W3CDTF">2015-02-22T20:56:18Z</dcterms:created>
  <dcterms:modified xsi:type="dcterms:W3CDTF">2021-08-26T08:34:43Z</dcterms:modified>
</cp:coreProperties>
</file>