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8" r:id="rId2"/>
    <p:sldId id="257" r:id="rId3"/>
    <p:sldId id="258" r:id="rId4"/>
    <p:sldId id="261" r:id="rId5"/>
    <p:sldId id="262" r:id="rId6"/>
    <p:sldId id="263" r:id="rId7"/>
    <p:sldId id="319" r:id="rId8"/>
    <p:sldId id="264" r:id="rId9"/>
    <p:sldId id="266" r:id="rId10"/>
    <p:sldId id="265" r:id="rId11"/>
    <p:sldId id="313" r:id="rId12"/>
    <p:sldId id="314" r:id="rId13"/>
    <p:sldId id="317" r:id="rId14"/>
    <p:sldId id="315" r:id="rId15"/>
    <p:sldId id="321" r:id="rId16"/>
    <p:sldId id="303" r:id="rId17"/>
    <p:sldId id="320" r:id="rId18"/>
    <p:sldId id="316" r:id="rId19"/>
    <p:sldId id="323" r:id="rId20"/>
    <p:sldId id="322" r:id="rId21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66FFFF"/>
    <a:srgbClr val="CCFFFF"/>
    <a:srgbClr val="CCFF99"/>
    <a:srgbClr val="DBB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 snapToGrid="0">
      <p:cViewPr>
        <p:scale>
          <a:sx n="37" d="100"/>
          <a:sy n="37" d="100"/>
        </p:scale>
        <p:origin x="2160" y="70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solidFill>
            <a:schemeClr val="tx1"/>
          </a:solidFill>
        </a:ln>
        <a:effectLst/>
        <a:sp3d>
          <a:contourClr>
            <a:schemeClr val="tx1"/>
          </a:contourClr>
        </a:sp3d>
      </c:spPr>
    </c:sideWall>
    <c:backWall>
      <c:thickness val="0"/>
      <c:spPr>
        <a:noFill/>
        <a:ln>
          <a:solidFill>
            <a:schemeClr val="tx1"/>
          </a:solidFill>
        </a:ln>
        <a:effectLst/>
        <a:sp3d>
          <a:contourClr>
            <a:schemeClr val="tx1"/>
          </a:contourClr>
        </a:sp3d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C1A2A9AB-567A-4112-B6E3-5EE43ECAC0DA}" type="VALUE">
                      <a:rPr lang="en-US" smtClean="0"/>
                      <a:pPr/>
                      <a:t>[ЗНАЧЕНИЕ]</a:t>
                    </a:fld>
                    <a:r>
                      <a:rPr lang="en-US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ADC6EE9C-A5B7-4CCB-A126-84AB9112BCA8}" type="VALUE">
                      <a:rPr lang="en-US" smtClean="0"/>
                      <a:pPr/>
                      <a:t>[ЗНАЧЕНИЕ]</a:t>
                    </a:fld>
                    <a:r>
                      <a:rPr lang="en-US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Сентябрь</c:v>
                </c:pt>
                <c:pt idx="1">
                  <c:v>Апрель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19</c:v>
                </c:pt>
                <c:pt idx="1">
                  <c:v>29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008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852AAE18-9F55-49B6-9013-5B1CDB059C8C}" type="VALUE">
                      <a:rPr lang="en-US" smtClean="0"/>
                      <a:pPr/>
                      <a:t>[ЗНАЧЕНИЕ]</a:t>
                    </a:fld>
                    <a:r>
                      <a:rPr lang="en-US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CB1DEF19-1BA5-4EFF-949E-EC51F04A9C49}" type="VALUE">
                      <a:rPr lang="en-US" smtClean="0"/>
                      <a:pPr/>
                      <a:t>[ЗНАЧЕНИЕ]</a:t>
                    </a:fld>
                    <a:r>
                      <a:rPr lang="en-US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Сентябрь</c:v>
                </c:pt>
                <c:pt idx="1">
                  <c:v>Апрель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69</c:v>
                </c:pt>
                <c:pt idx="1">
                  <c:v>65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58A51746-628F-4FFD-A958-CBE5C3A34E8E}" type="VALUE">
                      <a:rPr lang="en-US" smtClean="0"/>
                      <a:pPr/>
                      <a:t>[ЗНАЧЕНИЕ]</a:t>
                    </a:fld>
                    <a:r>
                      <a:rPr lang="en-US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1AB5DE27-199A-4F50-86DE-9DCFA4D1132D}" type="VALUE">
                      <a:rPr lang="en-US" smtClean="0"/>
                      <a:pPr/>
                      <a:t>[ЗНАЧЕНИЕ]</a:t>
                    </a:fld>
                    <a:r>
                      <a:rPr lang="en-US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Сентябрь</c:v>
                </c:pt>
                <c:pt idx="1">
                  <c:v>Апрель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12</c:v>
                </c:pt>
                <c:pt idx="1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4508328"/>
        <c:axId val="364511464"/>
        <c:axId val="0"/>
      </c:bar3DChart>
      <c:catAx>
        <c:axId val="364508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98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64511464"/>
        <c:crosses val="autoZero"/>
        <c:auto val="1"/>
        <c:lblAlgn val="ctr"/>
        <c:lblOffset val="100"/>
        <c:noMultiLvlLbl val="0"/>
      </c:catAx>
      <c:valAx>
        <c:axId val="364511464"/>
        <c:scaling>
          <c:orientation val="minMax"/>
        </c:scaling>
        <c:delete val="0"/>
        <c:axPos val="l"/>
        <c:majorGridlines>
          <c:spPr>
            <a:ln w="9512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98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64508328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798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303A-0CDB-46FC-9FD9-5450AF1FE5A4}" type="datetimeFigureOut">
              <a:rPr lang="ru-RU" smtClean="0"/>
              <a:pPr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97848-3BB3-4D30-8D6C-DC0821BA99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433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303A-0CDB-46FC-9FD9-5450AF1FE5A4}" type="datetimeFigureOut">
              <a:rPr lang="ru-RU" smtClean="0"/>
              <a:pPr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97848-3BB3-4D30-8D6C-DC0821BA99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88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303A-0CDB-46FC-9FD9-5450AF1FE5A4}" type="datetimeFigureOut">
              <a:rPr lang="ru-RU" smtClean="0"/>
              <a:pPr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97848-3BB3-4D30-8D6C-DC0821BA99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931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303A-0CDB-46FC-9FD9-5450AF1FE5A4}" type="datetimeFigureOut">
              <a:rPr lang="ru-RU" smtClean="0"/>
              <a:pPr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97848-3BB3-4D30-8D6C-DC0821BA99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498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303A-0CDB-46FC-9FD9-5450AF1FE5A4}" type="datetimeFigureOut">
              <a:rPr lang="ru-RU" smtClean="0"/>
              <a:pPr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97848-3BB3-4D30-8D6C-DC0821BA99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75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303A-0CDB-46FC-9FD9-5450AF1FE5A4}" type="datetimeFigureOut">
              <a:rPr lang="ru-RU" smtClean="0"/>
              <a:pPr/>
              <a:t>15.05.2022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97848-3BB3-4D30-8D6C-DC0821BA99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481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303A-0CDB-46FC-9FD9-5450AF1FE5A4}" type="datetimeFigureOut">
              <a:rPr lang="ru-RU" smtClean="0"/>
              <a:pPr/>
              <a:t>15.05.2022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97848-3BB3-4D30-8D6C-DC0821BA99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596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303A-0CDB-46FC-9FD9-5450AF1FE5A4}" type="datetimeFigureOut">
              <a:rPr lang="ru-RU" smtClean="0"/>
              <a:pPr/>
              <a:t>15.05.2022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97848-3BB3-4D30-8D6C-DC0821BA99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329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303A-0CDB-46FC-9FD9-5450AF1FE5A4}" type="datetimeFigureOut">
              <a:rPr lang="ru-RU" smtClean="0"/>
              <a:pPr/>
              <a:t>15.05.2022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97848-3BB3-4D30-8D6C-DC0821BA99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116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303A-0CDB-46FC-9FD9-5450AF1FE5A4}" type="datetimeFigureOut">
              <a:rPr lang="ru-RU" smtClean="0"/>
              <a:pPr/>
              <a:t>15.05.2022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97848-3BB3-4D30-8D6C-DC0821BA99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312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303A-0CDB-46FC-9FD9-5450AF1FE5A4}" type="datetimeFigureOut">
              <a:rPr lang="ru-RU" smtClean="0"/>
              <a:pPr/>
              <a:t>15.05.2022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97848-3BB3-4D30-8D6C-DC0821BA99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409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3303A-0CDB-46FC-9FD9-5450AF1FE5A4}" type="datetimeFigureOut">
              <a:rPr lang="ru-RU" smtClean="0"/>
              <a:pPr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97848-3BB3-4D30-8D6C-DC0821BA99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503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книга - 58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15A8BC-903F-41AB-8C91-0FA85A20F6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1835" y="206946"/>
            <a:ext cx="5945065" cy="728662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дошкольное образовательное учреждение </a:t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 комбинированного вида № 38»</a:t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141300 г.Сергиев Посад, ул. 2-ой Кирпичный завод, д.22Б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Тел./факс 8(496)54-9-18-92</a:t>
            </a:r>
            <a:endParaRPr lang="ru-RU" sz="4800" dirty="0"/>
          </a:p>
        </p:txBody>
      </p:sp>
      <p:sp>
        <p:nvSpPr>
          <p:cNvPr id="14339" name="Подзаголовок 2">
            <a:extLst>
              <a:ext uri="{FF2B5EF4-FFF2-40B4-BE49-F238E27FC236}">
                <a16:creationId xmlns:a16="http://schemas.microsoft.com/office/drawing/2014/main" xmlns="" id="{95AE731F-6A1B-4502-9005-8D0785575F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7812" y="1532141"/>
            <a:ext cx="7573109" cy="2594382"/>
          </a:xfrm>
          <a:prstGeom prst="roundRect">
            <a:avLst/>
          </a:prstGeom>
          <a:solidFill>
            <a:srgbClr val="CCECFF"/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eaLnBrk="1" hangingPunct="1"/>
            <a:r>
              <a:rPr lang="ru-RU" altLang="ru-RU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tist-Nouveau" panose="04040505050F02020602" pitchFamily="82" charset="0"/>
                <a:ea typeface="Mongolian Baiti" panose="03000500000000000000" pitchFamily="66" charset="0"/>
                <a:cs typeface="Mongolian Baiti" panose="03000500000000000000" pitchFamily="66" charset="0"/>
              </a:rPr>
              <a:t>Проект</a:t>
            </a:r>
          </a:p>
          <a:p>
            <a:pPr eaLnBrk="1" hangingPunct="1"/>
            <a:r>
              <a:rPr lang="ru-RU" alt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tist-Nouveau" panose="04040505050F02020602" pitchFamily="82" charset="0"/>
                <a:ea typeface="Mongolian Baiti" panose="03000500000000000000" pitchFamily="66" charset="0"/>
                <a:cs typeface="Mongolian Baiti" panose="03000500000000000000" pitchFamily="66" charset="0"/>
              </a:rPr>
              <a:t>«Развитие речи детей дошкольного возраста»</a:t>
            </a:r>
            <a:endParaRPr lang="ru-RU" alt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tist-Nouveau" panose="04040505050F02020602" pitchFamily="82" charset="0"/>
              <a:ea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  <p:sp>
        <p:nvSpPr>
          <p:cNvPr id="14340" name="Прямоугольник 3">
            <a:extLst>
              <a:ext uri="{FF2B5EF4-FFF2-40B4-BE49-F238E27FC236}">
                <a16:creationId xmlns:a16="http://schemas.microsoft.com/office/drawing/2014/main" xmlns="" id="{240A006C-7F74-442F-8E6C-77379F4D9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3048" y="4882538"/>
            <a:ext cx="3862022" cy="483537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>
            <a:solidFill>
              <a:schemeClr val="accent1"/>
            </a:solidFill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alt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</a:t>
            </a:r>
            <a:r>
              <a:rPr lang="ru-RU" alt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</a:t>
            </a:r>
            <a:r>
              <a:rPr lang="ru-RU" alt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№6</a:t>
            </a:r>
            <a:endParaRPr lang="ru-RU" alt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alt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Палицына Екатерина Александровна</a:t>
            </a:r>
          </a:p>
        </p:txBody>
      </p:sp>
      <p:sp>
        <p:nvSpPr>
          <p:cNvPr id="8" name="Прямоугольник 3">
            <a:extLst>
              <a:ext uri="{FF2B5EF4-FFF2-40B4-BE49-F238E27FC236}">
                <a16:creationId xmlns:a16="http://schemas.microsoft.com/office/drawing/2014/main" xmlns="" id="{240A006C-7F74-442F-8E6C-77379F4D9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8049" y="5525300"/>
            <a:ext cx="1192107" cy="292846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>
            <a:solidFill>
              <a:schemeClr val="accent1"/>
            </a:solidFill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</a:t>
            </a:r>
            <a:endParaRPr lang="ru-RU" alt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92045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339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animBg="1" autoUpdateAnimBg="0"/>
      <p:bldP spid="14340" grpId="0" animBg="1" autoUpdateAnimBg="0"/>
      <p:bldP spid="8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Фон литература - 61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67E0C733-2382-42F0-9BEC-CE0E149780C1}"/>
              </a:ext>
            </a:extLst>
          </p:cNvPr>
          <p:cNvSpPr/>
          <p:nvPr/>
        </p:nvSpPr>
        <p:spPr>
          <a:xfrm>
            <a:off x="496695" y="1340922"/>
            <a:ext cx="4101737" cy="1794959"/>
          </a:xfrm>
          <a:prstGeom prst="roundRect">
            <a:avLst/>
          </a:prstGeom>
          <a:solidFill>
            <a:srgbClr val="66FFFF"/>
          </a:solidFill>
          <a:ln>
            <a:solidFill>
              <a:srgbClr val="66FF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Этапы и сроки реализации: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этап – подготовительный, 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этап – практический,  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этап – заключительный.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203FA8C-B077-401D-B58F-17412D894F0E}"/>
              </a:ext>
            </a:extLst>
          </p:cNvPr>
          <p:cNvSpPr/>
          <p:nvPr/>
        </p:nvSpPr>
        <p:spPr>
          <a:xfrm>
            <a:off x="1504406" y="280775"/>
            <a:ext cx="6897188" cy="927946"/>
          </a:xfrm>
          <a:prstGeom prst="rect">
            <a:avLst/>
          </a:prstGeom>
          <a:solidFill>
            <a:srgbClr val="CCFFFF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cap="all" dirty="0">
                <a:solidFill>
                  <a:srgbClr val="0070C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 проектной деятельности</a:t>
            </a:r>
            <a:endParaRPr lang="ru-RU" dirty="0">
              <a:solidFill>
                <a:srgbClr val="0070C0"/>
              </a:solidFill>
              <a:latin typeface="Segoe Print" panose="020006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2EC13000-BBC1-4677-825D-9267B4303F89}"/>
              </a:ext>
            </a:extLst>
          </p:cNvPr>
          <p:cNvSpPr/>
          <p:nvPr/>
        </p:nvSpPr>
        <p:spPr>
          <a:xfrm>
            <a:off x="5320939" y="1483948"/>
            <a:ext cx="4245091" cy="3613827"/>
          </a:xfrm>
          <a:prstGeom prst="roundRect">
            <a:avLst/>
          </a:prstGeom>
          <a:solidFill>
            <a:srgbClr val="CCFFFF"/>
          </a:solidFill>
          <a:ln>
            <a:solidFill>
              <a:srgbClr val="66FF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	подготовительный: подготовка целей и задач, подбор литературы по устному народному творчеству;</a:t>
            </a: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	собственно – исследовательский (основной):  выполнение основных мероприятий, предусмотренных проектом;</a:t>
            </a: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	завершающий: обобщение результатов работы, их анализ, формулировка выводов.</a:t>
            </a: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9482">
            <a:off x="1119908" y="3484194"/>
            <a:ext cx="2855310" cy="3025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7607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Фон литература - 61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429" name="Rectangle 5">
            <a:extLst>
              <a:ext uri="{FF2B5EF4-FFF2-40B4-BE49-F238E27FC236}">
                <a16:creationId xmlns:a16="http://schemas.microsoft.com/office/drawing/2014/main" xmlns="" id="{6C898B7C-79BF-4DAA-9E17-3E6122E931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15291" y="274638"/>
            <a:ext cx="6648996" cy="777875"/>
          </a:xfr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altLang="ru-RU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ПЛАН РЕАЛИЗАЦИИ ПРОЕКТА</a:t>
            </a:r>
            <a:r>
              <a:rPr lang="ru-RU" altLang="ru-RU" sz="4000" b="1" dirty="0">
                <a:solidFill>
                  <a:schemeClr val="bg1"/>
                </a:solidFill>
              </a:rPr>
              <a:t/>
            </a:r>
            <a:br>
              <a:rPr lang="ru-RU" altLang="ru-RU" sz="4000" b="1" dirty="0">
                <a:solidFill>
                  <a:schemeClr val="bg1"/>
                </a:solidFill>
              </a:rPr>
            </a:b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</a:t>
            </a:r>
          </a:p>
        </p:txBody>
      </p:sp>
      <p:graphicFrame>
        <p:nvGraphicFramePr>
          <p:cNvPr id="103572" name="Group 148">
            <a:extLst>
              <a:ext uri="{FF2B5EF4-FFF2-40B4-BE49-F238E27FC236}">
                <a16:creationId xmlns:a16="http://schemas.microsoft.com/office/drawing/2014/main" xmlns="" id="{C8C08FCA-E1F8-4AE9-989A-418DB9A86936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283924802"/>
              </p:ext>
            </p:extLst>
          </p:nvPr>
        </p:nvGraphicFramePr>
        <p:xfrm>
          <a:off x="228600" y="1196930"/>
          <a:ext cx="9448800" cy="4879974"/>
        </p:xfrm>
        <a:graphic>
          <a:graphicData uri="http://schemas.openxmlformats.org/drawingml/2006/table">
            <a:tbl>
              <a:tblPr/>
              <a:tblGrid>
                <a:gridCol w="3920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142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12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4123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0633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99049" marR="99049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</a:t>
                      </a:r>
                    </a:p>
                  </a:txBody>
                  <a:tcPr marL="99049" marR="990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</a:t>
                      </a:r>
                    </a:p>
                  </a:txBody>
                  <a:tcPr marL="99049" marR="990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Ответственные</a:t>
                      </a:r>
                    </a:p>
                  </a:txBody>
                  <a:tcPr marL="99049" marR="990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093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9049" marR="99049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литературы</a:t>
                      </a:r>
                    </a:p>
                  </a:txBody>
                  <a:tcPr marL="99049" marR="990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</a:t>
                      </a:r>
                    </a:p>
                  </a:txBody>
                  <a:tcPr marL="99049" marR="990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8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</a:t>
                      </a:r>
                    </a:p>
                  </a:txBody>
                  <a:tcPr marL="99049" marR="990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633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9049" marR="99049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Анкетирование родителей по данному направлению</a:t>
                      </a:r>
                    </a:p>
                  </a:txBody>
                  <a:tcPr marL="99049" marR="990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</a:p>
                  </a:txBody>
                  <a:tcPr marL="99049" marR="990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823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9049" marR="99049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Консультация на тему «Развитие речи детей 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4-5 лет»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049" marR="990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887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9049" marR="99049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Мониторинг образовательной области</a:t>
                      </a:r>
                    </a:p>
                  </a:txBody>
                  <a:tcPr marL="99049" marR="990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</a:p>
                  </a:txBody>
                  <a:tcPr marL="99049" marR="990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809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9049" marR="99049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Определить основные проблемы, сформулировать идеи по решению, определить стратегию деятельности</a:t>
                      </a:r>
                    </a:p>
                  </a:txBody>
                  <a:tcPr marL="99049" marR="990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</a:p>
                  </a:txBody>
                  <a:tcPr marL="99049" marR="990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6823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9049" marR="99049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Подбор методической и художественной литературы, иллюстрированного материала</a:t>
                      </a:r>
                    </a:p>
                  </a:txBody>
                  <a:tcPr marL="99049" marR="990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– май</a:t>
                      </a:r>
                    </a:p>
                  </a:txBody>
                  <a:tcPr marL="99049" marR="990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4004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9049" marR="99049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Составление перспективного плана, разработка конспектов занятий, создание развивающей среды</a:t>
                      </a:r>
                    </a:p>
                  </a:txBody>
                  <a:tcPr marL="99049" marR="990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</a:p>
                  </a:txBody>
                  <a:tcPr marL="99049" marR="990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4004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9049" marR="99049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Подбор дидактических материалов и оформление информационных стендов для родителей</a:t>
                      </a:r>
                    </a:p>
                  </a:txBody>
                  <a:tcPr marL="99049" marR="990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ежемесячно</a:t>
                      </a:r>
                    </a:p>
                  </a:txBody>
                  <a:tcPr marL="99049" marR="990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pic>
        <p:nvPicPr>
          <p:cNvPr id="5" name="Picture 4" descr="Download Book Fantasy - Открытая Книга Png - Full Size PNG Image - PNGk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423" y="4619864"/>
            <a:ext cx="2538277" cy="203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54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9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Фон литература - 61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500" name="Rectangle 4">
            <a:extLst>
              <a:ext uri="{FF2B5EF4-FFF2-40B4-BE49-F238E27FC236}">
                <a16:creationId xmlns:a16="http://schemas.microsoft.com/office/drawing/2014/main" xmlns="" id="{3C947B35-0632-4BE8-9A6E-190E540FBA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88302" y="72231"/>
            <a:ext cx="5805351" cy="620713"/>
          </a:xfr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</a:t>
            </a:r>
          </a:p>
        </p:txBody>
      </p:sp>
      <p:graphicFrame>
        <p:nvGraphicFramePr>
          <p:cNvPr id="106793" name="Group 297">
            <a:extLst>
              <a:ext uri="{FF2B5EF4-FFF2-40B4-BE49-F238E27FC236}">
                <a16:creationId xmlns:a16="http://schemas.microsoft.com/office/drawing/2014/main" xmlns="" id="{09B2E192-9A1B-4DF0-A4A6-787011FA2C33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1161907"/>
              </p:ext>
            </p:extLst>
          </p:nvPr>
        </p:nvGraphicFramePr>
        <p:xfrm>
          <a:off x="269630" y="862177"/>
          <a:ext cx="9442694" cy="5153827"/>
        </p:xfrm>
        <a:graphic>
          <a:graphicData uri="http://schemas.openxmlformats.org/drawingml/2006/table">
            <a:tbl>
              <a:tblPr/>
              <a:tblGrid>
                <a:gridCol w="3918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868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473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1659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3532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№</a:t>
                      </a:r>
                      <a:endParaRPr kumimoji="0" lang="ru-RU" alt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Содержание</a:t>
                      </a:r>
                      <a:endParaRPr kumimoji="0" lang="ru-RU" alt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Сроки</a:t>
                      </a: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Ответственные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841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1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НОД в форме занятия, образовательная область «Речевое развитие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»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сентябрь - май</a:t>
                      </a: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Воспитатель: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Палицына Е.А.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822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2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Привлечение родителей к организации и проведению совместных досугов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48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3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Развлечения 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ежемесячно</a:t>
                      </a: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071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4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Заучивание стихотворений.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плану</a:t>
                      </a: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986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5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Конкурс детских рисунков «Моя любимая сказка» (индивидуальные творческие задания)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февраль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706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6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Чтение сказок, рассказов. Пересказ.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сентябрь 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 Unicode MS" pitchFamily="34" charset="-128"/>
                          <a:cs typeface="Tahoma" pitchFamily="34" charset="0"/>
                        </a:rPr>
                        <a:t>–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 май</a:t>
                      </a: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1822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7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Музыкальные занятия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сентябрь-май</a:t>
                      </a: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Воспитатель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муз. рук.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3674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8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Экскурсия по временам года, с целью наблюдений за сезонными изменениями в природе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Октябрь, январь,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апрель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Воспитатель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353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9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Проведение родительских собраний по данной 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теме «Развитие речи детей 4-5 лет»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6353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9074" marR="99074" marT="45726" marB="45726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СЕМИНАР для педагогов «Роль художественной литературы в формировании речевой активности детей»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976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11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Выстраивание</a:t>
                      </a:r>
                      <a:r>
                        <a:rPr kumimoji="0" lang="en-US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сотрудничества</a:t>
                      </a:r>
                      <a:r>
                        <a:rPr kumimoji="0" lang="en-US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 </a:t>
                      </a:r>
                      <a:r>
                        <a:rPr kumimoji="0" lang="en-US" alt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родителями</a:t>
                      </a:r>
                      <a:r>
                        <a:rPr kumimoji="0" lang="en-US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en-US" altLang="ru-RU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74" marR="99074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ежемесячно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325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650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0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Фон литература - 61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572" name="Rectangle 4">
            <a:extLst>
              <a:ext uri="{FF2B5EF4-FFF2-40B4-BE49-F238E27FC236}">
                <a16:creationId xmlns:a16="http://schemas.microsoft.com/office/drawing/2014/main" xmlns="" id="{B4F18535-B67D-4591-A161-E0F005843EF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73382" y="151581"/>
            <a:ext cx="5046345" cy="561975"/>
          </a:xfr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Аналитический</a:t>
            </a:r>
          </a:p>
        </p:txBody>
      </p:sp>
      <p:graphicFrame>
        <p:nvGraphicFramePr>
          <p:cNvPr id="109887" name="Group 319">
            <a:extLst>
              <a:ext uri="{FF2B5EF4-FFF2-40B4-BE49-F238E27FC236}">
                <a16:creationId xmlns:a16="http://schemas.microsoft.com/office/drawing/2014/main" xmlns="" id="{BE354A0E-908B-484E-A7D6-8AD2E4DDF894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493243292"/>
              </p:ext>
            </p:extLst>
          </p:nvPr>
        </p:nvGraphicFramePr>
        <p:xfrm>
          <a:off x="193674" y="924413"/>
          <a:ext cx="9518651" cy="5167337"/>
        </p:xfrm>
        <a:graphic>
          <a:graphicData uri="http://schemas.openxmlformats.org/drawingml/2006/table">
            <a:tbl>
              <a:tblPr/>
              <a:tblGrid>
                <a:gridCol w="4798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913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9995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6006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№</a:t>
                      </a:r>
                      <a:endParaRPr kumimoji="0" lang="ru-RU" alt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Содержание</a:t>
                      </a:r>
                      <a:endParaRPr kumimoji="0" lang="ru-RU" alt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Сроки</a:t>
                      </a:r>
                      <a:endParaRPr kumimoji="0" lang="ru-RU" alt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Ответственные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33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1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Мониторинг образовательной области</a:t>
                      </a: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апрель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7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Воспитатель: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Палицына Е.А.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533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2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Беседы с родителями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ноябрь - май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82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Открытые показы 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НОД для родителей и педагогов: 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«Зимушка-Зима», «Лесные приключения» </a:t>
                      </a: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и т.д.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Октябрь, апрель, май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533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4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Презентация проекта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май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653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5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Обогащать группу дидактическим материалом по развитию речи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сентябрь - май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922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6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Разнообразить работу с родителями проведением совместных фольклорных развлечений для детей.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сентябрь - май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687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Итоговое НОД «Путешествие в страну Знаний»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апрель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7922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Проведение итогового педагогического совета по обобщению положительного опыта педагогов.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май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Воспитатель: Палицына Е.А.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87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9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Фото выставка </a:t>
                      </a: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 Unicode MS" pitchFamily="34" charset="-128"/>
                          <a:cs typeface="Times New Roman" pitchFamily="18" charset="0"/>
                        </a:rPr>
                        <a:t>«</a:t>
                      </a: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Чему мы научились за год</a:t>
                      </a: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 Unicode MS" pitchFamily="34" charset="-128"/>
                          <a:cs typeface="Times New Roman" pitchFamily="18" charset="0"/>
                        </a:rPr>
                        <a:t>»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май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7922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Анализ результатов реализации проекта, корректировка содержания, подведение итогов.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май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57922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11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Разместить информацию о проекте и его результатах на сайте МБДОУ в интернете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ahoma" pitchFamily="34" charset="0"/>
                        </a:rPr>
                        <a:t>май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9074" marR="99074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570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95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2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funart.pro/uploads/posts/2020-05/1588415621_11-p-foni-s-raskritimi-knigami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526" name="Rectangle 6">
            <a:extLst>
              <a:ext uri="{FF2B5EF4-FFF2-40B4-BE49-F238E27FC236}">
                <a16:creationId xmlns:a16="http://schemas.microsoft.com/office/drawing/2014/main" xmlns="" id="{329D8965-D6EA-480A-9E44-1EE11350D2F1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57200" y="1230922"/>
            <a:ext cx="4103077" cy="369277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>
            <a:solidFill>
              <a:srgbClr val="CCEC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</a:rPr>
              <a:t>Проект.</a:t>
            </a:r>
          </a:p>
          <a:p>
            <a:pPr algn="just">
              <a:lnSpc>
                <a:spcPct val="8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</a:rPr>
              <a:t>Размещение проекта в интернете.</a:t>
            </a:r>
          </a:p>
          <a:p>
            <a:pPr algn="just">
              <a:lnSpc>
                <a:spcPct val="8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</a:rPr>
              <a:t>Презентация.</a:t>
            </a:r>
          </a:p>
          <a:p>
            <a:pPr algn="just">
              <a:lnSpc>
                <a:spcPct val="8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</a:rPr>
              <a:t>Информационные стенды для родителей.</a:t>
            </a:r>
          </a:p>
          <a:p>
            <a:pPr algn="just">
              <a:lnSpc>
                <a:spcPct val="8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</a:rPr>
              <a:t>Конспекты НОД по данному направлению, праздников, развлечений, досугов.</a:t>
            </a:r>
          </a:p>
          <a:p>
            <a:pPr algn="just">
              <a:lnSpc>
                <a:spcPct val="8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</a:rPr>
              <a:t>Аудиотека, используемая в работе.</a:t>
            </a:r>
          </a:p>
          <a:p>
            <a:pPr algn="just">
              <a:lnSpc>
                <a:spcPct val="8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</a:rPr>
              <a:t>Приобретение необходимого оборудования для организации НОД по развитию речи.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8CC69BE-5426-4B55-9C0A-FD063249BA37}"/>
              </a:ext>
            </a:extLst>
          </p:cNvPr>
          <p:cNvSpPr/>
          <p:nvPr/>
        </p:nvSpPr>
        <p:spPr>
          <a:xfrm>
            <a:off x="1215406" y="406849"/>
            <a:ext cx="4840085" cy="406265"/>
          </a:xfrm>
          <a:prstGeom prst="rect">
            <a:avLst/>
          </a:prstGeom>
          <a:solidFill>
            <a:srgbClr val="CCECFF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ru-RU" sz="2400" b="1" dirty="0">
                <a:latin typeface="Segoe Print" panose="02000600000000000000" pitchFamily="2" charset="0"/>
                <a:cs typeface="Times New Roman" panose="02020603050405020304" pitchFamily="18" charset="0"/>
              </a:rPr>
              <a:t>Выход из проекта:</a:t>
            </a:r>
            <a:endParaRPr lang="ru-RU" altLang="ru-RU" sz="2400" dirty="0">
              <a:latin typeface="Segoe Print" panose="020006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73"/>
          <a:stretch/>
        </p:blipFill>
        <p:spPr>
          <a:xfrm rot="189143">
            <a:off x="5378605" y="1132035"/>
            <a:ext cx="4262036" cy="3677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7321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7526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75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075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075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075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075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075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075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6" grpId="0" build="p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s://funart.pro/uploads/posts/2020-05/1588415631_9-p-foni-s-raskritimi-knigami-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00137" y="223044"/>
            <a:ext cx="7705725" cy="1154113"/>
          </a:xfrm>
          <a:prstGeom prst="roundRect">
            <a:avLst/>
          </a:prstGeom>
          <a:solidFill>
            <a:srgbClr val="FFD961"/>
          </a:solidFill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Диагностика педагогического процесса </a:t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за 2021 – 2022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уч.год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Образовательная область «Речевое развитие»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2772" name="Rectangle 8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aphicFrame>
        <p:nvGraphicFramePr>
          <p:cNvPr id="2" name="Объект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132734"/>
              </p:ext>
            </p:extLst>
          </p:nvPr>
        </p:nvGraphicFramePr>
        <p:xfrm>
          <a:off x="495300" y="1600200"/>
          <a:ext cx="89154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8285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unart.pro/uploads/posts/2020-05/1588415666_1-p-foni-s-raskritimi-knigami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E9F5A6-5D29-40EC-BB6A-A711284271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4725" y="1030288"/>
            <a:ext cx="8420100" cy="14700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Приложение:</a:t>
            </a:r>
          </a:p>
        </p:txBody>
      </p:sp>
      <p:pic>
        <p:nvPicPr>
          <p:cNvPr id="6" name="Picture 6" descr="Похожее изображение">
            <a:extLst>
              <a:ext uri="{FF2B5EF4-FFF2-40B4-BE49-F238E27FC236}">
                <a16:creationId xmlns:a16="http://schemas.microsoft.com/office/drawing/2014/main" xmlns="" id="{78CE73CD-A041-405C-AF08-1C30974CD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76488"/>
            <a:ext cx="9906000" cy="46053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841050749"/>
      </p:ext>
    </p:extLst>
  </p:cSld>
  <p:clrMapOvr>
    <a:masterClrMapping/>
  </p:clrMapOvr>
  <p:transition spd="slow">
    <p:wheel spokes="8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Фоны с книгами (24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288"/>
            <a:ext cx="9906000" cy="687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08"/>
          <a:stretch/>
        </p:blipFill>
        <p:spPr>
          <a:xfrm rot="21394451">
            <a:off x="358432" y="273867"/>
            <a:ext cx="4195275" cy="4603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4"/>
          <a:stretch/>
        </p:blipFill>
        <p:spPr>
          <a:xfrm rot="206304">
            <a:off x="6500597" y="453256"/>
            <a:ext cx="2911509" cy="5632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7235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Фоны с книгами (24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288"/>
            <a:ext cx="9906000" cy="687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4" t="15208" r="9010"/>
          <a:stretch/>
        </p:blipFill>
        <p:spPr>
          <a:xfrm rot="174306">
            <a:off x="5523487" y="3330908"/>
            <a:ext cx="3906285" cy="3198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1" r="12020"/>
          <a:stretch/>
        </p:blipFill>
        <p:spPr>
          <a:xfrm>
            <a:off x="214314" y="228600"/>
            <a:ext cx="5230620" cy="3005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2" name="Picture 2" descr="Дети с книгой ПНГ на Прозрачном Фоне • Скачать PNG Дети с книго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4" y="2474417"/>
            <a:ext cx="5292533" cy="353007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513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Фоны с книгами (24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288"/>
            <a:ext cx="9906000" cy="687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3617">
            <a:off x="6260516" y="582495"/>
            <a:ext cx="3099967" cy="5511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1" r="12452"/>
          <a:stretch/>
        </p:blipFill>
        <p:spPr>
          <a:xfrm>
            <a:off x="371475" y="474765"/>
            <a:ext cx="4957763" cy="2863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0" t="5128" r="12597"/>
          <a:stretch/>
        </p:blipFill>
        <p:spPr>
          <a:xfrm>
            <a:off x="1314451" y="3761982"/>
            <a:ext cx="3629025" cy="2567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54697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 книги - 52 фот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45"/>
          <a:stretch/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xmlns="" id="{2A714C5B-92F1-4754-BCCC-7B957C76EB65}"/>
              </a:ext>
            </a:extLst>
          </p:cNvPr>
          <p:cNvSpPr txBox="1">
            <a:spLocks/>
          </p:cNvSpPr>
          <p:nvPr/>
        </p:nvSpPr>
        <p:spPr>
          <a:xfrm>
            <a:off x="376605" y="966421"/>
            <a:ext cx="6438534" cy="3219817"/>
          </a:xfrm>
          <a:prstGeom prst="roundRect">
            <a:avLst>
              <a:gd name="adj" fmla="val 16667"/>
            </a:avLst>
          </a:prstGeom>
          <a:solidFill>
            <a:srgbClr val="DBB7FF"/>
          </a:solidFill>
          <a:ln>
            <a:solidFill>
              <a:srgbClr val="DBB7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anose="020B0604020202020204" pitchFamily="34" charset="0"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 </a:t>
            </a: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-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 по май.</a:t>
            </a:r>
            <a:endParaRPr lang="ru-RU" alt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endParaRPr lang="ru-RU" altLang="ru-RU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</a:t>
            </a: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проекта-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ориентированный, внутри групповой.</a:t>
            </a:r>
            <a:endParaRPr lang="ru-RU" alt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endParaRPr lang="ru-RU" altLang="ru-RU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дети;</a:t>
            </a:r>
          </a:p>
          <a:p>
            <a:pPr algn="just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воспитатели;</a:t>
            </a:r>
            <a:endParaRPr lang="en-US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специалисты;</a:t>
            </a:r>
          </a:p>
          <a:p>
            <a:pPr algn="just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2C4A6A9-427B-4548-B193-1AF90911C05D}"/>
              </a:ext>
            </a:extLst>
          </p:cNvPr>
          <p:cNvSpPr/>
          <p:nvPr/>
        </p:nvSpPr>
        <p:spPr>
          <a:xfrm>
            <a:off x="2044945" y="299767"/>
            <a:ext cx="5784606" cy="461665"/>
          </a:xfrm>
          <a:prstGeom prst="rect">
            <a:avLst/>
          </a:prstGeom>
          <a:solidFill>
            <a:srgbClr val="DBB7FF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tist-Nouveau" panose="04040505050F02020602" pitchFamily="82" charset="0"/>
              </a:rPr>
              <a:t>КРАТКОЕ ОПИСАНИЕ ПРОЕКТА</a:t>
            </a:r>
            <a:endParaRPr lang="ru-RU" sz="2400" dirty="0">
              <a:solidFill>
                <a:schemeClr val="bg1"/>
              </a:solidFill>
              <a:latin typeface="Artist-Nouveau" panose="04040505050F02020602" pitchFamily="8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1" r="10433"/>
          <a:stretch/>
        </p:blipFill>
        <p:spPr>
          <a:xfrm>
            <a:off x="3657600" y="2270415"/>
            <a:ext cx="6015038" cy="339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11380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Фоны с книгами (24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288"/>
            <a:ext cx="9906000" cy="687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2440">
            <a:off x="276948" y="331084"/>
            <a:ext cx="5877315" cy="3305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 r="9948"/>
          <a:stretch/>
        </p:blipFill>
        <p:spPr>
          <a:xfrm>
            <a:off x="5300663" y="3509321"/>
            <a:ext cx="4386263" cy="3348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Picture 4" descr="⬇ Скачать картинки Дети вектор, стоковые фото Дети вектор в хорошем  качестве | Depositphoto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354" y="326081"/>
            <a:ext cx="3183239" cy="31832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249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Фон для презентации библиотека для детей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7BF1876-F3E9-4A36-A15D-5FBE11EB19BD}"/>
              </a:ext>
            </a:extLst>
          </p:cNvPr>
          <p:cNvSpPr/>
          <p:nvPr/>
        </p:nvSpPr>
        <p:spPr>
          <a:xfrm>
            <a:off x="1765580" y="314612"/>
            <a:ext cx="6374839" cy="50321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b="1" cap="all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  <a:endParaRPr lang="ru-RU" sz="2000" b="1" dirty="0">
              <a:solidFill>
                <a:schemeClr val="bg1"/>
              </a:solidFill>
              <a:latin typeface="Segoe Print" panose="020006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82842" y="986731"/>
            <a:ext cx="8025063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5738"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вид деятельности детей дошкольного возраста – игра. Творческая деятельность ребёнка проявляется, прежде всего, в игре. Игра, протекающая в коллективе, предоставляет исключительно благоприятное условие для развития языка. Игра развивает язык, а язык организует игру. Играя, ребёнок учится, а ни одно учение немыслимо без помощи основного учителя – языка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5738"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не просто развлечение, это творческий, вдохновенный труд ребёнка, его жизнь. В процессе игры ребёнок познаёт не только окружающий мир, но и самого себя, своё место в этом мире, накапливает знания, осваивает язык, общается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5738"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Своевременное и полноценное формирование речи в дошкольном детстве является основным условием нормального развития и в дальнейшем его успешного обучения в школе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5738"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современности, главной задачей дошкольного образования является подготовка к школьному обучению. Дети, не получившие в дошкольном возрасте соответствующее речевое развитие, с большим трудом навёрстывают упущенное, в будущем этот пробел в развитии влияет на его дальнейшее развитие. Своевременное и полноценное формирование речи в дошкольном детстве является основным условием нормального развития и в дальнейшем его успешного обучения в школе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5738"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дошкольного возраста с удовольствием слушают стихотворения, поют песни, отгадывают загадки, рассматривают иллюстрации к книгам, любуются подлинными произведениями живописи и очень часто задают вопросы: а как? а почему, а смогу ли я? И ведь не секрет, что в настоящее время все больше детей имеют речевые проблемы. А почему не соединить желание ребенка попробовать самому что-то придумать, сделать с желаниями взрослых – научить красиво и грамотно говорить ребенка. И поэтому так актуальна на сегодня задача речевого развития детей и развитие его коммуникативных способностей.</a:t>
            </a:r>
          </a:p>
        </p:txBody>
      </p:sp>
    </p:spTree>
    <p:extLst>
      <p:ext uri="{BB962C8B-B14F-4D97-AF65-F5344CB8AC3E}">
        <p14:creationId xmlns:p14="http://schemas.microsoft.com/office/powerpoint/2010/main" val="2522317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Фон учебный - 63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08F88690-9E67-4AB8-9D89-93D0FDF9F157}"/>
              </a:ext>
            </a:extLst>
          </p:cNvPr>
          <p:cNvSpPr/>
          <p:nvPr/>
        </p:nvSpPr>
        <p:spPr>
          <a:xfrm>
            <a:off x="1845024" y="1004965"/>
            <a:ext cx="6215951" cy="415433"/>
          </a:xfrm>
          <a:prstGeom prst="roundRect">
            <a:avLst/>
          </a:prstGeom>
          <a:solidFill>
            <a:srgbClr val="CCFFFF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6213"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Низкий уровень активного словарного запаса детей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7340A27-4DBD-4428-A8F4-83B196FA5807}"/>
              </a:ext>
            </a:extLst>
          </p:cNvPr>
          <p:cNvSpPr/>
          <p:nvPr/>
        </p:nvSpPr>
        <p:spPr>
          <a:xfrm>
            <a:off x="3213813" y="298264"/>
            <a:ext cx="3572158" cy="571695"/>
          </a:xfrm>
          <a:prstGeom prst="rect">
            <a:avLst/>
          </a:prstGeom>
          <a:solidFill>
            <a:srgbClr val="CCECFF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cap="all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проблема:</a:t>
            </a:r>
            <a:endParaRPr lang="ru-RU" sz="2000" dirty="0">
              <a:solidFill>
                <a:schemeClr val="bg1"/>
              </a:solidFill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7340A27-4DBD-4428-A8F4-83B196FA5807}"/>
              </a:ext>
            </a:extLst>
          </p:cNvPr>
          <p:cNvSpPr/>
          <p:nvPr/>
        </p:nvSpPr>
        <p:spPr>
          <a:xfrm>
            <a:off x="3213813" y="1874924"/>
            <a:ext cx="3572158" cy="571695"/>
          </a:xfrm>
          <a:prstGeom prst="rect">
            <a:avLst/>
          </a:prstGeom>
          <a:solidFill>
            <a:srgbClr val="CCECFF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cap="all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Причины:</a:t>
            </a:r>
          </a:p>
        </p:txBody>
      </p:sp>
      <p:sp>
        <p:nvSpPr>
          <p:cNvPr id="8" name="Прямоугольник: скругленные углы 1">
            <a:extLst>
              <a:ext uri="{FF2B5EF4-FFF2-40B4-BE49-F238E27FC236}">
                <a16:creationId xmlns:a16="http://schemas.microsoft.com/office/drawing/2014/main" xmlns="" id="{08F88690-9E67-4AB8-9D89-93D0FDF9F157}"/>
              </a:ext>
            </a:extLst>
          </p:cNvPr>
          <p:cNvSpPr/>
          <p:nvPr/>
        </p:nvSpPr>
        <p:spPr>
          <a:xfrm>
            <a:off x="1288135" y="2575630"/>
            <a:ext cx="7423514" cy="1355265"/>
          </a:xfrm>
          <a:prstGeom prst="roundRect">
            <a:avLst/>
          </a:prstGeom>
          <a:solidFill>
            <a:srgbClr val="CCFFFF"/>
          </a:solidFill>
          <a:ln>
            <a:solidFill>
              <a:srgbClr val="CCFF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Недостаточно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высокий уровень использования разнообразных форм работы с детьми по расширению активного словаря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Отсутствие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интереса родителей к инициативе детей заниматься словотворчеством.</a:t>
            </a: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184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Школьный фон рисунок (30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6D42747D-E98D-46F0-9B72-D1C3D07F2080}"/>
              </a:ext>
            </a:extLst>
          </p:cNvPr>
          <p:cNvSpPr/>
          <p:nvPr/>
        </p:nvSpPr>
        <p:spPr>
          <a:xfrm>
            <a:off x="266777" y="1107135"/>
            <a:ext cx="4956161" cy="1668542"/>
          </a:xfrm>
          <a:prstGeom prst="roundRect">
            <a:avLst/>
          </a:prstGeom>
          <a:solidFill>
            <a:srgbClr val="CCFF99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6213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результате работы у детей повысится словарный запас, обогатиться речь, улучшиться выразительность речи, дети научатся сочинять небольшие стихотворения, составлять рассказы, придумывать сказки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9F528B9-DB7A-4DE0-A067-E35000CD4C2C}"/>
              </a:ext>
            </a:extLst>
          </p:cNvPr>
          <p:cNvSpPr/>
          <p:nvPr/>
        </p:nvSpPr>
        <p:spPr>
          <a:xfrm>
            <a:off x="266777" y="247804"/>
            <a:ext cx="4822154" cy="57169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cap="all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гипотеза проекта:</a:t>
            </a:r>
            <a:r>
              <a:rPr lang="ru-RU" sz="2800" dirty="0">
                <a:solidFill>
                  <a:schemeClr val="bg1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chemeClr val="bg1"/>
              </a:solidFill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0" r="20529"/>
          <a:stretch/>
        </p:blipFill>
        <p:spPr>
          <a:xfrm rot="21275284">
            <a:off x="384447" y="3252683"/>
            <a:ext cx="4142846" cy="2691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вектор маленькая девочка читает книгу и засыпает на нем PNG , маленькая  девочка клипарт, чтение, книга PNG картинки и пнг рисунок для бесплатной  загруз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963" y="2775677"/>
            <a:ext cx="4560125" cy="45601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471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Школьный фон - 65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6231FED-6473-499F-9A50-4EAA871B160A}"/>
              </a:ext>
            </a:extLst>
          </p:cNvPr>
          <p:cNvSpPr/>
          <p:nvPr/>
        </p:nvSpPr>
        <p:spPr>
          <a:xfrm>
            <a:off x="288766" y="417110"/>
            <a:ext cx="7029325" cy="1260345"/>
          </a:xfrm>
          <a:prstGeom prst="rect">
            <a:avLst/>
          </a:prstGeom>
          <a:solidFill>
            <a:srgbClr val="CCFF99"/>
          </a:solidFill>
          <a:ln>
            <a:solidFill>
              <a:srgbClr val="CCFF99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cap="all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проекта:  </a:t>
            </a:r>
            <a:r>
              <a:rPr lang="ru-RU" alt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речь детей, обогащать словарный запас через игровую деятельность; повысить активный словарь детей посредством стимулирования и развития у дошкольников умений к сочинительству, к речевому творчеству.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1" r="11154"/>
          <a:stretch/>
        </p:blipFill>
        <p:spPr>
          <a:xfrm rot="21320766">
            <a:off x="613110" y="2044631"/>
            <a:ext cx="4950513" cy="3720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Ребенок читает книгу, сидящую на полу Pr... | Free Vector #Freepik  #freevector #background #school #book #cartoon | Детское чтение, Книги,  Дисней силуэт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860" y="417110"/>
            <a:ext cx="2608204" cy="393730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506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Школьный фон - 57 фот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30"/>
          <a:stretch/>
        </p:blipFill>
        <p:spPr bwMode="auto">
          <a:xfrm>
            <a:off x="-9525" y="-117988"/>
            <a:ext cx="9915525" cy="70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45FD11D0-3713-482F-9B09-A5ECEAFEB503}"/>
              </a:ext>
            </a:extLst>
          </p:cNvPr>
          <p:cNvSpPr/>
          <p:nvPr/>
        </p:nvSpPr>
        <p:spPr>
          <a:xfrm>
            <a:off x="232079" y="0"/>
            <a:ext cx="7547355" cy="3759327"/>
          </a:xfrm>
          <a:prstGeom prst="roundRect">
            <a:avLst/>
          </a:prstGeom>
          <a:solidFill>
            <a:srgbClr val="CCECFF"/>
          </a:solidFill>
          <a:ln>
            <a:solidFill>
              <a:srgbClr val="CCEC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cap="all" dirty="0">
                <a:solidFill>
                  <a:schemeClr val="tx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проекта :  </a:t>
            </a:r>
            <a:endParaRPr lang="ru-RU" b="1" cap="all" dirty="0" smtClean="0">
              <a:solidFill>
                <a:schemeClr val="tx1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связную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речь.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активный словарь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способность детей придумывать повествования, рифмованные слова, словообразования, подбирать синонимы, антонимы,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омонимы.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Создать условия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игровой деятельности детей в группе и на участке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Формировать грамматический строй речи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Расширять словарный запаса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Поддерживать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речевую инициативу и творчество детей в общении.</a:t>
            </a: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4480">
            <a:off x="6992111" y="3436013"/>
            <a:ext cx="2426543" cy="323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4" name="Picture 6" descr="девочка читает книгу лежа на животе PNG , книжный клипарт, чтение, книга  PNG картинки и пнг рисунок для бесплатной загруз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248" y="2359151"/>
            <a:ext cx="4875336" cy="487533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230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Фон учебный - 63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F4ED4D19-0CD6-4D5A-A5E3-3B0D5BBE4213}"/>
              </a:ext>
            </a:extLst>
          </p:cNvPr>
          <p:cNvSpPr/>
          <p:nvPr/>
        </p:nvSpPr>
        <p:spPr>
          <a:xfrm>
            <a:off x="398584" y="921423"/>
            <a:ext cx="4168392" cy="4798786"/>
          </a:xfrm>
          <a:prstGeom prst="roundRect">
            <a:avLst/>
          </a:prstGeom>
          <a:solidFill>
            <a:srgbClr val="CCECFF"/>
          </a:solidFill>
          <a:ln>
            <a:solidFill>
              <a:srgbClr val="CCEC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cap="all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ФОРМЫ: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НОД, досуги, </a:t>
            </a:r>
            <a:endParaRPr lang="ru-RU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Консультативная работа с родителями, </a:t>
            </a:r>
            <a:endParaRPr lang="ru-RU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Самостоятельная деятельность </a:t>
            </a:r>
            <a:endParaRPr lang="ru-RU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(индивидуальная работа с использованием  дидактических материалов).</a:t>
            </a:r>
            <a:endParaRPr lang="ru-RU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cap="all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cap="all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Методы: 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Наблюдение</a:t>
            </a:r>
            <a:endParaRPr lang="ru-RU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Рассказ</a:t>
            </a:r>
            <a:endParaRPr lang="ru-RU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endParaRPr lang="ru-RU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</a:t>
            </a:r>
            <a:endParaRPr lang="ru-RU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533A44B-1990-439E-9436-66121AF15B91}"/>
              </a:ext>
            </a:extLst>
          </p:cNvPr>
          <p:cNvSpPr/>
          <p:nvPr/>
        </p:nvSpPr>
        <p:spPr>
          <a:xfrm>
            <a:off x="2287960" y="209104"/>
            <a:ext cx="5634876" cy="503215"/>
          </a:xfrm>
          <a:prstGeom prst="rect">
            <a:avLst/>
          </a:prstGeom>
          <a:solidFill>
            <a:srgbClr val="CCFFFF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cap="all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 и формы проекта:</a:t>
            </a:r>
            <a:endParaRPr lang="ru-RU" dirty="0">
              <a:solidFill>
                <a:schemeClr val="bg1"/>
              </a:solidFill>
              <a:latin typeface="Segoe Print" panose="020006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85">
            <a:off x="5423503" y="1089904"/>
            <a:ext cx="3346369" cy="4461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9847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Фон книги - 52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92F81B55-17F5-4B7E-8330-ACAB09247B32}"/>
              </a:ext>
            </a:extLst>
          </p:cNvPr>
          <p:cNvSpPr/>
          <p:nvPr/>
        </p:nvSpPr>
        <p:spPr>
          <a:xfrm>
            <a:off x="299671" y="930885"/>
            <a:ext cx="9190892" cy="1305889"/>
          </a:xfrm>
          <a:prstGeom prst="roundRect">
            <a:avLst/>
          </a:prstGeom>
          <a:solidFill>
            <a:srgbClr val="66FFFF"/>
          </a:solidFill>
          <a:ln>
            <a:solidFill>
              <a:srgbClr val="66FF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74638" indent="-274638" algn="just" defTabSz="352425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Высокий уровень активного словарного запаса детей</a:t>
            </a:r>
          </a:p>
          <a:p>
            <a:pPr marL="274638" indent="-274638" algn="just" defTabSz="352425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Используются разнообразные формы работы с детьми по расширению активного словаря.</a:t>
            </a:r>
          </a:p>
          <a:p>
            <a:pPr marL="274638" indent="-274638" algn="just" defTabSz="352425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родителей повысится уровень знаний по развитию речевых творческих способностей детей.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902F095-7541-4480-AE19-FA85A5D43C58}"/>
              </a:ext>
            </a:extLst>
          </p:cNvPr>
          <p:cNvSpPr/>
          <p:nvPr/>
        </p:nvSpPr>
        <p:spPr>
          <a:xfrm>
            <a:off x="1737360" y="194543"/>
            <a:ext cx="6100354" cy="503215"/>
          </a:xfrm>
          <a:prstGeom prst="rect">
            <a:avLst/>
          </a:prstGeom>
          <a:solidFill>
            <a:srgbClr val="CCECFF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cap="all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  <a:endParaRPr lang="ru-RU" dirty="0">
              <a:solidFill>
                <a:schemeClr val="bg1"/>
              </a:solidFill>
              <a:latin typeface="Segoe Print" panose="020006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0246">
            <a:off x="6968676" y="2578842"/>
            <a:ext cx="2067392" cy="3971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59" b="12708"/>
          <a:stretch/>
        </p:blipFill>
        <p:spPr>
          <a:xfrm rot="21238225">
            <a:off x="699607" y="2544812"/>
            <a:ext cx="2817776" cy="4176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Мальчик читает книгу, сидя на чемодане | Премиум вектор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584" y="2109780"/>
            <a:ext cx="3573381" cy="35733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0470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231</TotalTime>
  <Words>1007</Words>
  <Application>Microsoft Office PowerPoint</Application>
  <PresentationFormat>Лист A4 (210x297 мм)</PresentationFormat>
  <Paragraphs>192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4" baseType="lpstr">
      <vt:lpstr>Arial Unicode MS</vt:lpstr>
      <vt:lpstr>Arial</vt:lpstr>
      <vt:lpstr>Arial Black</vt:lpstr>
      <vt:lpstr>Artist-Nouveau</vt:lpstr>
      <vt:lpstr>Calibri</vt:lpstr>
      <vt:lpstr>Calibri Light</vt:lpstr>
      <vt:lpstr>Mongolian Baiti</vt:lpstr>
      <vt:lpstr>Monotype Corsiva</vt:lpstr>
      <vt:lpstr>Segoe Print</vt:lpstr>
      <vt:lpstr>Symbol</vt:lpstr>
      <vt:lpstr>Tahoma</vt:lpstr>
      <vt:lpstr>Times New Roman</vt:lpstr>
      <vt:lpstr>Wingdings</vt:lpstr>
      <vt:lpstr>Тема Office</vt:lpstr>
      <vt:lpstr>Муниципальное дошкольное образовательное учреждение  «Детский сад  комбинированного вида № 38» 141300 г.Сергиев Посад, ул. 2-ой Кирпичный завод, д.22Б Тел./факс 8(496)54-9-18-92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 РЕАЛИЗАЦИИ ПРОЕКТА Подготовительный</vt:lpstr>
      <vt:lpstr>Реализация</vt:lpstr>
      <vt:lpstr>Аналитический</vt:lpstr>
      <vt:lpstr>Презентация PowerPoint</vt:lpstr>
      <vt:lpstr>Диагностика педагогического процесса  за 2021 – 2022 уч.год Образовательная область «Речевое развитие»</vt:lpstr>
      <vt:lpstr>Приложение: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 Иванов</dc:creator>
  <cp:lastModifiedBy>Пользователь Windows</cp:lastModifiedBy>
  <cp:revision>31</cp:revision>
  <dcterms:created xsi:type="dcterms:W3CDTF">2018-05-09T09:53:59Z</dcterms:created>
  <dcterms:modified xsi:type="dcterms:W3CDTF">2022-05-15T17:48:49Z</dcterms:modified>
</cp:coreProperties>
</file>