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8" r:id="rId11"/>
    <p:sldId id="276" r:id="rId12"/>
    <p:sldId id="277" r:id="rId13"/>
    <p:sldId id="275" r:id="rId14"/>
    <p:sldId id="274" r:id="rId15"/>
    <p:sldId id="273" r:id="rId16"/>
    <p:sldId id="265" r:id="rId17"/>
    <p:sldId id="267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452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6055C-4127-4D76-8AC9-B97A998E9D47}" type="datetimeFigureOut">
              <a:rPr lang="ru-RU" smtClean="0"/>
              <a:t>09.02.2022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503B9-0858-4255-BF39-CFFB31E0CB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58409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6055C-4127-4D76-8AC9-B97A998E9D47}" type="datetimeFigureOut">
              <a:rPr lang="ru-RU" smtClean="0"/>
              <a:t>09.02.2022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503B9-0858-4255-BF39-CFFB31E0CB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29992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6055C-4127-4D76-8AC9-B97A998E9D47}" type="datetimeFigureOut">
              <a:rPr lang="ru-RU" smtClean="0"/>
              <a:t>09.02.2022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503B9-0858-4255-BF39-CFFB31E0CB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0668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6055C-4127-4D76-8AC9-B97A998E9D47}" type="datetimeFigureOut">
              <a:rPr lang="ru-RU" smtClean="0"/>
              <a:t>09.02.2022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503B9-0858-4255-BF39-CFFB31E0CB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3825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6055C-4127-4D76-8AC9-B97A998E9D47}" type="datetimeFigureOut">
              <a:rPr lang="ru-RU" smtClean="0"/>
              <a:t>09.02.2022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503B9-0858-4255-BF39-CFFB31E0CB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18577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6055C-4127-4D76-8AC9-B97A998E9D47}" type="datetimeFigureOut">
              <a:rPr lang="ru-RU" smtClean="0"/>
              <a:t>09.02.2022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503B9-0858-4255-BF39-CFFB31E0CB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5380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6055C-4127-4D76-8AC9-B97A998E9D47}" type="datetimeFigureOut">
              <a:rPr lang="ru-RU" smtClean="0"/>
              <a:t>09.02.2022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503B9-0858-4255-BF39-CFFB31E0CB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8688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6055C-4127-4D76-8AC9-B97A998E9D47}" type="datetimeFigureOut">
              <a:rPr lang="ru-RU" smtClean="0"/>
              <a:t>09.02.2022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503B9-0858-4255-BF39-CFFB31E0CB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58761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6055C-4127-4D76-8AC9-B97A998E9D47}" type="datetimeFigureOut">
              <a:rPr lang="ru-RU" smtClean="0"/>
              <a:t>09.02.2022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503B9-0858-4255-BF39-CFFB31E0CB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60631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6055C-4127-4D76-8AC9-B97A998E9D47}" type="datetimeFigureOut">
              <a:rPr lang="ru-RU" smtClean="0"/>
              <a:t>09.02.2022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503B9-0858-4255-BF39-CFFB31E0CB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89569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6055C-4127-4D76-8AC9-B97A998E9D47}" type="datetimeFigureOut">
              <a:rPr lang="ru-RU" smtClean="0"/>
              <a:t>09.02.2022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503B9-0858-4255-BF39-CFFB31E0CB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1359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6055C-4127-4D76-8AC9-B97A998E9D47}" type="datetimeFigureOut">
              <a:rPr lang="ru-RU" smtClean="0"/>
              <a:t>09.02.2022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B503B9-0858-4255-BF39-CFFB31E0CB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1217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381948" y="116632"/>
            <a:ext cx="5832648" cy="73866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Муниципальное бюджетное дошкольное образовательное учреждение</a:t>
            </a:r>
          </a:p>
          <a:p>
            <a:pPr algn="ctr"/>
            <a:r>
              <a:rPr lang="ru-RU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«Детский сад комбинированного вида №38»</a:t>
            </a:r>
          </a:p>
          <a:p>
            <a:pPr algn="ctr"/>
            <a:r>
              <a:rPr lang="ru-RU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141300 г. Сергиев Посад, ул. 2-ой Кирпичный завод, д. 22Б</a:t>
            </a:r>
          </a:p>
          <a:p>
            <a:pPr algn="ctr"/>
            <a:r>
              <a:rPr lang="ru-RU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Тел/факс 8(496)54-9-18-92</a:t>
            </a:r>
            <a:endParaRPr lang="ru-RU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20" y="2276872"/>
            <a:ext cx="8712968" cy="255454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ial Black" panose="020B0A04020102020204" pitchFamily="34" charset="0"/>
              </a:rPr>
              <a:t>Проект</a:t>
            </a:r>
          </a:p>
          <a:p>
            <a:pPr algn="ctr"/>
            <a:r>
              <a:rPr lang="ru-RU" sz="4000" b="1" i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Cleopatra" panose="02000400000000000000" pitchFamily="2" charset="0"/>
              </a:rPr>
              <a:t>«</a:t>
            </a:r>
            <a:r>
              <a:rPr lang="ru-RU" sz="4000" b="1" i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Cleopatra" panose="02000400000000000000" pitchFamily="2" charset="0"/>
              </a:rPr>
              <a:t>Пластилинография</a:t>
            </a:r>
            <a:r>
              <a:rPr lang="ru-RU" sz="4000" b="1" i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Cleopatra" panose="02000400000000000000" pitchFamily="2" charset="0"/>
              </a:rPr>
              <a:t> - как </a:t>
            </a:r>
            <a:endParaRPr lang="ru-RU" sz="4000" b="1" i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Cleopatra" panose="02000400000000000000" pitchFamily="2" charset="0"/>
            </a:endParaRPr>
          </a:p>
          <a:p>
            <a:pPr algn="ctr"/>
            <a:r>
              <a:rPr lang="ru-RU" sz="4000" b="1" i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Cleopatra" panose="02000400000000000000" pitchFamily="2" charset="0"/>
              </a:rPr>
              <a:t>Средство развития творческих способностей дошкольника»</a:t>
            </a:r>
            <a:endParaRPr lang="ru-RU" sz="4000" b="1" i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Cleopatra" panose="020004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04048" y="5661248"/>
            <a:ext cx="3960440" cy="73866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lang="ru-RU" sz="1400" dirty="0" smtClean="0"/>
              <a:t>Работу выполнили воспитатели средней группы:</a:t>
            </a:r>
          </a:p>
          <a:p>
            <a:pPr algn="r"/>
            <a:r>
              <a:rPr lang="ru-RU" sz="1400" dirty="0" smtClean="0"/>
              <a:t>Палицына Екатерина Александровна</a:t>
            </a:r>
          </a:p>
          <a:p>
            <a:pPr algn="r"/>
            <a:r>
              <a:rPr lang="ru-RU" sz="1400" dirty="0" smtClean="0"/>
              <a:t>Корнилова Светлана Александровна </a:t>
            </a:r>
            <a:endParaRPr lang="ru-RU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251520" y="6309320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2018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49727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83568" y="548680"/>
            <a:ext cx="7776864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/>
              <a:t>Проблемные вопросы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Как повысить интерес ребёнка к художественному искусству?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Как организовать сотрудничество с родителями дошкольников </a:t>
            </a:r>
          </a:p>
          <a:p>
            <a:r>
              <a:rPr lang="ru-RU" dirty="0"/>
              <a:t>п</a:t>
            </a:r>
            <a:r>
              <a:rPr lang="ru-RU" dirty="0" smtClean="0"/>
              <a:t>о организации условий для развития творческих способностей</a:t>
            </a:r>
          </a:p>
          <a:p>
            <a:r>
              <a:rPr lang="ru-RU" dirty="0" smtClean="0"/>
              <a:t>в условиях семьи?</a:t>
            </a:r>
          </a:p>
          <a:p>
            <a:r>
              <a:rPr lang="ru-RU" dirty="0" smtClean="0"/>
              <a:t>- Какие условия создать для развития креативности дошкольника?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717032"/>
            <a:ext cx="3357459" cy="2388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1479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187624" y="404664"/>
            <a:ext cx="7272808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/>
              <a:t>Интеграция</a:t>
            </a:r>
          </a:p>
          <a:p>
            <a:pPr algn="ctr"/>
            <a:r>
              <a:rPr lang="ru-RU" sz="4400" b="1" dirty="0" smtClean="0"/>
              <a:t>Образовательных областей</a:t>
            </a:r>
          </a:p>
          <a:p>
            <a:endParaRPr lang="ru-RU" dirty="0"/>
          </a:p>
          <a:p>
            <a:r>
              <a:rPr lang="ru-RU" dirty="0" smtClean="0"/>
              <a:t>«Художественно-эстетическое развитие»</a:t>
            </a:r>
          </a:p>
          <a:p>
            <a:r>
              <a:rPr lang="ru-RU" dirty="0" smtClean="0"/>
              <a:t>«Познавательное развитие»</a:t>
            </a:r>
          </a:p>
          <a:p>
            <a:r>
              <a:rPr lang="ru-RU" dirty="0" smtClean="0"/>
              <a:t>«Речевое развитие»</a:t>
            </a:r>
          </a:p>
          <a:p>
            <a:r>
              <a:rPr lang="ru-RU" dirty="0" smtClean="0"/>
              <a:t>«Социально-коммуникативное развитие»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4028" y="3616340"/>
            <a:ext cx="4151598" cy="3110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0310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899592" y="404664"/>
            <a:ext cx="7416824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/>
              <a:t>Принципы реализации</a:t>
            </a:r>
          </a:p>
          <a:p>
            <a:endParaRPr lang="ru-RU" dirty="0"/>
          </a:p>
          <a:p>
            <a:pPr marL="285750" indent="-285750">
              <a:buFontTx/>
              <a:buChar char="-"/>
            </a:pPr>
            <a:r>
              <a:rPr lang="ru-RU" dirty="0" smtClean="0"/>
              <a:t>Принцип развивающего обучения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Принцип свободы выбора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Принцип личностного ориентирования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Принцип интеграции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Принцип креативности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60" y="3717032"/>
            <a:ext cx="4067944" cy="2711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4355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55576" y="404664"/>
            <a:ext cx="756084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/>
              <a:t>Этапы проекта</a:t>
            </a:r>
          </a:p>
          <a:p>
            <a:endParaRPr lang="ru-RU" dirty="0"/>
          </a:p>
          <a:p>
            <a:r>
              <a:rPr lang="ru-RU" b="1" dirty="0" smtClean="0"/>
              <a:t>1 этап (подготовительный) – Сентябрь</a:t>
            </a:r>
          </a:p>
          <a:p>
            <a:endParaRPr lang="ru-RU" b="1" dirty="0" smtClean="0"/>
          </a:p>
          <a:p>
            <a:r>
              <a:rPr lang="ru-RU" b="1" dirty="0" smtClean="0"/>
              <a:t>2 этап (основной) – Октябрь-Апрель</a:t>
            </a:r>
          </a:p>
          <a:p>
            <a:endParaRPr lang="ru-RU" b="1" dirty="0" smtClean="0"/>
          </a:p>
          <a:p>
            <a:r>
              <a:rPr lang="ru-RU" b="1" dirty="0" smtClean="0"/>
              <a:t>3 этап (заключительный) - Май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0177237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1337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079534" y="353401"/>
            <a:ext cx="40032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smtClean="0"/>
              <a:t>Подготовительный</a:t>
            </a:r>
            <a:endParaRPr lang="ru-RU" b="1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0793781"/>
              </p:ext>
            </p:extLst>
          </p:nvPr>
        </p:nvGraphicFramePr>
        <p:xfrm>
          <a:off x="611560" y="1412776"/>
          <a:ext cx="7848873" cy="4704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6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217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8417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№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Содержание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Сроки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err="1" smtClean="0"/>
                        <a:t>Отвественные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 smtClean="0"/>
                        <a:t>Анализ литературы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Август</a:t>
                      </a:r>
                      <a:endParaRPr lang="ru-RU" sz="1400" dirty="0"/>
                    </a:p>
                  </a:txBody>
                  <a:tcPr/>
                </a:tc>
                <a:tc rowSpan="7"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Воспитатель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 smtClean="0"/>
                        <a:t>Анкетирование родителей по данному направлению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Сентябрь</a:t>
                      </a:r>
                      <a:endParaRPr lang="ru-RU" sz="1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 smtClean="0"/>
                        <a:t>Консультация</a:t>
                      </a:r>
                      <a:r>
                        <a:rPr lang="ru-RU" sz="1400" baseline="0" dirty="0" smtClean="0"/>
                        <a:t> на тему «</a:t>
                      </a:r>
                      <a:r>
                        <a:rPr lang="ru-RU" sz="1400" baseline="0" dirty="0" err="1" smtClean="0"/>
                        <a:t>Пластилинография</a:t>
                      </a:r>
                      <a:r>
                        <a:rPr lang="ru-RU" sz="1400" baseline="0" dirty="0" smtClean="0"/>
                        <a:t>, как средство развития творческих способностей дошкольников»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Сентябрь</a:t>
                      </a:r>
                      <a:endParaRPr lang="ru-RU" sz="1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 smtClean="0"/>
                        <a:t>Определить основные проблемы, сформулировать идеи по решению, определить стратегию деятельности.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Сентябрь</a:t>
                      </a:r>
                      <a:endParaRPr lang="ru-RU" sz="1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 smtClean="0"/>
                        <a:t>Побор методической</a:t>
                      </a:r>
                      <a:r>
                        <a:rPr lang="ru-RU" sz="1400" baseline="0" dirty="0" smtClean="0"/>
                        <a:t> и художественной литературы, иллюстрированного материала.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Сентябрь-Май</a:t>
                      </a:r>
                      <a:endParaRPr lang="ru-RU" sz="1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6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 smtClean="0"/>
                        <a:t>Составление перспективного</a:t>
                      </a:r>
                      <a:r>
                        <a:rPr lang="ru-RU" sz="1400" baseline="0" dirty="0" smtClean="0"/>
                        <a:t> плана, разработка конспектов занятий, создание развивающей среды.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Сентябрь</a:t>
                      </a:r>
                      <a:endParaRPr lang="ru-RU" sz="1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7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 smtClean="0"/>
                        <a:t>Подбор дидактических материалов и оформление информационных стендов для родителей.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Ежемесячно</a:t>
                      </a:r>
                      <a:endParaRPr lang="ru-RU" sz="1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47255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907704" y="188640"/>
            <a:ext cx="47525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Основной</a:t>
            </a:r>
            <a:endParaRPr lang="ru-RU" b="1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4229022"/>
              </p:ext>
            </p:extLst>
          </p:nvPr>
        </p:nvGraphicFramePr>
        <p:xfrm>
          <a:off x="539552" y="908720"/>
          <a:ext cx="8136904" cy="5782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0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764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0936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№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Содержание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Сроки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Ответственные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936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НОД в форме занятия, образовательная</a:t>
                      </a:r>
                      <a:r>
                        <a:rPr lang="ru-RU" sz="1400" baseline="0" dirty="0" smtClean="0"/>
                        <a:t> область художественно-эстетического развития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Сентябрь-Май</a:t>
                      </a:r>
                      <a:endParaRPr lang="ru-RU" sz="1400" dirty="0"/>
                    </a:p>
                  </a:txBody>
                  <a:tcPr/>
                </a:tc>
                <a:tc rowSpan="11"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Воспитатель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936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Организация самостоятельной деятельности в уголках творчества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Ежедневно</a:t>
                      </a:r>
                      <a:endParaRPr lang="ru-RU" sz="1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936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Создание презентации по направлению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936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Развлечения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Ежемесячно</a:t>
                      </a:r>
                      <a:endParaRPr lang="ru-RU" sz="1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936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Создание серии тематических</a:t>
                      </a:r>
                      <a:r>
                        <a:rPr lang="ru-RU" sz="1400" baseline="0" dirty="0" smtClean="0"/>
                        <a:t> консультаций для родителей</a:t>
                      </a:r>
                      <a:endParaRPr lang="ru-RU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936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6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Конкурс детских рисунков (индивидуальные</a:t>
                      </a:r>
                      <a:r>
                        <a:rPr lang="ru-RU" sz="1400" baseline="0" dirty="0" smtClean="0"/>
                        <a:t> творческие задания)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Сентябрь</a:t>
                      </a:r>
                      <a:r>
                        <a:rPr lang="ru-RU" sz="1400" baseline="0" dirty="0" smtClean="0"/>
                        <a:t> - Май</a:t>
                      </a:r>
                      <a:endParaRPr lang="ru-RU" sz="1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936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7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Чтение сказок, рассказов. Пересказ.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Сентябрь</a:t>
                      </a:r>
                      <a:r>
                        <a:rPr lang="ru-RU" sz="1400" baseline="0" dirty="0" smtClean="0"/>
                        <a:t> - Май</a:t>
                      </a:r>
                      <a:endParaRPr lang="ru-RU" sz="1400" dirty="0" smtClean="0"/>
                    </a:p>
                    <a:p>
                      <a:pPr algn="ctr"/>
                      <a:endParaRPr lang="ru-RU" sz="1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936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НОД в форме занятия</a:t>
                      </a:r>
                      <a:r>
                        <a:rPr lang="ru-RU" sz="1400" baseline="0" dirty="0" smtClean="0"/>
                        <a:t> образовательная область познавательное развитие.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Сентябрь</a:t>
                      </a:r>
                      <a:r>
                        <a:rPr lang="ru-RU" sz="1400" baseline="0" dirty="0" smtClean="0"/>
                        <a:t> - Май</a:t>
                      </a:r>
                      <a:endParaRPr lang="ru-RU" sz="1400" dirty="0" smtClean="0"/>
                    </a:p>
                    <a:p>
                      <a:pPr algn="ctr"/>
                      <a:endParaRPr lang="ru-RU" sz="1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0936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9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Открытое мероприятие для педагогов дошкольного учреждения.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Апрель</a:t>
                      </a:r>
                      <a:endParaRPr lang="ru-RU" sz="1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0936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Проведение родительских собраний по данной теме.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0936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Выстраивание сотрудничества с родителями.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Ежемесячно</a:t>
                      </a:r>
                      <a:endParaRPr lang="ru-RU" sz="1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32415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332656"/>
            <a:ext cx="56166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/>
              <a:t>Заключительный</a:t>
            </a:r>
            <a:endParaRPr lang="ru-RU" sz="36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3967867"/>
              </p:ext>
            </p:extLst>
          </p:nvPr>
        </p:nvGraphicFramePr>
        <p:xfrm>
          <a:off x="539552" y="1397000"/>
          <a:ext cx="7560840" cy="3779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65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058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Содержание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Сроки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Ответственные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Мониторинг образовательной области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Апрель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Воспитатель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Беседы с родителями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Ноябрь - май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Открытые показы НОД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Май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Презентация проекта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Май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Обогащать группу дидактическим материалом по </a:t>
                      </a:r>
                      <a:r>
                        <a:rPr lang="ru-RU" sz="1400" dirty="0" err="1" smtClean="0"/>
                        <a:t>пластилинографии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Сентябрь - май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Проведение итогового педагогического совета</a:t>
                      </a:r>
                      <a:r>
                        <a:rPr lang="ru-RU" sz="1400" baseline="0" dirty="0" smtClean="0"/>
                        <a:t> по обобщению положительного опыта педагога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Май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Выставка детских творческих работ «Чесу мы научились за год»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Май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aseline="0" dirty="0" smtClean="0"/>
                        <a:t>Корректировка содержания, подведение итогов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Май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173082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11560" y="620688"/>
            <a:ext cx="7704856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/>
              <a:t>Выводы</a:t>
            </a:r>
            <a:endParaRPr lang="ru-RU" b="1" dirty="0" smtClean="0"/>
          </a:p>
          <a:p>
            <a:pPr marL="285750" indent="-285750">
              <a:buFontTx/>
              <a:buChar char="-"/>
            </a:pPr>
            <a:r>
              <a:rPr lang="ru-RU" dirty="0" smtClean="0"/>
              <a:t>Системность и </a:t>
            </a:r>
            <a:r>
              <a:rPr lang="ru-RU" dirty="0" err="1" smtClean="0"/>
              <a:t>поэтапность</a:t>
            </a:r>
            <a:r>
              <a:rPr lang="ru-RU" dirty="0" smtClean="0"/>
              <a:t> деятельности с использованием</a:t>
            </a:r>
          </a:p>
          <a:p>
            <a:r>
              <a:rPr lang="ru-RU" dirty="0"/>
              <a:t>н</a:t>
            </a:r>
            <a:r>
              <a:rPr lang="ru-RU" dirty="0" smtClean="0"/>
              <a:t>етрадиционной техники «</a:t>
            </a:r>
            <a:r>
              <a:rPr lang="ru-RU" dirty="0" err="1" smtClean="0"/>
              <a:t>Пластилинографии</a:t>
            </a:r>
            <a:r>
              <a:rPr lang="ru-RU" dirty="0" smtClean="0"/>
              <a:t>» способствовали</a:t>
            </a:r>
          </a:p>
          <a:p>
            <a:r>
              <a:rPr lang="ru-RU" dirty="0" smtClean="0"/>
              <a:t>формированию прочных изобразительных навыков и развитию</a:t>
            </a:r>
          </a:p>
          <a:p>
            <a:r>
              <a:rPr lang="ru-RU" dirty="0" smtClean="0"/>
              <a:t>творческих способностей у детей дошкольного возраста, что</a:t>
            </a:r>
          </a:p>
          <a:p>
            <a:r>
              <a:rPr lang="ru-RU" dirty="0" smtClean="0"/>
              <a:t>отслеживается по педагогической диагностике;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У детей появился повышенный интерес, творческая активность.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Дети свободно экспериментируют с художественными материалами</a:t>
            </a:r>
          </a:p>
          <a:p>
            <a:r>
              <a:rPr lang="ru-RU" dirty="0" smtClean="0"/>
              <a:t>и инструментами.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У детей хорошо развиты сенсорные способности, композиционные</a:t>
            </a:r>
          </a:p>
          <a:p>
            <a:r>
              <a:rPr lang="ru-RU" dirty="0" smtClean="0"/>
              <a:t>навыки, координация рук, мелкая моторика.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Дети самостоятельно выбирают тему, умеют планировать свою работу,</a:t>
            </a:r>
          </a:p>
          <a:p>
            <a:r>
              <a:rPr lang="ru-RU" dirty="0" smtClean="0"/>
              <a:t>выбирают выразительные средства изображения, доводят начатое дело</a:t>
            </a:r>
          </a:p>
          <a:p>
            <a:r>
              <a:rPr lang="ru-RU" dirty="0" smtClean="0"/>
              <a:t>до конца.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56969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417935" y="188640"/>
            <a:ext cx="6552728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Н. П. </a:t>
            </a:r>
            <a:r>
              <a:rPr lang="ru-RU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Сакулина</a:t>
            </a:r>
            <a:endParaRPr lang="ru-RU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«Дети, конечно, не делаются</a:t>
            </a:r>
          </a:p>
          <a:p>
            <a:pPr algn="just"/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Художниками от того, что в течении</a:t>
            </a:r>
          </a:p>
          <a:p>
            <a:pPr algn="just"/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Дошкольного детства им удалось</a:t>
            </a:r>
          </a:p>
          <a:p>
            <a:pPr algn="just"/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Создать несколько действительно</a:t>
            </a:r>
          </a:p>
          <a:p>
            <a:pPr algn="just"/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Художественных образов.</a:t>
            </a:r>
          </a:p>
          <a:p>
            <a:pPr algn="just"/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Но в развитии их личности это</a:t>
            </a:r>
          </a:p>
          <a:p>
            <a:pPr algn="just"/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Оставляет глубокий след, так как они</a:t>
            </a:r>
          </a:p>
          <a:p>
            <a:pPr algn="just"/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Приобретают опыт настоящего</a:t>
            </a:r>
          </a:p>
          <a:p>
            <a:pPr algn="just"/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Творчества, который в дальнейшем</a:t>
            </a:r>
          </a:p>
          <a:p>
            <a:pPr algn="just"/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Приложат к любой области труда»</a:t>
            </a:r>
            <a:endParaRPr lang="ru-RU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051273" y="4394734"/>
            <a:ext cx="2912454" cy="1998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6455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043608" y="116632"/>
            <a:ext cx="7056784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Паспорт проекта</a:t>
            </a:r>
          </a:p>
          <a:p>
            <a:pPr algn="ctr"/>
            <a:endParaRPr lang="ru-RU" sz="4000" b="1" dirty="0" smtClean="0"/>
          </a:p>
          <a:p>
            <a:r>
              <a:rPr lang="ru-RU" dirty="0" smtClean="0"/>
              <a:t>Тип проекта – информационно-практический, творческий.</a:t>
            </a:r>
          </a:p>
          <a:p>
            <a:endParaRPr lang="ru-RU" dirty="0" smtClean="0"/>
          </a:p>
          <a:p>
            <a:r>
              <a:rPr lang="ru-RU" dirty="0" smtClean="0"/>
              <a:t>По предметно-содержательной области – развитие творческий </a:t>
            </a:r>
          </a:p>
          <a:p>
            <a:r>
              <a:rPr lang="ru-RU" dirty="0"/>
              <a:t>с</a:t>
            </a:r>
            <a:r>
              <a:rPr lang="ru-RU" dirty="0" smtClean="0"/>
              <a:t>пособностей дошкольника посредством нетрадиционного способа лепки.</a:t>
            </a:r>
          </a:p>
          <a:p>
            <a:endParaRPr lang="ru-RU" dirty="0" smtClean="0"/>
          </a:p>
          <a:p>
            <a:r>
              <a:rPr lang="ru-RU" dirty="0" smtClean="0"/>
              <a:t>По характеру контакта – открытый.</a:t>
            </a:r>
          </a:p>
          <a:p>
            <a:endParaRPr lang="ru-RU" dirty="0" smtClean="0"/>
          </a:p>
          <a:p>
            <a:r>
              <a:rPr lang="ru-RU" dirty="0" smtClean="0"/>
              <a:t>По характеру участия – ребёнок – воспитатель – родители.</a:t>
            </a:r>
          </a:p>
          <a:p>
            <a:endParaRPr lang="ru-RU" dirty="0" smtClean="0"/>
          </a:p>
          <a:p>
            <a:r>
              <a:rPr lang="ru-RU" dirty="0" smtClean="0"/>
              <a:t>По количеству участников – групповой.</a:t>
            </a:r>
          </a:p>
          <a:p>
            <a:endParaRPr lang="ru-RU" dirty="0" smtClean="0"/>
          </a:p>
          <a:p>
            <a:r>
              <a:rPr lang="ru-RU" dirty="0" smtClean="0"/>
              <a:t>Сроки реализации – долгосрочный.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69160"/>
            <a:ext cx="9144000" cy="1988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9052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51520" y="188640"/>
            <a:ext cx="7848872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Актуальность проекта</a:t>
            </a:r>
          </a:p>
          <a:p>
            <a:pPr algn="ctr"/>
            <a:endParaRPr lang="ru-RU" sz="3200" b="1" dirty="0" smtClean="0"/>
          </a:p>
          <a:p>
            <a:pPr marL="285750" indent="-285750">
              <a:buFontTx/>
              <a:buChar char="-"/>
            </a:pPr>
            <a:r>
              <a:rPr lang="ru-RU" dirty="0" smtClean="0"/>
              <a:t>Потребность общества в личностях нового типа – творчески активной</a:t>
            </a:r>
          </a:p>
          <a:p>
            <a:r>
              <a:rPr lang="ru-RU" dirty="0"/>
              <a:t>и</a:t>
            </a:r>
            <a:r>
              <a:rPr lang="ru-RU" dirty="0" smtClean="0"/>
              <a:t> свободно мыслящей – постоянно возрастает по мере совершенствования</a:t>
            </a:r>
          </a:p>
          <a:p>
            <a:r>
              <a:rPr lang="ru-RU" dirty="0"/>
              <a:t>с</a:t>
            </a:r>
            <a:r>
              <a:rPr lang="ru-RU" dirty="0" smtClean="0"/>
              <a:t>оциально-экономических и культурных условий нашей жизни.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Формирование творческой личности – одна из наиболее важных </a:t>
            </a:r>
          </a:p>
          <a:p>
            <a:r>
              <a:rPr lang="ru-RU" dirty="0" smtClean="0"/>
              <a:t>задач педагогической теории и практики на современном этапе. Наиболее эффективное средство для этого – изобразительная деятельность ребёнка.</a:t>
            </a:r>
          </a:p>
          <a:p>
            <a:r>
              <a:rPr lang="ru-RU" dirty="0" smtClean="0"/>
              <a:t>- Однообразное, шаблонное повторение одних и тех же действий лишает детей радости открытия и «убивает» интерес к творчеству.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Именно изобразительная продуктивная деятельность с использованием нетрадиционных техник является наиболее благоприятной для творческого развития способностей детей.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Дошкольный возраст является наиболее актуальным для овладения различными видами деятельности, в том числе творческими.</a:t>
            </a:r>
          </a:p>
        </p:txBody>
      </p:sp>
    </p:spTree>
    <p:extLst>
      <p:ext uri="{BB962C8B-B14F-4D97-AF65-F5344CB8AC3E}">
        <p14:creationId xmlns:p14="http://schemas.microsoft.com/office/powerpoint/2010/main" val="19933315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55576" y="476672"/>
            <a:ext cx="76328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Цель.</a:t>
            </a:r>
          </a:p>
          <a:p>
            <a:r>
              <a:rPr lang="ru-RU" dirty="0" smtClean="0"/>
              <a:t>Формирование ключевых компетенций,</a:t>
            </a:r>
          </a:p>
          <a:p>
            <a:r>
              <a:rPr lang="ru-RU" dirty="0"/>
              <a:t>к</a:t>
            </a:r>
            <a:r>
              <a:rPr lang="ru-RU" dirty="0" smtClean="0"/>
              <a:t>реативности и способов самостоятельной</a:t>
            </a:r>
          </a:p>
          <a:p>
            <a:r>
              <a:rPr lang="ru-RU" dirty="0"/>
              <a:t>т</a:t>
            </a:r>
            <a:r>
              <a:rPr lang="ru-RU" dirty="0" smtClean="0"/>
              <a:t>ворческой деятельности дошкольников</a:t>
            </a:r>
          </a:p>
          <a:p>
            <a:r>
              <a:rPr lang="ru-RU" dirty="0"/>
              <a:t>с</a:t>
            </a:r>
            <a:r>
              <a:rPr lang="ru-RU" dirty="0" smtClean="0"/>
              <a:t> помощью применения нетрадиционных</a:t>
            </a:r>
          </a:p>
          <a:p>
            <a:r>
              <a:rPr lang="ru-RU" dirty="0"/>
              <a:t>х</a:t>
            </a:r>
            <a:r>
              <a:rPr lang="ru-RU" dirty="0" smtClean="0"/>
              <a:t>удожественных техник</a:t>
            </a:r>
          </a:p>
          <a:p>
            <a:r>
              <a:rPr lang="ru-RU" dirty="0"/>
              <a:t>и</a:t>
            </a:r>
            <a:r>
              <a:rPr lang="ru-RU" dirty="0" smtClean="0"/>
              <a:t>зобразительного искусства.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3068960"/>
            <a:ext cx="3707904" cy="247133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421563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547664" y="764704"/>
            <a:ext cx="60486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/>
              <a:t>Гипотеза проекта</a:t>
            </a:r>
            <a:endParaRPr lang="ru-RU" sz="4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619672" y="1844824"/>
            <a:ext cx="59046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Если развивать </a:t>
            </a:r>
            <a:r>
              <a:rPr lang="ru-RU" dirty="0"/>
              <a:t>в</a:t>
            </a:r>
            <a:r>
              <a:rPr lang="ru-RU" dirty="0" smtClean="0"/>
              <a:t> ребёнке</a:t>
            </a:r>
          </a:p>
          <a:p>
            <a:r>
              <a:rPr lang="ru-RU" dirty="0" smtClean="0"/>
              <a:t>Творческое начало, то это будет </a:t>
            </a:r>
          </a:p>
          <a:p>
            <a:r>
              <a:rPr lang="ru-RU" dirty="0" smtClean="0"/>
              <a:t>Способствовать формированию</a:t>
            </a:r>
          </a:p>
          <a:p>
            <a:r>
              <a:rPr lang="ru-RU" dirty="0" smtClean="0"/>
              <a:t>Творческой компетентности и </a:t>
            </a:r>
          </a:p>
          <a:p>
            <a:r>
              <a:rPr lang="ru-RU" dirty="0" smtClean="0"/>
              <a:t>Развитию креативности</a:t>
            </a:r>
          </a:p>
          <a:p>
            <a:r>
              <a:rPr lang="ru-RU" dirty="0" smtClean="0"/>
              <a:t>У дошкольников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3599150"/>
            <a:ext cx="3275856" cy="2456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8050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03648" y="548680"/>
            <a:ext cx="64807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Основополагающий вопрос</a:t>
            </a:r>
            <a:endParaRPr lang="ru-RU" sz="4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971600" y="1484784"/>
            <a:ext cx="70567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Как с помощью</a:t>
            </a:r>
          </a:p>
          <a:p>
            <a:r>
              <a:rPr lang="ru-RU" dirty="0" smtClean="0"/>
              <a:t>Нетрадиционной техники лепки</a:t>
            </a:r>
          </a:p>
          <a:p>
            <a:r>
              <a:rPr lang="ru-RU" dirty="0" smtClean="0"/>
              <a:t>Развить творческие способности дошкольника,</a:t>
            </a:r>
          </a:p>
          <a:p>
            <a:r>
              <a:rPr lang="ru-RU" dirty="0" smtClean="0"/>
              <a:t>Его креативность.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53058">
            <a:off x="4499992" y="3429000"/>
            <a:ext cx="3528392" cy="256490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9226201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763688" y="476672"/>
            <a:ext cx="62646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/>
              <a:t>Дидактические задачи</a:t>
            </a:r>
            <a:endParaRPr lang="ru-RU" sz="4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539552" y="1340768"/>
            <a:ext cx="799288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ru-RU" dirty="0" smtClean="0"/>
              <a:t>Развитие психических процессов:</a:t>
            </a:r>
          </a:p>
          <a:p>
            <a:r>
              <a:rPr lang="ru-RU" dirty="0" smtClean="0"/>
              <a:t>Воображение, памяти, мышления, восприятия;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Развитие мелкой моторики,</a:t>
            </a:r>
          </a:p>
          <a:p>
            <a:r>
              <a:rPr lang="ru-RU" dirty="0" smtClean="0"/>
              <a:t>Пространственной ориентации,</a:t>
            </a:r>
          </a:p>
          <a:p>
            <a:r>
              <a:rPr lang="ru-RU" dirty="0" smtClean="0"/>
              <a:t>Сенсомоторной координации;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Формирование способностей</a:t>
            </a:r>
            <a:endParaRPr lang="ru-RU" dirty="0"/>
          </a:p>
          <a:p>
            <a:r>
              <a:rPr lang="ru-RU" dirty="0" smtClean="0"/>
              <a:t>Приобретать и творчески использовать</a:t>
            </a:r>
          </a:p>
          <a:p>
            <a:r>
              <a:rPr lang="ru-RU" dirty="0" smtClean="0"/>
              <a:t>Новые знания;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Совершенствование умения</a:t>
            </a:r>
          </a:p>
          <a:p>
            <a:r>
              <a:rPr lang="ru-RU" dirty="0" smtClean="0"/>
              <a:t>Планировать свою деятельность,</a:t>
            </a:r>
          </a:p>
          <a:p>
            <a:r>
              <a:rPr lang="ru-RU" dirty="0" smtClean="0"/>
              <a:t>Прогнозировать и оценивать её результаты,</a:t>
            </a:r>
          </a:p>
          <a:p>
            <a:r>
              <a:rPr lang="ru-RU" dirty="0" smtClean="0"/>
              <a:t>То есть рефлексировать свою деятельность;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82340">
            <a:off x="5221431" y="4133867"/>
            <a:ext cx="3491205" cy="2326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1494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051720" y="548680"/>
            <a:ext cx="54726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Методические задачи</a:t>
            </a:r>
            <a:endParaRPr lang="ru-RU" sz="4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683568" y="1340768"/>
            <a:ext cx="712879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ru-RU" dirty="0" smtClean="0"/>
              <a:t>Познакомить детей с нетрадиционной техникой лепки – </a:t>
            </a:r>
          </a:p>
          <a:p>
            <a:r>
              <a:rPr lang="ru-RU" dirty="0" err="1" smtClean="0"/>
              <a:t>Пластилинографией</a:t>
            </a:r>
            <a:r>
              <a:rPr lang="ru-RU" dirty="0" smtClean="0"/>
              <a:t>;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Обучать приёмам выполнения изобразительных работ</a:t>
            </a:r>
          </a:p>
          <a:p>
            <a:r>
              <a:rPr lang="ru-RU" dirty="0" smtClean="0"/>
              <a:t>В данной техники на основе навыков применения</a:t>
            </a:r>
          </a:p>
          <a:p>
            <a:r>
              <a:rPr lang="ru-RU" dirty="0" smtClean="0"/>
              <a:t>Традиционных приёмов;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Способствовать </a:t>
            </a:r>
            <a:r>
              <a:rPr lang="ru-RU" dirty="0" err="1" smtClean="0"/>
              <a:t>позновательно</a:t>
            </a:r>
            <a:r>
              <a:rPr lang="ru-RU" dirty="0" smtClean="0"/>
              <a:t>-творческому</a:t>
            </a:r>
          </a:p>
          <a:p>
            <a:r>
              <a:rPr lang="ru-RU" dirty="0" smtClean="0"/>
              <a:t>И сенсорному развитию, социализации детей;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4005064"/>
            <a:ext cx="4067944" cy="2711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41883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</TotalTime>
  <Words>845</Words>
  <Application>Microsoft Office PowerPoint</Application>
  <PresentationFormat>Экран (4:3)</PresentationFormat>
  <Paragraphs>221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Arial Black</vt:lpstr>
      <vt:lpstr>Calibri</vt:lpstr>
      <vt:lpstr>Cleopatra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Сергей Корнилов</dc:creator>
  <cp:lastModifiedBy>Учитель</cp:lastModifiedBy>
  <cp:revision>17</cp:revision>
  <dcterms:created xsi:type="dcterms:W3CDTF">2022-02-07T06:04:55Z</dcterms:created>
  <dcterms:modified xsi:type="dcterms:W3CDTF">2022-02-09T10:34:52Z</dcterms:modified>
</cp:coreProperties>
</file>