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93" r:id="rId4"/>
    <p:sldId id="267" r:id="rId5"/>
    <p:sldId id="269" r:id="rId6"/>
    <p:sldId id="270" r:id="rId7"/>
    <p:sldId id="310" r:id="rId8"/>
    <p:sldId id="271" r:id="rId9"/>
    <p:sldId id="313" r:id="rId10"/>
    <p:sldId id="314" r:id="rId11"/>
    <p:sldId id="315" r:id="rId12"/>
    <p:sldId id="316" r:id="rId13"/>
    <p:sldId id="278" r:id="rId14"/>
    <p:sldId id="286" r:id="rId15"/>
    <p:sldId id="311" r:id="rId16"/>
  </p:sldIdLst>
  <p:sldSz cx="9906000" cy="6858000" type="A4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2F6D"/>
    <a:srgbClr val="FF0066"/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86421" autoAdjust="0"/>
  </p:normalViewPr>
  <p:slideViewPr>
    <p:cSldViewPr>
      <p:cViewPr varScale="1">
        <p:scale>
          <a:sx n="72" d="100"/>
          <a:sy n="72" d="100"/>
        </p:scale>
        <p:origin x="396" y="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27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1920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89C13-EEBE-4658-ACCB-A564E1D2B427}" type="datetimeFigureOut">
              <a:rPr lang="ru-RU" smtClean="0"/>
              <a:pPr/>
              <a:t>вт 27.10.20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FC812-544F-4F93-9F66-F3FBD3E88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251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C812-544F-4F93-9F66-F3FBD3E8820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744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C812-544F-4F93-9F66-F3FBD3E8820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C812-544F-4F93-9F66-F3FBD3E8820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1960B-77CB-46FD-A9B9-0CF2542A56DB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4B861-D537-411E-AB00-3F58EDB3D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BC3F7-EBBA-484F-858B-FCFA6FA3E2CB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F3E4E-36E6-46BE-9F1C-B9E8AA159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61D76-5799-4CE2-A4DC-2BB6DC8B98AF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E4138-12FC-4E26-81E9-E2BD01399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0A070-E7F3-42B6-9D44-71CE8A4D746B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4152-97FD-4492-990F-23166E541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359C5-0ED0-4913-9532-5D6F5B565375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1BBF0-C64F-44DB-A026-545B0DD9F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165B4-C4D2-4477-9770-F4008915FA93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FDED2-D3A8-4704-A621-41C7C987B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00FA9-87C4-422A-8EDD-5FEFE2664710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553F7-DC6F-4A1D-9938-5C7151C08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AD425-0D2D-4C53-AECA-1BDDD7A4FC74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8533F-8865-4849-B8B5-DE60B36CA4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007E4-8117-4590-8CC7-CAA2EDDD8018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12BEE-4257-4A5E-BA96-C33C3920A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1967A-3BCB-422A-8E45-8154B13B6652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D9DFA-9EED-47A2-9C42-7A0F4279C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A35FD-C342-49D3-AD78-82D2A876B39A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B8C88-57DF-4230-A001-2C609E5CE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500F7D-93F2-4CE5-A67E-708EDD164F5C}" type="datetimeFigureOut">
              <a:rPr lang="ru-RU"/>
              <a:pPr>
                <a:defRPr/>
              </a:pPr>
              <a:t>вт 27.10.20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A68280-7E36-440A-AED5-CE653545D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s38sp.ru/&#1076;&#1080;&#1089;&#1090;&#1072;&#1085;&#1094;&#1080;&#1086;&#1085;&#1085;&#1099;&#1077;-&#1087;&#1088;&#1086;&#1077;&#1082;&#1090;&#1099;-&#1082;&#1072;&#1083;&#1077;&#1081;&#1076;&#1086;&#1089;&#1082;&#1086;&#1087;-&#1087;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hyperlink" Target="https://youtu.be/DYnMYN-OVIs" TargetMode="External"/><Relationship Id="rId4" Type="http://schemas.openxmlformats.org/officeDocument/2006/relationships/hyperlink" Target="https://youtu.be/ub9kUIPuqF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altLang="ru-RU" sz="1300" b="1" i="1" kern="0" dirty="0">
                <a:solidFill>
                  <a:srgbClr val="000000"/>
                </a:solidFill>
                <a:latin typeface="+mn-lt"/>
              </a:rPr>
            </a:br>
            <a:r>
              <a:rPr lang="ru-RU" altLang="ru-RU" sz="1600" b="1" i="1" kern="0" dirty="0">
                <a:solidFill>
                  <a:srgbClr val="3F2F6D"/>
                </a:solidFill>
                <a:latin typeface="+mn-lt"/>
              </a:rPr>
              <a:t>Муниципальное  бюджетное дошкольное образовательное учреждение</a:t>
            </a:r>
            <a:br>
              <a:rPr lang="ru-RU" altLang="ru-RU" sz="1600" b="1" i="1" kern="0" dirty="0">
                <a:solidFill>
                  <a:srgbClr val="3F2F6D"/>
                </a:solidFill>
                <a:latin typeface="+mn-lt"/>
              </a:rPr>
            </a:br>
            <a:r>
              <a:rPr lang="ru-RU" altLang="ru-RU" sz="1600" b="1" i="1" kern="0" dirty="0">
                <a:solidFill>
                  <a:srgbClr val="3F2F6D"/>
                </a:solidFill>
                <a:latin typeface="+mn-lt"/>
              </a:rPr>
              <a:t>«Детский сад комбинированного вида №38»</a:t>
            </a:r>
            <a:br>
              <a:rPr lang="ru-RU" altLang="ru-RU" sz="1600" b="1" i="1" kern="0" dirty="0">
                <a:solidFill>
                  <a:srgbClr val="3F2F6D"/>
                </a:solidFill>
                <a:latin typeface="+mn-lt"/>
              </a:rPr>
            </a:br>
            <a:r>
              <a:rPr lang="ru-RU" altLang="ru-RU" sz="1600" b="1" i="1" kern="0" dirty="0">
                <a:solidFill>
                  <a:srgbClr val="3F2F6D"/>
                </a:solidFill>
                <a:latin typeface="+mn-lt"/>
              </a:rPr>
              <a:t>141300 г. Сергиев Посад, ул. 2-ой Кирпичный завод, д.22Б</a:t>
            </a:r>
            <a:br>
              <a:rPr lang="ru-RU" altLang="ru-RU" sz="1600" b="1" i="1" kern="0" dirty="0">
                <a:solidFill>
                  <a:srgbClr val="3F2F6D"/>
                </a:solidFill>
                <a:latin typeface="+mn-lt"/>
              </a:rPr>
            </a:br>
            <a:r>
              <a:rPr lang="ru-RU" altLang="ru-RU" sz="1600" b="1" i="1" kern="0" dirty="0">
                <a:solidFill>
                  <a:srgbClr val="3F2F6D"/>
                </a:solidFill>
                <a:latin typeface="+mn-lt"/>
              </a:rPr>
              <a:t>Тел./ факс 8(496)54-9-18-92, </a:t>
            </a:r>
            <a:r>
              <a:rPr lang="en-US" altLang="ru-RU" sz="1600" b="1" i="1" kern="0" dirty="0">
                <a:solidFill>
                  <a:srgbClr val="3F2F6D"/>
                </a:solidFill>
                <a:latin typeface="+mn-lt"/>
              </a:rPr>
              <a:t>zhuravushka38@rambler.ru</a:t>
            </a:r>
            <a:br>
              <a:rPr lang="ru-RU" sz="1600" b="1" spc="50" dirty="0">
                <a:ln w="11430"/>
                <a:solidFill>
                  <a:srgbClr val="3F2F6D"/>
                </a:solidFill>
              </a:rPr>
            </a:br>
            <a:br>
              <a:rPr lang="ru-RU" sz="1600" b="1" spc="50" dirty="0">
                <a:ln w="11430"/>
                <a:solidFill>
                  <a:srgbClr val="3F2F6D"/>
                </a:solidFill>
              </a:rPr>
            </a:br>
            <a:br>
              <a:rPr lang="ru-RU" b="1" spc="50" dirty="0">
                <a:ln w="11430"/>
              </a:rPr>
            </a:br>
            <a:r>
              <a:rPr lang="ru-RU" sz="31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дистанционный проект в условиях самоизоляции</a:t>
            </a:r>
            <a:br>
              <a:rPr lang="ru-RU" sz="31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Майский праздник –</a:t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День Победы</a:t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отмечает вся страна!</a:t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3355" y="3933056"/>
            <a:ext cx="7097580" cy="1080120"/>
          </a:xfrm>
        </p:spPr>
        <p:txBody>
          <a:bodyPr/>
          <a:lstStyle/>
          <a:p>
            <a:pPr eaLnBrk="1" hangingPunct="1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</a:t>
            </a:r>
          </a:p>
          <a:p>
            <a:pPr eaLnBrk="1" hangingPunct="1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eaLnBrk="1" hangingPunct="1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тематический раздел  «Художественно – эстетический»</a:t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1"/>
                </a:solidFill>
              </a:rPr>
              <a:t>к 75-летию Победы в Великой Отечественной войне 1941 -1945 годов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8544" y="5157192"/>
            <a:ext cx="7992887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ru-RU" altLang="ru-RU" b="1" dirty="0">
                <a:solidFill>
                  <a:srgbClr val="000000"/>
                </a:solidFill>
              </a:rPr>
              <a:t>2020 год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485900" y="549275"/>
            <a:ext cx="8420100" cy="935038"/>
          </a:xfrm>
        </p:spPr>
        <p:txBody>
          <a:bodyPr/>
          <a:lstStyle/>
          <a:p>
            <a:pPr lvl="0" indent="180975" eaLnBrk="1" hangingPunct="1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Основные мероприятия проекта</a:t>
            </a:r>
            <a:b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n-ea"/>
                <a:cs typeface="Arial" pitchFamily="34" charset="0"/>
              </a:rPr>
              <a:t>Группа ВК</a:t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Arial" pitchFamily="34" charset="0"/>
              </a:rPr>
            </a:b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4044" t="8832" r="3882" b="13104"/>
          <a:stretch/>
        </p:blipFill>
        <p:spPr bwMode="auto">
          <a:xfrm>
            <a:off x="272480" y="1268760"/>
            <a:ext cx="5256584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Стрелка влево 6"/>
          <p:cNvSpPr/>
          <p:nvPr/>
        </p:nvSpPr>
        <p:spPr>
          <a:xfrm>
            <a:off x="5958475" y="2204864"/>
            <a:ext cx="3528392" cy="1008112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Наглядная информация для родителей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952" y="3861048"/>
            <a:ext cx="5194300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416496" y="4653136"/>
            <a:ext cx="4104456" cy="115212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Мастер – классы по изготовлению поделок</a:t>
            </a:r>
          </a:p>
        </p:txBody>
      </p:sp>
    </p:spTree>
    <p:extLst>
      <p:ext uri="{BB962C8B-B14F-4D97-AF65-F5344CB8AC3E}">
        <p14:creationId xmlns:p14="http://schemas.microsoft.com/office/powerpoint/2010/main" val="368318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" t="11766" r="-348" b="2783"/>
          <a:stretch/>
        </p:blipFill>
        <p:spPr bwMode="auto">
          <a:xfrm>
            <a:off x="344488" y="404664"/>
            <a:ext cx="5040560" cy="24265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Стрелка влево 1"/>
          <p:cNvSpPr/>
          <p:nvPr/>
        </p:nvSpPr>
        <p:spPr>
          <a:xfrm>
            <a:off x="5745088" y="1412776"/>
            <a:ext cx="3456384" cy="936104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Детские песни о войне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" t="10671" r="1529" b="3659"/>
          <a:stretch/>
        </p:blipFill>
        <p:spPr bwMode="auto">
          <a:xfrm>
            <a:off x="4232920" y="3418924"/>
            <a:ext cx="5353050" cy="2676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737455" y="4509120"/>
            <a:ext cx="3528392" cy="93610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Видеоролик "Праздничный салют» , идеи для рисования</a:t>
            </a:r>
          </a:p>
        </p:txBody>
      </p:sp>
    </p:spTree>
    <p:extLst>
      <p:ext uri="{BB962C8B-B14F-4D97-AF65-F5344CB8AC3E}">
        <p14:creationId xmlns:p14="http://schemas.microsoft.com/office/powerpoint/2010/main" val="136156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3"/>
          <a:srcRect l="16458" t="12574" r="13699" b="13391"/>
          <a:stretch/>
        </p:blipFill>
        <p:spPr bwMode="auto">
          <a:xfrm>
            <a:off x="632520" y="478810"/>
            <a:ext cx="4211909" cy="2634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4"/>
          <a:srcRect l="9531" t="9402" r="18504" b="13389"/>
          <a:stretch/>
        </p:blipFill>
        <p:spPr bwMode="auto">
          <a:xfrm>
            <a:off x="704528" y="3577005"/>
            <a:ext cx="4277290" cy="2581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5"/>
          <a:srcRect l="12067" t="11379" r="16282" b="4715"/>
          <a:stretch/>
        </p:blipFill>
        <p:spPr>
          <a:xfrm>
            <a:off x="5169024" y="2026470"/>
            <a:ext cx="4256314" cy="280357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4088904" y="479425"/>
            <a:ext cx="5817096" cy="1470025"/>
          </a:xfrm>
        </p:spPr>
        <p:txBody>
          <a:bodyPr/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Дистанционный конкурс чтецов</a:t>
            </a:r>
          </a:p>
        </p:txBody>
      </p:sp>
    </p:spTree>
    <p:extLst>
      <p:ext uri="{BB962C8B-B14F-4D97-AF65-F5344CB8AC3E}">
        <p14:creationId xmlns:p14="http://schemas.microsoft.com/office/powerpoint/2010/main" val="1011091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98" y="8115"/>
            <a:ext cx="8915400" cy="732180"/>
          </a:xfrm>
        </p:spPr>
        <p:txBody>
          <a:bodyPr/>
          <a:lstStyle/>
          <a:p>
            <a:pPr lvl="0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Акция «Георгиевская ленточка»</a:t>
            </a:r>
            <a:b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</a:br>
            <a:endParaRPr lang="ru-RU" sz="2000" dirty="0"/>
          </a:p>
        </p:txBody>
      </p:sp>
      <p:pic>
        <p:nvPicPr>
          <p:cNvPr id="1029" name="Picture 5" descr="http://storage.ruelsoft.org/storage/file/get/139306990398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147" y="4581128"/>
            <a:ext cx="263921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564" y="1032644"/>
            <a:ext cx="1987550" cy="273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192" y="245227"/>
            <a:ext cx="1225402" cy="2694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24" y="260648"/>
            <a:ext cx="1725612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688" y="3860982"/>
            <a:ext cx="2016224" cy="2996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114" y="3322836"/>
            <a:ext cx="1813527" cy="3358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135706"/>
            <a:ext cx="2451100" cy="3633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289" y="3212976"/>
            <a:ext cx="3382962" cy="346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114" y="506155"/>
            <a:ext cx="2047875" cy="273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486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Times New Roman" pitchFamily="18" charset="0"/>
              </a:rPr>
              <a:t> Выставка рисунков « Салют победы»</a:t>
            </a:r>
            <a:b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Times New Roman" pitchFamily="18" charset="0"/>
              </a:rPr>
            </a:br>
            <a:endParaRPr lang="ru-RU" sz="1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048" y="4100828"/>
            <a:ext cx="1807121" cy="2409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288" y="268309"/>
            <a:ext cx="2090332" cy="2941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260648"/>
            <a:ext cx="1728192" cy="3561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53" y="908720"/>
            <a:ext cx="2191200" cy="3012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968" y="1077893"/>
            <a:ext cx="2177333" cy="2738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04" y="3933956"/>
            <a:ext cx="1910775" cy="25459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72" y="3573016"/>
            <a:ext cx="2088232" cy="2782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267" y="4113071"/>
            <a:ext cx="2717108" cy="22587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4605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2869496" y="2525044"/>
            <a:ext cx="8915400" cy="1143000"/>
          </a:xfrm>
        </p:spPr>
        <p:txBody>
          <a:bodyPr/>
          <a:lstStyle/>
          <a:p>
            <a: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Times New Roman" pitchFamily="18" charset="0"/>
              </a:rPr>
              <a:t> «подарок ветерану»</a:t>
            </a:r>
            <a:b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Times New Roman" pitchFamily="18" charset="0"/>
              </a:rPr>
            </a:br>
            <a:endParaRPr lang="ru-RU" sz="1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612" y="207384"/>
            <a:ext cx="2293938" cy="300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550" y="201554"/>
            <a:ext cx="2409454" cy="314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G:\отчет карантин\отчет вов карантин\фото поделки вов\2020-05-07 18.22.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199" y="259391"/>
            <a:ext cx="2016224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F:\отчеты\отчет карантин\отчет вов карантин\фото поделки вов\2020-04-20 13.08.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332656"/>
            <a:ext cx="2631451" cy="1973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отчеты\отчет карантин\отчет вов карантин\фото поделки вов\2020-05-01 13.40.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63" y="3603946"/>
            <a:ext cx="2340260" cy="28199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:\отчеты\отчет карантин\отчет вов карантин\фото поделки вов\2020-05-05 22.57.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672" y="3341564"/>
            <a:ext cx="2302377" cy="3069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F:\отчеты\отчет карантин\отчет вов карантин\фото поделки вов\2020-05-04 12.36.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960" y="3485745"/>
            <a:ext cx="2203618" cy="2938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96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404664"/>
            <a:ext cx="8915400" cy="86409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alt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alt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Краткое описание проекта</a:t>
            </a:r>
            <a:br>
              <a:rPr lang="ru-RU" alt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br>
              <a:rPr lang="ru-RU" alt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0489" y="1412777"/>
            <a:ext cx="4680520" cy="4713387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Проект планируется к       реализации в рамках с  22 апреля по 10 мая 2020г.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Тип проекта:</a:t>
            </a:r>
          </a:p>
          <a:p>
            <a:pPr marL="0" lvl="0" indent="0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/>
              </a:rPr>
              <a:t>Дистанционный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- познавательно-творческий (по доминирующему виду проектной деятельности: творческий.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/>
              </a:rPr>
              <a:t>По содержанию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: интегративный. (образовательные области: социально – коммуникативное развитие; познавательное развитие; речевое развитие; художественно – эстетическое развитие).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/>
              </a:rPr>
              <a:t>Вид проекта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: краткосрочный.</a:t>
            </a:r>
          </a:p>
          <a:p>
            <a:pPr marL="0" lvl="0" indent="0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/>
              </a:rPr>
              <a:t>Участники проекта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: воспитанники  второй </a:t>
            </a:r>
            <a:r>
              <a:rPr lang="ru-RU" sz="1600">
                <a:solidFill>
                  <a:srgbClr val="000000"/>
                </a:solidFill>
                <a:latin typeface="Times New Roman"/>
              </a:rPr>
              <a:t>младшей группы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, воспитатели, родители.</a:t>
            </a:r>
          </a:p>
          <a:p>
            <a:pPr marL="0" lvl="0" indent="0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/>
              </a:rPr>
              <a:t>Реализован: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с помощью соц. сетей и онлайн конференций.</a:t>
            </a:r>
          </a:p>
        </p:txBody>
      </p:sp>
      <p:pic>
        <p:nvPicPr>
          <p:cNvPr id="19460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99184" y="1600201"/>
            <a:ext cx="4247885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Сведения об авторах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6736" y="1420739"/>
            <a:ext cx="4986554" cy="201622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err="1">
                <a:solidFill>
                  <a:srgbClr val="FF0066"/>
                </a:solidFill>
                <a:latin typeface="Monotype Corsiva" pitchFamily="66" charset="0"/>
                <a:cs typeface="Times New Roman" pitchFamily="18" charset="0"/>
              </a:rPr>
              <a:t>Тычкова</a:t>
            </a:r>
            <a:r>
              <a:rPr lang="ru-RU" sz="2400" b="1" dirty="0">
                <a:solidFill>
                  <a:srgbClr val="FF0066"/>
                </a:solidFill>
                <a:latin typeface="Monotype Corsiva" pitchFamily="66" charset="0"/>
                <a:cs typeface="Times New Roman" pitchFamily="18" charset="0"/>
              </a:rPr>
              <a:t> Ирина </a:t>
            </a:r>
            <a:r>
              <a:rPr lang="ru-RU" sz="2400" b="1" dirty="0" err="1">
                <a:solidFill>
                  <a:srgbClr val="FF0066"/>
                </a:solidFill>
                <a:latin typeface="Monotype Corsiva" pitchFamily="66" charset="0"/>
                <a:cs typeface="Times New Roman" pitchFamily="18" charset="0"/>
              </a:rPr>
              <a:t>Николаевнв</a:t>
            </a:r>
            <a:r>
              <a:rPr lang="ru-RU" sz="2400" b="1" dirty="0">
                <a:solidFill>
                  <a:srgbClr val="FF0066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высшая кв. категория, стаж работы 31 год.</a:t>
            </a:r>
          </a:p>
          <a:p>
            <a:pPr marL="0" indent="0">
              <a:buNone/>
            </a:pPr>
            <a:r>
              <a:rPr lang="ru-RU" sz="1600" kern="50" dirty="0">
                <a:solidFill>
                  <a:schemeClr val="tx1"/>
                </a:solidFill>
                <a:latin typeface="Times New Roman"/>
                <a:ea typeface="Arial Unicode MS"/>
              </a:rPr>
              <a:t>Основное направление в работе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kern="50" dirty="0">
                <a:solidFill>
                  <a:schemeClr val="tx1"/>
                </a:solidFill>
                <a:latin typeface="Times New Roman"/>
                <a:ea typeface="Arial Unicode MS"/>
              </a:rPr>
              <a:t>Развитие творческих  способностей детей -  </a:t>
            </a:r>
          </a:p>
          <a:p>
            <a:pPr marL="0" indent="0">
              <a:buNone/>
            </a:pPr>
            <a:r>
              <a:rPr lang="ru-RU" sz="1600" kern="50" dirty="0">
                <a:solidFill>
                  <a:schemeClr val="tx1"/>
                </a:solidFill>
                <a:latin typeface="Times New Roman"/>
                <a:ea typeface="Arial Unicode MS"/>
              </a:rPr>
              <a:t>дошкольников через продуктивную деятельность»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856656" y="4293096"/>
            <a:ext cx="5256584" cy="201622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dirty="0">
                <a:solidFill>
                  <a:srgbClr val="FF0066"/>
                </a:solidFill>
                <a:latin typeface="Monotype Corsiva" pitchFamily="66" charset="0"/>
                <a:cs typeface="Times New Roman" pitchFamily="18" charset="0"/>
              </a:rPr>
              <a:t>Горячева Валентина Владимировна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1первая кв. категория, стаж работы  38 лет.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Основное направление в работе: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«Формирование элементарных математических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представлении у детей дошкольного возраста»</a:t>
            </a: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ирина\Desktop\IMG_8696-копия-201x3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764704"/>
            <a:ext cx="2247057" cy="332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264" y="3362199"/>
            <a:ext cx="2088232" cy="3319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4371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497" y="332656"/>
            <a:ext cx="8982203" cy="108498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ru-RU" sz="4000" b="1" dirty="0"/>
            </a:br>
            <a:r>
              <a:rPr lang="ru-RU" sz="2800" b="1" dirty="0">
                <a:solidFill>
                  <a:srgbClr val="FF3300"/>
                </a:solidFill>
              </a:rPr>
              <a:t>Цели проекта:</a:t>
            </a:r>
            <a:br>
              <a:rPr lang="ru-RU" sz="2800" dirty="0">
                <a:solidFill>
                  <a:srgbClr val="FF3300"/>
                </a:solidFill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Создать условия для ознакомления детей с историей   Великой Отечественной войны.   Способствовать формированию творческой личности ребенка. 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428497" y="1556793"/>
            <a:ext cx="8982203" cy="456937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700" b="1" dirty="0"/>
              <a:t>                                  </a:t>
            </a:r>
            <a:r>
              <a:rPr lang="ru-RU" sz="2700" b="1" dirty="0">
                <a:solidFill>
                  <a:srgbClr val="FF3300"/>
                </a:solidFill>
              </a:rPr>
              <a:t>Задачи проекта: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700" b="1" dirty="0">
                <a:solidFill>
                  <a:srgbClr val="FF3300"/>
                </a:solidFill>
              </a:rPr>
              <a:t>Дети: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Воспитывать чувство патриотизма и гордости за свою страну, подвиги русского народа, чувство сопричастности к великому празднику Дню Победы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Обогащать духовный мир детей через обращение к героическому прошлому нашей страны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Сообщить детям с помощью дистанционного взаимодействия первоначальные сведения о Великой Отечественной Войне. Дать знания о солдатах которые защищали Родину.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Формировать у детей нравственные понятия : сострадание, сопереживание людям старшего возраста; чувство уважения и заботы к защитникам Отечества; уважение к истории своего народа. 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Развивать речь, воображение, мышление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Развивать художественно-эстетические, творческие  способности детей  в рамках реализации проекта.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r>
              <a:rPr lang="ru-RU" sz="14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: Наладить взаимодействие с родителями в воспитании у дошкольников патриотических чувств, через художественную литературу, театральную деятельность, средствами музыкального и художественно-эстетического воспитания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7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 помощью социальных сетей и интернет ресурсов, повышать эффективность образовательного процесса.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Наладить дистанционное взаимодействие между семьями воспитанников и воспитателем.</a:t>
            </a:r>
          </a:p>
          <a:p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44488" y="692696"/>
            <a:ext cx="8767763" cy="8080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ru-RU" altLang="ru-RU" sz="1800" u="sng" dirty="0">
                <a:solidFill>
                  <a:srgbClr val="C00000"/>
                </a:solidFill>
              </a:rPr>
            </a:br>
            <a:br>
              <a:rPr lang="ru-RU" altLang="ru-RU" sz="1800" u="sng" dirty="0">
                <a:solidFill>
                  <a:srgbClr val="C00000"/>
                </a:solidFill>
              </a:rPr>
            </a:br>
            <a:r>
              <a:rPr lang="ru-RU" altLang="ru-RU" sz="2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План реализации проекта</a:t>
            </a:r>
            <a:br>
              <a:rPr lang="ru-RU" altLang="ru-RU" sz="2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1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 этап.  Подготовительный    </a:t>
            </a:r>
            <a:r>
              <a:rPr lang="ru-RU" alt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Срок:  22.05 – 24.05.</a:t>
            </a:r>
            <a:br>
              <a:rPr lang="ru-RU" alt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alt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1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Цель :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Подбор и накопление материала по тематике проекта</a:t>
            </a:r>
            <a:br>
              <a:rPr lang="ru-RU" alt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ru-RU" altLang="ru-RU" sz="1600" dirty="0">
              <a:solidFill>
                <a:srgbClr val="990000"/>
              </a:solidFill>
            </a:endParaRPr>
          </a:p>
        </p:txBody>
      </p:sp>
      <p:graphicFrame>
        <p:nvGraphicFramePr>
          <p:cNvPr id="11357" name="Group 9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26606602"/>
              </p:ext>
            </p:extLst>
          </p:nvPr>
        </p:nvGraphicFramePr>
        <p:xfrm>
          <a:off x="560512" y="1988840"/>
          <a:ext cx="8640960" cy="36004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779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2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84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№ п/п</a:t>
                      </a:r>
                      <a:endParaRPr kumimoji="0" lang="ru-RU" alt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Содержание</a:t>
                      </a:r>
                      <a:endParaRPr kumimoji="0" lang="ru-RU" alt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Сроки</a:t>
                      </a:r>
                      <a:endParaRPr kumimoji="0" lang="ru-RU" alt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Ответственные</a:t>
                      </a:r>
                      <a:endParaRPr kumimoji="0" lang="ru-RU" alt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1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n-lt"/>
                        </a:rPr>
                        <a:t>1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Составление </a:t>
                      </a:r>
                      <a:r>
                        <a:rPr lang="ru-RU" sz="14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проекта.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формулировка целей и задач проекта; составление плана реализации проекта.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течении всего срока </a:t>
                      </a:r>
                    </a:p>
                  </a:txBody>
                  <a:tcPr marL="0" marR="0" marT="0" marB="0" vert="vert27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Воспитатели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1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n-lt"/>
                        </a:rPr>
                        <a:t>2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solidFill>
                            <a:srgbClr val="11111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Сбор информации, видеороликов о празднике, с помощью интернет ресурсов и литературы.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Воспитатели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4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n-lt"/>
                        </a:rPr>
                        <a:t>3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Подбор демонстрационного материала и художественной литературы, музыкального репертуара по теме.</a:t>
                      </a:r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n-lt"/>
                        </a:rPr>
                        <a:t>4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Привлечение родителей и детей к творческой деятельности: разучивание стихов и песен на военную тему, рисование, лепка, аппликация, конструирование.</a:t>
                      </a:r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n-lt"/>
                        </a:rPr>
                        <a:t>5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Онлайн конференция (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Zoom) 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«Ознакомление родителей с проектом»</a:t>
                      </a:r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Воспитатели, родители.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+mn-lt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родителей  наглядная информация: « День Победы!   Что и как рассказать детям.» ВК</a:t>
                      </a:r>
                    </a:p>
                  </a:txBody>
                  <a:tcPr marL="0" marR="0" marT="0" marB="0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</a:t>
                      </a:r>
                      <a:endParaRPr kumimoji="0" lang="ru-RU" alt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848544" y="0"/>
            <a:ext cx="8562156" cy="1268760"/>
          </a:xfrm>
        </p:spPr>
        <p:txBody>
          <a:bodyPr/>
          <a:lstStyle/>
          <a:p>
            <a:pPr eaLnBrk="1" hangingPunct="1">
              <a:defRPr/>
            </a:pPr>
            <a:br>
              <a:rPr lang="ru-RU" altLang="ru-RU" sz="2800" b="1" dirty="0">
                <a:solidFill>
                  <a:srgbClr val="C00000"/>
                </a:solidFill>
              </a:rPr>
            </a:br>
            <a:br>
              <a:rPr lang="ru-RU" altLang="ru-RU" sz="2800" b="1" dirty="0">
                <a:solidFill>
                  <a:srgbClr val="C00000"/>
                </a:solidFill>
              </a:rPr>
            </a:br>
            <a:r>
              <a:rPr lang="ru-RU" alt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этап. Основной, практический </a:t>
            </a:r>
            <a:br>
              <a:rPr lang="ru-RU" alt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altLang="ru-RU" sz="1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Срок:   27   апреля -  8 мая</a:t>
            </a:r>
            <a:br>
              <a:rPr lang="ru-RU" altLang="ru-RU" sz="1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alt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Задача: Реализация основных видов деятельности по проекту.</a:t>
            </a:r>
            <a:br>
              <a:rPr lang="ru-RU" alt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alt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986674"/>
              </p:ext>
            </p:extLst>
          </p:nvPr>
        </p:nvGraphicFramePr>
        <p:xfrm>
          <a:off x="632520" y="1600200"/>
          <a:ext cx="8778180" cy="354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8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9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2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99060" marR="99060"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</a:p>
                  </a:txBody>
                  <a:tcPr marL="99060" marR="99060"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Ответственные</a:t>
                      </a:r>
                    </a:p>
                  </a:txBody>
                  <a:tcPr marL="99060" marR="99060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Творческое рисование «Российский флаг»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27.04.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Воспитатели, родители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Подборка мультфильмов о ВОВ для детей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YouTube 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28.04.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Воспитатели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Заучивание стихотворений наизусть о войне (по выбору родителей) и запись видеоролика. Конкурс чтецов «Стихи о войне».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29.04. -08.05.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родители</a:t>
                      </a:r>
                    </a:p>
                    <a:p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Просмотр фильмов «Детям о войне»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YouTube 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30.04.-02.05.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</a:t>
                      </a:r>
                    </a:p>
                    <a:p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Загадки о войне, военной технике…" Предложили рассмотреть картинки, побеседовать с детьми.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60000"/>
                            <a:lumOff val="40000"/>
                          </a:srgb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Домашнее задание: творческие работы по аппликации и лепке  «Военная техника»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04.05.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родители</a:t>
                      </a:r>
                    </a:p>
                    <a:p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Предложить родителям поиграть с детьми в военные игры.</a:t>
                      </a:r>
                    </a:p>
                    <a:p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05.-05.-07.05.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родители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848544" y="0"/>
            <a:ext cx="8562156" cy="1268760"/>
          </a:xfrm>
        </p:spPr>
        <p:txBody>
          <a:bodyPr/>
          <a:lstStyle/>
          <a:p>
            <a:pPr eaLnBrk="1" hangingPunct="1">
              <a:defRPr/>
            </a:pPr>
            <a:br>
              <a:rPr lang="ru-RU" altLang="ru-RU" sz="2800" b="1" dirty="0">
                <a:solidFill>
                  <a:srgbClr val="C00000"/>
                </a:solidFill>
              </a:rPr>
            </a:br>
            <a:br>
              <a:rPr lang="ru-RU" alt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alt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2407305"/>
              </p:ext>
            </p:extLst>
          </p:nvPr>
        </p:nvGraphicFramePr>
        <p:xfrm>
          <a:off x="560512" y="1268760"/>
          <a:ext cx="8778180" cy="36970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5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99060" marR="99060"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</a:p>
                  </a:txBody>
                  <a:tcPr marL="99060" marR="99060"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Ответственные</a:t>
                      </a:r>
                    </a:p>
                  </a:txBody>
                  <a:tcPr marL="99060" marR="99060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Изготовление поделок «Подарок ветерану»</a:t>
                      </a:r>
                      <a:r>
                        <a:rPr lang="ru-RU" sz="1200" b="0" i="0" baseline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 - классы по изготовлению поделок 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05.05.-06.05.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родители</a:t>
                      </a:r>
                    </a:p>
                    <a:p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03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Военные песни для детей.   </a:t>
                      </a:r>
                      <a:endParaRPr kumimoji="0" lang="ru-RU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Предложить родителям вместе</a:t>
                      </a:r>
                      <a:r>
                        <a:rPr lang="ru-RU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с детьми разучить одну из известных песен военных лет и записать ролик.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06.05.</a:t>
                      </a:r>
                    </a:p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родители</a:t>
                      </a:r>
                    </a:p>
                    <a:p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86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Просмотр презентации «Военные профессии» ВК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06.05.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Презентация «Георгиевская лента»   </a:t>
                      </a:r>
                      <a:endParaRPr kumimoji="0" lang="ru-RU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Акция «Георгиевская</a:t>
                      </a:r>
                      <a:r>
                        <a:rPr lang="ru-RU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ленточка» ВК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07.05.</a:t>
                      </a:r>
                    </a:p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родители</a:t>
                      </a:r>
                    </a:p>
                    <a:p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Чтение детям рассказов о войне. Беседы о прочитанном.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07.05.-09.05.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родители</a:t>
                      </a:r>
                    </a:p>
                    <a:p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Просмотр видеоролика "Праздничный салют» </a:t>
                      </a: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YouTube </a:t>
                      </a:r>
                      <a:endParaRPr kumimoji="0" lang="ru-RU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Рисование:  "Праздничный салют»,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используя разные нетрадиционные техники рисования. 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Идея для детского творчества. «Презентация»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08.05.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Воспитатели, родители</a:t>
                      </a:r>
                    </a:p>
                    <a:p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965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50489" y="381000"/>
            <a:ext cx="8564911" cy="1371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altLang="ru-RU" sz="2000" b="1" dirty="0">
                <a:solidFill>
                  <a:srgbClr val="000099"/>
                </a:solidFill>
              </a:rPr>
            </a:br>
            <a:br>
              <a:rPr lang="ru-RU" altLang="ru-RU" sz="2000" b="1" dirty="0">
                <a:solidFill>
                  <a:srgbClr val="000099"/>
                </a:solidFill>
              </a:rPr>
            </a:br>
            <a:r>
              <a:rPr lang="ru-RU" altLang="ru-RU" sz="2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этап.  Заключительный</a:t>
            </a:r>
            <a:br>
              <a:rPr lang="ru-RU" altLang="ru-RU" sz="2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altLang="ru-RU" sz="2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Срок:  9  - 10 мая</a:t>
            </a:r>
            <a:br>
              <a:rPr lang="ru-RU" altLang="ru-RU" sz="2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altLang="ru-RU" sz="2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Задача:  Оценить результаты реализации проекта.</a:t>
            </a:r>
            <a:br>
              <a:rPr lang="ru-RU" altLang="ru-RU" sz="2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altLang="ru-RU" sz="2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3450" name="Group 13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4667222"/>
              </p:ext>
            </p:extLst>
          </p:nvPr>
        </p:nvGraphicFramePr>
        <p:xfrm>
          <a:off x="776536" y="1772816"/>
          <a:ext cx="8496943" cy="297537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126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5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8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6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9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№ п/п</a:t>
                      </a:r>
                      <a:endParaRPr kumimoji="0" lang="ru-RU" altLang="ru-RU" sz="14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Содержание</a:t>
                      </a:r>
                      <a:endParaRPr kumimoji="0" lang="ru-RU" altLang="ru-RU" sz="14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Сроки</a:t>
                      </a:r>
                      <a:endParaRPr kumimoji="0" lang="ru-RU" altLang="ru-RU" sz="14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Ответственные</a:t>
                      </a:r>
                      <a:endParaRPr kumimoji="0" lang="ru-RU" altLang="ru-RU" sz="14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Творческий отчет : 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видеофильм о дистанционной работе по теме День Победы.</a:t>
                      </a: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Реализован с помощью видео роликов в социальных сетях.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09..05</a:t>
                      </a: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Итоговое мероприятие проекта. Конкурс чтецов среди воспитанников группы. 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Реализован с помощью видео роликов в социальных сетях.</a:t>
                      </a:r>
                      <a:endParaRPr kumimoji="0" lang="ru-RU" altLang="ru-RU" sz="1200" b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09..05</a:t>
                      </a: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0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Презентация проекта </a:t>
                      </a: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педагогам ДОУ. Обмен мнениями.</a:t>
                      </a:r>
                      <a:endParaRPr kumimoji="0" lang="ru-RU" altLang="ru-RU" sz="1200" b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10.05.</a:t>
                      </a: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</a:t>
                      </a:r>
                    </a:p>
                  </a:txBody>
                  <a:tcPr marL="99060" marR="99060" marT="45736" marB="45736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0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и обобщение проделанной работы по художественно – эстетическому развитию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10.05.</a:t>
                      </a:r>
                    </a:p>
                  </a:txBody>
                  <a:tcPr marL="99060" marR="99060" marT="45736" marB="4573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36" marB="45736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872" y="4330700"/>
            <a:ext cx="243205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altLang="ru-RU" sz="2000" b="1" dirty="0">
                <a:solidFill>
                  <a:srgbClr val="000099"/>
                </a:solidFill>
              </a:rPr>
            </a:br>
            <a:br>
              <a:rPr lang="ru-RU" altLang="ru-RU" sz="2000" b="1" dirty="0">
                <a:solidFill>
                  <a:srgbClr val="000099"/>
                </a:solidFill>
              </a:rPr>
            </a:br>
            <a:endParaRPr lang="ru-RU" altLang="ru-RU" sz="2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898781" y="1229409"/>
            <a:ext cx="5134693" cy="468052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Выход проекта:</a:t>
            </a:r>
            <a:endParaRPr lang="ru-RU" sz="1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lvl="0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Конспекты  НОД, фото и видео материал.</a:t>
            </a:r>
          </a:p>
          <a:p>
            <a:pPr lvl="0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Размещение проекта на сайте</a:t>
            </a:r>
          </a:p>
          <a:p>
            <a:pPr marL="0" indent="0">
              <a:buNone/>
            </a:pPr>
            <a:r>
              <a:rPr lang="ru-RU" sz="1800" u="sng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 </a:t>
            </a:r>
            <a:r>
              <a:rPr lang="ru-RU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http://ds38sp.ru/дистанционные-проекты-                          калейдоскоп-п/</a:t>
            </a:r>
            <a:endParaRPr lang="ru-RU" sz="1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Видеофильм, нарезка детских творческих работ размещенный на </a:t>
            </a:r>
            <a:r>
              <a:rPr lang="en-US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YouTube -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4"/>
              </a:rPr>
              <a:t>https://youtu.be/ub9kUIPuqFE</a:t>
            </a:r>
            <a:endParaRPr lang="ru-RU" sz="16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Видео стихов о войне в детском прочтении  размещенный на </a:t>
            </a:r>
            <a:r>
              <a:rPr lang="en-US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YouTube 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</a:t>
            </a:r>
          </a:p>
          <a:p>
            <a:pPr marL="0" indent="0" algn="l"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  <a:hlinkClick r:id="rId5"/>
              </a:rPr>
              <a:t>https://youtu.be/DYnMYN-OVIs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Участие  Матвея </a:t>
            </a:r>
            <a:r>
              <a:rPr lang="ru-RU" sz="1600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Ющука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 в международном конкурсе чтецов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9144" y="1600201"/>
            <a:ext cx="3161556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13717" y="3198168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 </a:t>
            </a:r>
            <a:endParaRPr lang="ru-RU" dirty="0"/>
          </a:p>
        </p:txBody>
      </p:sp>
      <p:pic>
        <p:nvPicPr>
          <p:cNvPr id="1026" name="Picture 2" descr="G:\диплом 1 степени  Ющук М._page-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1340768"/>
            <a:ext cx="2820045" cy="398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127" y="4653136"/>
            <a:ext cx="243205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857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1663</TotalTime>
  <Words>1108</Words>
  <Application>Microsoft Office PowerPoint</Application>
  <PresentationFormat>Лист A4 (210x297 мм)</PresentationFormat>
  <Paragraphs>177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Monotype Corsiva</vt:lpstr>
      <vt:lpstr>Times New Roman</vt:lpstr>
      <vt:lpstr>Wingdings</vt:lpstr>
      <vt:lpstr>Тема Office</vt:lpstr>
      <vt:lpstr> Муниципальное  бюджетное дошкольное образовательное учреждение «Детский сад комбинированного вида №38» 141300 г. Сергиев Посад, ул. 2-ой Кирпичный завод, д.22Б Тел./ факс 8(496)54-9-18-92, zhuravushka38@rambler.ru   дистанционный проект в условиях самоизоляции Майский праздник –  День Победы отмечает вся страна!  </vt:lpstr>
      <vt:lpstr>  Краткое описание проекта              </vt:lpstr>
      <vt:lpstr>Сведения об авторах</vt:lpstr>
      <vt:lpstr> Цели проекта: Создать условия для ознакомления детей с историей   Великой Отечественной войны.   Способствовать формированию творческой личности ребенка.   </vt:lpstr>
      <vt:lpstr>  План реализации проекта 1 этап.  Подготовительный    Срок:  22.05 – 24.05.  Цель : Подбор и накопление материала по тематике проекта   </vt:lpstr>
      <vt:lpstr>  2 этап. Основной, практический  Срок:   27   апреля -  8 мая Задача: Реализация основных видов деятельности по проекту. </vt:lpstr>
      <vt:lpstr>  </vt:lpstr>
      <vt:lpstr>  3 этап.  Заключительный Срок:  9  - 10 мая Задача:  Оценить результаты реализации проекта. </vt:lpstr>
      <vt:lpstr>  </vt:lpstr>
      <vt:lpstr>Основные мероприятия проекта Группа ВК </vt:lpstr>
      <vt:lpstr>Презентация PowerPoint</vt:lpstr>
      <vt:lpstr>Дистанционный конкурс чтецов</vt:lpstr>
      <vt:lpstr>Акция «Георгиевская ленточка» </vt:lpstr>
      <vt:lpstr> Выставка рисунков « Салют победы» </vt:lpstr>
      <vt:lpstr> «подарок ветерану»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122</dc:creator>
  <cp:lastModifiedBy>Пользователь</cp:lastModifiedBy>
  <cp:revision>134</cp:revision>
  <dcterms:created xsi:type="dcterms:W3CDTF">2015-03-27T18:23:21Z</dcterms:created>
  <dcterms:modified xsi:type="dcterms:W3CDTF">2020-10-27T10:30:19Z</dcterms:modified>
</cp:coreProperties>
</file>