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9" r:id="rId3"/>
    <p:sldId id="270" r:id="rId4"/>
    <p:sldId id="271" r:id="rId5"/>
    <p:sldId id="272" r:id="rId6"/>
    <p:sldId id="275" r:id="rId7"/>
    <p:sldId id="276" r:id="rId8"/>
    <p:sldId id="273" r:id="rId9"/>
    <p:sldId id="274" r:id="rId10"/>
    <p:sldId id="258" r:id="rId11"/>
    <p:sldId id="259" r:id="rId12"/>
    <p:sldId id="261" r:id="rId13"/>
    <p:sldId id="262" r:id="rId14"/>
    <p:sldId id="264" r:id="rId15"/>
    <p:sldId id="265" r:id="rId16"/>
    <p:sldId id="277" r:id="rId17"/>
    <p:sldId id="266" r:id="rId18"/>
    <p:sldId id="267" r:id="rId19"/>
    <p:sldId id="268" r:id="rId20"/>
    <p:sldId id="278" r:id="rId21"/>
  </p:sldIdLst>
  <p:sldSz cx="10388600" cy="7251700"/>
  <p:notesSz cx="9144000" cy="6858000"/>
  <p:defaultTextStyle>
    <a:defPPr>
      <a:defRPr lang="ru-RU"/>
    </a:defPPr>
    <a:lvl1pPr marL="0" algn="l" defTabSz="100794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3972" algn="l" defTabSz="100794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07943" algn="l" defTabSz="100794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11915" algn="l" defTabSz="100794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15886" algn="l" defTabSz="100794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19858" algn="l" defTabSz="100794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23829" algn="l" defTabSz="100794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27801" algn="l" defTabSz="100794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31772" algn="l" defTabSz="100794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284">
          <p15:clr>
            <a:srgbClr val="A4A3A4"/>
          </p15:clr>
        </p15:guide>
        <p15:guide id="2" pos="32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02" y="-84"/>
      </p:cViewPr>
      <p:guideLst>
        <p:guide orient="horz" pos="2284"/>
        <p:guide pos="327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79145" y="2252728"/>
            <a:ext cx="8830310" cy="155441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58290" y="4109297"/>
            <a:ext cx="7272020" cy="185321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9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3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7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1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пт 19.08.22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пт 19.08.22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531735" y="290405"/>
            <a:ext cx="2337435" cy="618744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19430" y="290405"/>
            <a:ext cx="6839162" cy="618744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пт 19.08.22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пт 19.08.22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0628" y="4659889"/>
            <a:ext cx="8830310" cy="1440268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0628" y="3073580"/>
            <a:ext cx="8830310" cy="1586309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397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пт 19.08.22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9430" y="1692064"/>
            <a:ext cx="4588298" cy="4785787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80872" y="1692064"/>
            <a:ext cx="4588298" cy="4785787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пт 19.08.22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9430" y="1623240"/>
            <a:ext cx="4590102" cy="676489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972" indent="0">
              <a:buNone/>
              <a:defRPr sz="2200" b="1"/>
            </a:lvl2pPr>
            <a:lvl3pPr marL="1007943" indent="0">
              <a:buNone/>
              <a:defRPr sz="2000" b="1"/>
            </a:lvl3pPr>
            <a:lvl4pPr marL="1511915" indent="0">
              <a:buNone/>
              <a:defRPr sz="1800" b="1"/>
            </a:lvl4pPr>
            <a:lvl5pPr marL="2015886" indent="0">
              <a:buNone/>
              <a:defRPr sz="1800" b="1"/>
            </a:lvl5pPr>
            <a:lvl6pPr marL="2519858" indent="0">
              <a:buNone/>
              <a:defRPr sz="1800" b="1"/>
            </a:lvl6pPr>
            <a:lvl7pPr marL="3023829" indent="0">
              <a:buNone/>
              <a:defRPr sz="1800" b="1"/>
            </a:lvl7pPr>
            <a:lvl8pPr marL="3527801" indent="0">
              <a:buNone/>
              <a:defRPr sz="1800" b="1"/>
            </a:lvl8pPr>
            <a:lvl9pPr marL="4031772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9430" y="2299729"/>
            <a:ext cx="4590102" cy="4178121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277265" y="1623240"/>
            <a:ext cx="4591905" cy="676489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972" indent="0">
              <a:buNone/>
              <a:defRPr sz="2200" b="1"/>
            </a:lvl2pPr>
            <a:lvl3pPr marL="1007943" indent="0">
              <a:buNone/>
              <a:defRPr sz="2000" b="1"/>
            </a:lvl3pPr>
            <a:lvl4pPr marL="1511915" indent="0">
              <a:buNone/>
              <a:defRPr sz="1800" b="1"/>
            </a:lvl4pPr>
            <a:lvl5pPr marL="2015886" indent="0">
              <a:buNone/>
              <a:defRPr sz="1800" b="1"/>
            </a:lvl5pPr>
            <a:lvl6pPr marL="2519858" indent="0">
              <a:buNone/>
              <a:defRPr sz="1800" b="1"/>
            </a:lvl6pPr>
            <a:lvl7pPr marL="3023829" indent="0">
              <a:buNone/>
              <a:defRPr sz="1800" b="1"/>
            </a:lvl7pPr>
            <a:lvl8pPr marL="3527801" indent="0">
              <a:buNone/>
              <a:defRPr sz="1800" b="1"/>
            </a:lvl8pPr>
            <a:lvl9pPr marL="4031772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277265" y="2299729"/>
            <a:ext cx="4591905" cy="4178121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пт 19.08.22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пт 19.08.22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пт 19.08.22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430" y="288725"/>
            <a:ext cx="3417778" cy="122876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1654" y="288726"/>
            <a:ext cx="5807516" cy="6189125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19430" y="1517486"/>
            <a:ext cx="3417778" cy="4960365"/>
          </a:xfrm>
        </p:spPr>
        <p:txBody>
          <a:bodyPr/>
          <a:lstStyle>
            <a:lvl1pPr marL="0" indent="0">
              <a:buNone/>
              <a:defRPr sz="1500"/>
            </a:lvl1pPr>
            <a:lvl2pPr marL="503972" indent="0">
              <a:buNone/>
              <a:defRPr sz="1300"/>
            </a:lvl2pPr>
            <a:lvl3pPr marL="1007943" indent="0">
              <a:buNone/>
              <a:defRPr sz="1100"/>
            </a:lvl3pPr>
            <a:lvl4pPr marL="1511915" indent="0">
              <a:buNone/>
              <a:defRPr sz="1000"/>
            </a:lvl4pPr>
            <a:lvl5pPr marL="2015886" indent="0">
              <a:buNone/>
              <a:defRPr sz="1000"/>
            </a:lvl5pPr>
            <a:lvl6pPr marL="2519858" indent="0">
              <a:buNone/>
              <a:defRPr sz="1000"/>
            </a:lvl6pPr>
            <a:lvl7pPr marL="3023829" indent="0">
              <a:buNone/>
              <a:defRPr sz="1000"/>
            </a:lvl7pPr>
            <a:lvl8pPr marL="3527801" indent="0">
              <a:buNone/>
              <a:defRPr sz="1000"/>
            </a:lvl8pPr>
            <a:lvl9pPr marL="4031772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пт 19.08.22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6238" y="5076190"/>
            <a:ext cx="6233160" cy="599273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36238" y="647953"/>
            <a:ext cx="6233160" cy="4351020"/>
          </a:xfrm>
        </p:spPr>
        <p:txBody>
          <a:bodyPr/>
          <a:lstStyle>
            <a:lvl1pPr marL="0" indent="0">
              <a:buNone/>
              <a:defRPr sz="3500"/>
            </a:lvl1pPr>
            <a:lvl2pPr marL="503972" indent="0">
              <a:buNone/>
              <a:defRPr sz="3100"/>
            </a:lvl2pPr>
            <a:lvl3pPr marL="1007943" indent="0">
              <a:buNone/>
              <a:defRPr sz="2600"/>
            </a:lvl3pPr>
            <a:lvl4pPr marL="1511915" indent="0">
              <a:buNone/>
              <a:defRPr sz="2200"/>
            </a:lvl4pPr>
            <a:lvl5pPr marL="2015886" indent="0">
              <a:buNone/>
              <a:defRPr sz="2200"/>
            </a:lvl5pPr>
            <a:lvl6pPr marL="2519858" indent="0">
              <a:buNone/>
              <a:defRPr sz="2200"/>
            </a:lvl6pPr>
            <a:lvl7pPr marL="3023829" indent="0">
              <a:buNone/>
              <a:defRPr sz="2200"/>
            </a:lvl7pPr>
            <a:lvl8pPr marL="3527801" indent="0">
              <a:buNone/>
              <a:defRPr sz="2200"/>
            </a:lvl8pPr>
            <a:lvl9pPr marL="4031772" indent="0">
              <a:buNone/>
              <a:defRPr sz="22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36238" y="5675463"/>
            <a:ext cx="6233160" cy="851067"/>
          </a:xfrm>
        </p:spPr>
        <p:txBody>
          <a:bodyPr/>
          <a:lstStyle>
            <a:lvl1pPr marL="0" indent="0">
              <a:buNone/>
              <a:defRPr sz="1500"/>
            </a:lvl1pPr>
            <a:lvl2pPr marL="503972" indent="0">
              <a:buNone/>
              <a:defRPr sz="1300"/>
            </a:lvl2pPr>
            <a:lvl3pPr marL="1007943" indent="0">
              <a:buNone/>
              <a:defRPr sz="1100"/>
            </a:lvl3pPr>
            <a:lvl4pPr marL="1511915" indent="0">
              <a:buNone/>
              <a:defRPr sz="1000"/>
            </a:lvl4pPr>
            <a:lvl5pPr marL="2015886" indent="0">
              <a:buNone/>
              <a:defRPr sz="1000"/>
            </a:lvl5pPr>
            <a:lvl6pPr marL="2519858" indent="0">
              <a:buNone/>
              <a:defRPr sz="1000"/>
            </a:lvl6pPr>
            <a:lvl7pPr marL="3023829" indent="0">
              <a:buNone/>
              <a:defRPr sz="1000"/>
            </a:lvl7pPr>
            <a:lvl8pPr marL="3527801" indent="0">
              <a:buNone/>
              <a:defRPr sz="1000"/>
            </a:lvl8pPr>
            <a:lvl9pPr marL="4031772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пт 19.08.22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430" y="290404"/>
            <a:ext cx="9349740" cy="1208617"/>
          </a:xfrm>
          <a:prstGeom prst="rect">
            <a:avLst/>
          </a:prstGeom>
        </p:spPr>
        <p:txBody>
          <a:bodyPr vert="horz" lIns="100794" tIns="50397" rIns="100794" bIns="5039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9430" y="1692064"/>
            <a:ext cx="9349740" cy="4785787"/>
          </a:xfrm>
          <a:prstGeom prst="rect">
            <a:avLst/>
          </a:prstGeom>
        </p:spPr>
        <p:txBody>
          <a:bodyPr vert="horz" lIns="100794" tIns="50397" rIns="100794" bIns="5039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19430" y="6721252"/>
            <a:ext cx="2424007" cy="386086"/>
          </a:xfrm>
          <a:prstGeom prst="rect">
            <a:avLst/>
          </a:prstGeom>
        </p:spPr>
        <p:txBody>
          <a:bodyPr vert="horz" lIns="100794" tIns="50397" rIns="100794" bIns="50397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пт 19.08.22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49439" y="6721252"/>
            <a:ext cx="3289723" cy="386086"/>
          </a:xfrm>
          <a:prstGeom prst="rect">
            <a:avLst/>
          </a:prstGeom>
        </p:spPr>
        <p:txBody>
          <a:bodyPr vert="horz" lIns="100794" tIns="50397" rIns="100794" bIns="50397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445163" y="6721252"/>
            <a:ext cx="2424007" cy="386086"/>
          </a:xfrm>
          <a:prstGeom prst="rect">
            <a:avLst/>
          </a:prstGeom>
        </p:spPr>
        <p:txBody>
          <a:bodyPr vert="horz" lIns="100794" tIns="50397" rIns="100794" bIns="50397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07943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7979" indent="-377979" algn="l" defTabSz="1007943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18954" indent="-314982" algn="l" defTabSz="1007943" rtl="0" eaLnBrk="1" latinLnBrk="0" hangingPunct="1">
        <a:spcBef>
          <a:spcPct val="20000"/>
        </a:spcBef>
        <a:buFont typeface="Arial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67564" y="290404"/>
            <a:ext cx="9653472" cy="6457259"/>
          </a:xfrm>
        </p:spPr>
        <p:txBody>
          <a:bodyPr>
            <a:noAutofit/>
          </a:bodyPr>
          <a:lstStyle/>
          <a:p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комбинированного вида № 38»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141305,  Московская область, г. Сергиев Посад, ул. 2-ой Кирпичный завод, д.22-б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Тел./факс 8(496)54-9-18-92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/>
              <a:t> </a:t>
            </a:r>
            <a:br>
              <a:rPr lang="ru-RU" sz="2400" b="1" dirty="0" smtClean="0"/>
            </a:br>
            <a:r>
              <a:rPr lang="ru-RU" sz="1800" b="1" dirty="0" smtClean="0"/>
              <a:t> </a:t>
            </a:r>
            <a:br>
              <a:rPr lang="ru-RU" sz="1800" b="1" dirty="0" smtClean="0"/>
            </a:br>
            <a:r>
              <a:rPr lang="ru-RU" sz="1800" b="1" dirty="0" smtClean="0"/>
              <a:t>  </a:t>
            </a:r>
            <a:br>
              <a:rPr lang="ru-RU" sz="1800" b="1" dirty="0" smtClean="0"/>
            </a:br>
            <a:r>
              <a:rPr lang="ru-RU" sz="1800" b="1" dirty="0" smtClean="0"/>
              <a:t> </a:t>
            </a:r>
            <a:br>
              <a:rPr lang="ru-RU" sz="1800" b="1" dirty="0" smtClean="0"/>
            </a:br>
            <a:r>
              <a:rPr lang="ru-RU" sz="2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r>
              <a:rPr lang="ru-RU" sz="2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Мини-музей под открытым небом</a:t>
            </a:r>
            <a:br>
              <a:rPr lang="ru-RU" sz="2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 гостях у сказки»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/>
              <a:t> </a:t>
            </a:r>
            <a:br>
              <a:rPr lang="ru-RU" sz="1800" b="1" dirty="0" smtClean="0"/>
            </a:br>
            <a:r>
              <a:rPr lang="ru-RU" sz="1800" b="1" dirty="0" smtClean="0"/>
              <a:t> </a:t>
            </a:r>
            <a:br>
              <a:rPr lang="ru-RU" sz="1800" b="1" dirty="0" smtClean="0"/>
            </a:br>
            <a:r>
              <a:rPr lang="ru-RU" sz="1800" b="1" dirty="0" smtClean="0"/>
              <a:t> </a:t>
            </a:r>
            <a:br>
              <a:rPr lang="ru-RU" sz="1800" b="1" dirty="0" smtClean="0"/>
            </a:br>
            <a:r>
              <a:rPr lang="ru-RU" sz="1800" b="1" dirty="0" smtClean="0"/>
              <a:t> </a:t>
            </a:r>
            <a:br>
              <a:rPr lang="ru-RU" sz="1800" b="1" dirty="0" smtClean="0"/>
            </a:br>
            <a:r>
              <a:rPr lang="ru-RU" sz="1800" b="1" dirty="0" smtClean="0"/>
              <a:t>                                                                                                                                  </a:t>
            </a:r>
            <a:r>
              <a:rPr lang="ru-RU" sz="1800" b="1" dirty="0" smtClean="0"/>
              <a:t>  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старший воспитатель 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</a:t>
            </a:r>
            <a:r>
              <a:rPr 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Азарская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Г. Н.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сентябрь, 2020 г.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5767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2003746" y="960887"/>
            <a:ext cx="7935736" cy="55394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6666864" y="6519238"/>
            <a:ext cx="2756628" cy="440333"/>
          </a:xfrm>
          <a:prstGeom prst="rect">
            <a:avLst/>
          </a:prstGeom>
          <a:noFill/>
        </p:spPr>
        <p:txBody>
          <a:bodyPr wrap="none" lIns="100794" tIns="50397" rIns="100794" bIns="50397" rtlCol="0">
            <a:spAutoFit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«Вершки-корешки»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4" name="Picture 4" descr="https://ozon-st.cdn.ngenix.net/multimedia/1021559213.jpg"/>
          <p:cNvPicPr>
            <a:picLocks noChangeAspect="1" noChangeArrowheads="1"/>
          </p:cNvPicPr>
          <p:nvPr/>
        </p:nvPicPr>
        <p:blipFill>
          <a:blip r:embed="rId3" cstate="print"/>
          <a:srcRect l="3150" b="21099"/>
          <a:stretch>
            <a:fillRect/>
          </a:stretch>
        </p:blipFill>
        <p:spPr bwMode="auto">
          <a:xfrm>
            <a:off x="367564" y="199469"/>
            <a:ext cx="4499500" cy="1998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5749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rcRect b="20275"/>
          <a:stretch>
            <a:fillRect/>
          </a:stretch>
        </p:blipFill>
        <p:spPr>
          <a:xfrm>
            <a:off x="531183" y="1037029"/>
            <a:ext cx="9580108" cy="5329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6012391" y="6290813"/>
            <a:ext cx="3871123" cy="440333"/>
          </a:xfrm>
          <a:prstGeom prst="rect">
            <a:avLst/>
          </a:prstGeom>
          <a:noFill/>
        </p:spPr>
        <p:txBody>
          <a:bodyPr wrap="square" lIns="100794" tIns="50397" rIns="100794" bIns="50397" rtlCol="0">
            <a:spAutoFit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«Бычок – смоляной бочок»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https://xn--80aaph2avkn4e.xn--p1ai/wa-data/public/shop/products/10/22/2210/images/12197/12197.9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66764" y="199469"/>
            <a:ext cx="2616034" cy="2517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5753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449373" y="732462"/>
            <a:ext cx="8336130" cy="5819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6503245" y="6595380"/>
            <a:ext cx="3272364" cy="440333"/>
          </a:xfrm>
          <a:prstGeom prst="rect">
            <a:avLst/>
          </a:prstGeom>
          <a:noFill/>
        </p:spPr>
        <p:txBody>
          <a:bodyPr wrap="square" lIns="100794" tIns="50397" rIns="100794" bIns="50397" rtlCol="0">
            <a:spAutoFit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По щучьему велению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https://afishanovgorod.ru/wp-content/uploads/2018/07/maxresdefault-6-870x5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5909" y="199470"/>
            <a:ext cx="3067264" cy="1837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5757.JPG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lum bright="10000"/>
          </a:blip>
          <a:stretch>
            <a:fillRect/>
          </a:stretch>
        </p:blipFill>
        <p:spPr>
          <a:xfrm rot="5400000">
            <a:off x="-445711" y="925267"/>
            <a:ext cx="6698854" cy="53995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6994100" y="6443096"/>
            <a:ext cx="2617891" cy="440333"/>
          </a:xfrm>
          <a:prstGeom prst="rect">
            <a:avLst/>
          </a:prstGeom>
          <a:noFill/>
        </p:spPr>
        <p:txBody>
          <a:bodyPr wrap="square" lIns="100794" tIns="50397" rIns="100794" bIns="50397" rtlCol="0">
            <a:spAutoFit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«Теремок»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https://avatars.mds.yandex.net/get-zen_doc/1209363/pub_5d75b177c05c7100aec31b0f_5d75b5973f548700ad8b794d/scale_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21536" y="2331440"/>
            <a:ext cx="4622709" cy="31218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5768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369764" y="889546"/>
            <a:ext cx="7962817" cy="55589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6830482" y="6366955"/>
            <a:ext cx="3190554" cy="440333"/>
          </a:xfrm>
          <a:prstGeom prst="rect">
            <a:avLst/>
          </a:prstGeom>
          <a:noFill/>
        </p:spPr>
        <p:txBody>
          <a:bodyPr wrap="square" lIns="100794" tIns="50397" rIns="100794" bIns="50397" rtlCol="0">
            <a:spAutoFit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«Маша и медведь»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ttps://fsd.multiurok.ru/html/2018/12/11/s_5c0fc7e4034d7/1023126_5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48773" y="275611"/>
            <a:ext cx="4250294" cy="29695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5771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rcRect b="6684"/>
          <a:stretch>
            <a:fillRect/>
          </a:stretch>
        </p:blipFill>
        <p:spPr>
          <a:xfrm>
            <a:off x="297756" y="817538"/>
            <a:ext cx="8181975" cy="5330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6912291" y="6290813"/>
            <a:ext cx="2945127" cy="440333"/>
          </a:xfrm>
          <a:prstGeom prst="rect">
            <a:avLst/>
          </a:prstGeom>
          <a:noFill/>
        </p:spPr>
        <p:txBody>
          <a:bodyPr wrap="square" lIns="100794" tIns="50397" rIns="100794" bIns="50397" rtlCol="0">
            <a:spAutoFit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Простоквашино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https://nablagomira.ru/media/cache/cover_nomination/uploads/treasury/image/5d1227f829ba94210605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34427" y="199470"/>
            <a:ext cx="3354173" cy="31218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IMG-20191018-WA0005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rcRect t="9608" b="12153"/>
          <a:stretch>
            <a:fillRect/>
          </a:stretch>
        </p:blipFill>
        <p:spPr>
          <a:xfrm>
            <a:off x="297756" y="745530"/>
            <a:ext cx="5019675" cy="4873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7" descr="IMG-20191018-WA0004.jpg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/>
          <a:srcRect b="16118"/>
          <a:stretch>
            <a:fillRect/>
          </a:stretch>
        </p:blipFill>
        <p:spPr>
          <a:xfrm>
            <a:off x="5410324" y="1969666"/>
            <a:ext cx="4741862" cy="49355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1512891" y="6138529"/>
            <a:ext cx="3108745" cy="440333"/>
          </a:xfrm>
          <a:prstGeom prst="rect">
            <a:avLst/>
          </a:prstGeom>
          <a:noFill/>
        </p:spPr>
        <p:txBody>
          <a:bodyPr wrap="square" lIns="100794" tIns="50397" rIns="100794" bIns="50397" rtlCol="0">
            <a:spAutoFit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Дюймовочка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5122" name="Picture 2" descr="https://i.pinimg.com/originals/67/fb/2d/67fb2de06ff09cb12fef9c0ed25ffe8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38516" y="241474"/>
            <a:ext cx="3025546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-20191004-WA0001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945828" y="1033562"/>
            <a:ext cx="8426450" cy="58816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449884" y="385490"/>
            <a:ext cx="6696744" cy="578832"/>
          </a:xfrm>
          <a:prstGeom prst="rect">
            <a:avLst/>
          </a:prstGeom>
          <a:noFill/>
        </p:spPr>
        <p:txBody>
          <a:bodyPr wrap="square" lIns="100794" tIns="50397" rIns="100794" bIns="50397" rtlCol="0">
            <a:spAutoFit/>
          </a:bodyPr>
          <a:lstStyle/>
          <a:p>
            <a:pPr algn="ctr"/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Путешествие по сказкам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-20191004-WA0004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5852096" y="601514"/>
            <a:ext cx="4536504" cy="5628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1023292\Desktop\КУРСЫ МП\сказка на участке\IMG-20191004-WA0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393602"/>
            <a:ext cx="5776782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5748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305868" y="313482"/>
            <a:ext cx="7894480" cy="55104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885355" y="5833963"/>
            <a:ext cx="5399400" cy="501888"/>
          </a:xfrm>
          <a:prstGeom prst="rect">
            <a:avLst/>
          </a:prstGeom>
          <a:noFill/>
        </p:spPr>
        <p:txBody>
          <a:bodyPr wrap="square" lIns="100794" tIns="50397" rIns="100794" bIns="50397" rtlCol="0">
            <a:spAutoFit/>
          </a:bodyPr>
          <a:lstStyle/>
          <a:p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Продолжение следует …</a:t>
            </a:r>
            <a:endParaRPr lang="ru-RU" sz="2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67564" y="0"/>
            <a:ext cx="10021036" cy="7052231"/>
          </a:xfrm>
        </p:spPr>
        <p:txBody>
          <a:bodyPr>
            <a:noAutofit/>
          </a:bodyPr>
          <a:lstStyle/>
          <a:p>
            <a:pPr algn="l"/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Цель проекта: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Развитие интереса к сказкам, создание условий для активного использования сказок в деятельности детей, приобщение детей к богатствам русской художественной литературы через знакомство со сказкой, воспитывать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нравственно-патриотические качества ребенка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дошкольника.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Задачи проекта: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Образовательные: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-расширить представление детей о сказках;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-учить детей рассуждать;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формировать умение выразительно читать стихи, инсценировать эпизоды сказок;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-обогащать и расширять словарный запас детей.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Развивающие: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развивать умения применять свои знания в беседе, добиваться связных высказываний;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развивать у детей образное мышление, фантазию, творческие способности;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развивать коммуникабельность и умение общаться с взрослыми людьми в разных ситуациях;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Воспитательные: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воспитывать чувства дружбы и коллективизма;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воспитывать нравственно-патриотические качества ребенка дошкольника.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Ожидаемые конечные результаты: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1. Дети познакомятся с русскими народными сказками.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2. У детей повысится интерес к рассказыванию сказок, рассматриванию иллюстраций.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3. Через имитацию образа героев сказок дети научатся различать добро и зло; характеризовать поступки, поведение; выражать эмоции и понимать чувства других.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4. Повысится доля детей с развитой речью, увеличится словарный запас.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5. Совместная деятельность будет способствовать детско-родительским отношениям.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6. Повысится количество родителей, участвующих в совместных мероприятиях.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000" b="1" dirty="0" smtClean="0"/>
              <a:t> 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/>
              <a:t> 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18243" y="2559865"/>
            <a:ext cx="7673550" cy="1025108"/>
          </a:xfrm>
          <a:prstGeom prst="rect">
            <a:avLst/>
          </a:prstGeom>
          <a:noFill/>
        </p:spPr>
        <p:txBody>
          <a:bodyPr wrap="none" lIns="100794" tIns="50397" rIns="100794" bIns="50397">
            <a:spAutoFit/>
          </a:bodyPr>
          <a:lstStyle/>
          <a:p>
            <a:pPr algn="ctr"/>
            <a:r>
              <a:rPr lang="ru-RU" sz="6000" b="1" dirty="0" smtClean="0">
                <a:ln w="19050">
                  <a:solidFill>
                    <a:srgbClr val="006600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Спасибо за внимание!</a:t>
            </a:r>
            <a:endParaRPr lang="ru-RU" sz="6000" b="1" dirty="0">
              <a:ln w="19050">
                <a:solidFill>
                  <a:srgbClr val="006600"/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940228" y="1417738"/>
            <a:ext cx="8671763" cy="3807090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Содержание:</a:t>
            </a:r>
            <a:r>
              <a:rPr lang="ru-RU" sz="1800" b="1" dirty="0" smtClean="0">
                <a:solidFill>
                  <a:schemeClr val="l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chemeClr val="l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l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chemeClr val="l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Мотивационно-ориентировочный</a:t>
            </a:r>
            <a:r>
              <a:rPr lang="ru-RU" sz="22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этап</a:t>
            </a:r>
            <a:br>
              <a:rPr lang="ru-RU" sz="22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	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 сожалению, наши дети воспитываются не на сказках, а на современных мультфильмах. У большинства родителей нет времени сесть с ребенком и почитать книгу, рассказать сказку. А ведь сказка представляет собой одно из самых древних средств нравственного, эстетического воспитания, а так же формируют поведенческие стереотипы будущих членов взрослого общества. В нашем ДОУ уделяется этому большое внимание, а чтобы этот процесс сделать  непрерывной образовательной деятельностью, мы решили создать мини-музей под открытым небом «В гостях у сказки», созданная благодаря  мини-музею  РППС поможет проводить  развлечения, досуги,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квесты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и пр. на прогулке. 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</a:b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062364" y="1722305"/>
            <a:ext cx="9326236" cy="350252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Содержание:</a:t>
            </a:r>
            <a:r>
              <a:rPr lang="ru-RU" sz="1800" b="1" dirty="0" smtClean="0">
                <a:solidFill>
                  <a:schemeClr val="l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chemeClr val="l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2.Проблемно-поисковый этап</a:t>
            </a:r>
            <a:br>
              <a:rPr lang="ru-RU" sz="22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</a:br>
            <a:r>
              <a:rPr lang="ru-RU" sz="2200" dirty="0" smtClean="0"/>
              <a:t>-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опрос детей «Моя любимая сказа»;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-анкетирование родителей «Сказка в жизни вашего ребёнка»;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-определение темы, целей, задач, содержания проекта;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-прогнозирование результатов;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-обсуждение проекта с участниками, выяснение возможностей, средств, необходимых для реализации проекта, определение содержания деятельности всех участников проекта.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</a:b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94800" y="504037"/>
            <a:ext cx="9326236" cy="6167485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Содержание:</a:t>
            </a:r>
            <a:b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3. Практический этап</a:t>
            </a:r>
            <a:br>
              <a:rPr lang="ru-RU" sz="22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Содержание деятельности педагога: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С детьми: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-беседы «Какие сказки я знаю»;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-рассматривание иллюстраций к сказкам;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-инсценировка сказок 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С родителями: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-консультации: «Роль сказки в воспитании детей», «Как сказка помогла», «Воспитание сказкой" и др.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Содержание деятельности родителей: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-участие в организации мини-музея «В гостях у сказки»(принять участие в изготовлении сказочных героев и декораций из дерева и бросового материала)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</a:b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4800" y="275611"/>
            <a:ext cx="9349740" cy="518199"/>
          </a:xfrm>
        </p:spPr>
        <p:txBody>
          <a:bodyPr>
            <a:normAutofit/>
          </a:bodyPr>
          <a:lstStyle/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Вот как это начиналось</a:t>
            </a: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023292\Desktop\фото телефон\IMG_20180829_09551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r="11765"/>
          <a:stretch>
            <a:fillRect/>
          </a:stretch>
        </p:blipFill>
        <p:spPr bwMode="auto">
          <a:xfrm>
            <a:off x="285755" y="960888"/>
            <a:ext cx="5235782" cy="4142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1023292\Desktop\фото телефон\IMG_20180829_10261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21636" y="2940574"/>
            <a:ext cx="5406389" cy="37738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6609" y="199470"/>
            <a:ext cx="4254073" cy="518199"/>
          </a:xfrm>
        </p:spPr>
        <p:txBody>
          <a:bodyPr>
            <a:normAutofit/>
          </a:bodyPr>
          <a:lstStyle/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Вот как это начиналось</a:t>
            </a: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1023292\Desktop\фото телефон\IMG_20180829_10052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t="2272" r="12228" b="11364"/>
          <a:stretch>
            <a:fillRect/>
          </a:stretch>
        </p:blipFill>
        <p:spPr bwMode="auto">
          <a:xfrm>
            <a:off x="-1" y="1493880"/>
            <a:ext cx="5432026" cy="37309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Users\1023292\Desktop\фото телефон\IMG_20180829_10250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l="12903" t="32000" r="24194"/>
          <a:stretch>
            <a:fillRect/>
          </a:stretch>
        </p:blipFill>
        <p:spPr bwMode="auto">
          <a:xfrm>
            <a:off x="5766964" y="4288523"/>
            <a:ext cx="3926836" cy="29631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C:\Users\1023292\Desktop\фото телефон\IMG_20180829_095541.jpg"/>
          <p:cNvPicPr>
            <a:picLocks noChangeAspect="1" noChangeArrowheads="1"/>
          </p:cNvPicPr>
          <p:nvPr/>
        </p:nvPicPr>
        <p:blipFill>
          <a:blip r:embed="rId4" cstate="print"/>
          <a:srcRect l="28500" r="5500" b="10761"/>
          <a:stretch>
            <a:fillRect/>
          </a:stretch>
        </p:blipFill>
        <p:spPr bwMode="auto">
          <a:xfrm>
            <a:off x="5685155" y="275612"/>
            <a:ext cx="4090454" cy="3860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94800" y="1265455"/>
            <a:ext cx="9326236" cy="350252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Содержание:</a:t>
            </a:r>
            <a:r>
              <a:rPr lang="ru-RU" sz="1800" b="1" dirty="0" smtClean="0">
                <a:solidFill>
                  <a:schemeClr val="l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chemeClr val="l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4. Рефлексивно-оценочный этап</a:t>
            </a:r>
            <a:br>
              <a:rPr lang="ru-RU" sz="22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-проведение ознакомительной экскурсии по мини-музею «В гостях у сказки»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-повторный опрос детей;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-анализ полученных результатов.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94800" y="1265455"/>
            <a:ext cx="9326236" cy="350252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Содержание:</a:t>
            </a:r>
            <a:r>
              <a:rPr lang="ru-RU" sz="1800" b="1" dirty="0" smtClean="0">
                <a:solidFill>
                  <a:schemeClr val="l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chemeClr val="l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5. Последующая работа </a:t>
            </a:r>
            <a:br>
              <a:rPr lang="ru-RU" sz="22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-Дальнейшая работа в этом направлении после выполнения проекта направлена на поддержание сохранности «экспонатов»,обновление и пополнение мини-музея «В гостях у сказки»;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Создание цикла мероприятий организованных  на прогулке;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подготовка детей старшего возраста к проведению экскурсий по мини-музею «В гостях </a:t>
            </a:r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у сказки»;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Взаимодействие с родителями.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</TotalTime>
  <Words>53</Words>
  <Application>Microsoft Office PowerPoint</Application>
  <PresentationFormat>Произвольный</PresentationFormat>
  <Paragraphs>19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   Муниципальное бюджетное дошкольное образовательное учреждение «Детский сад комбинированного вида № 38» 141305,  Московская область, г. Сергиев Посад, ул. 2-ой Кирпичный завод, д.22-б Тел./факс 8(496)54-9-18-92          ПРОЕКТ  Мини-музей под открытым небом «В гостях у сказки»                                                                                                                                                Подготовил                                                                                                                            старший воспитатель                                                                                                                                       Азарская Г. Н. сентябрь, 2020 г.   </vt:lpstr>
      <vt:lpstr>     Цель проекта:  Развитие интереса к сказкам, создание условий для активного использования сказок в деятельности детей, приобщение детей к богатствам русской художественной литературы через знакомство со сказкой, воспитывать нравственно-патриотические качества ребенка дошкольника. Задачи проекта: Образовательные: -расширить представление детей о сказках; -учить детей рассуждать; - формировать умение выразительно читать стихи, инсценировать эпизоды сказок; -обогащать и расширять словарный запас детей. Развивающие: - развивать умения применять свои знания в беседе, добиваться связных высказываний; - развивать у детей образное мышление, фантазию, творческие способности; - развивать коммуникабельность и умение общаться с взрослыми людьми в разных ситуациях; Воспитательные: - воспитывать чувства дружбы и коллективизма; - воспитывать нравственно-патриотические качества ребенка дошкольника. Ожидаемые конечные результаты: 1. Дети познакомятся с русскими народными сказками. 2. У детей повысится интерес к рассказыванию сказок, рассматриванию иллюстраций. 3. Через имитацию образа героев сказок дети научатся различать добро и зло; характеризовать поступки, поведение; выражать эмоции и понимать чувства других. 4. Повысится доля детей с развитой речью, увеличится словарный запас. 5. Совместная деятельность будет способствовать детско-родительским отношениям. 6. Повысится количество родителей, участвующих в совместных мероприятиях.       </vt:lpstr>
      <vt:lpstr>  Содержание:  1. Мотивационно-ориентировочный этап   К сожалению, наши дети воспитываются не на сказках, а на современных мультфильмах. У большинства родителей нет времени сесть с ребенком и почитать книгу, рассказать сказку. А ведь сказка представляет собой одно из самых древних средств нравственного, эстетического воспитания, а так же формируют поведенческие стереотипы будущих членов взрослого общества. В нашем ДОУ уделяется этому большое внимание, а чтобы этот процесс сделать  непрерывной образовательной деятельностью, мы решили создать мини-музей под открытым небом «В гостях у сказки», созданная благодаря  мини-музею  РППС поможет проводить  развлечения, досуги, квесты и пр. на прогулке.    </vt:lpstr>
      <vt:lpstr>Содержание:  2.Проблемно-поисковый этап  -опрос детей «Моя любимая сказа»; -анкетирование родителей «Сказка в жизни вашего ребёнка»; -определение темы, целей, задач, содержания проекта; -прогнозирование результатов; -обсуждение проекта с участниками, выяснение возможностей, средств, необходимых для реализации проекта, определение содержания деятельности всех участников проекта.   </vt:lpstr>
      <vt:lpstr>      Содержание:  3. Практический этап Содержание деятельности педагога: С детьми: -беседы «Какие сказки я знаю»; -рассматривание иллюстраций к сказкам; -инсценировка сказок  С родителями: -консультации: «Роль сказки в воспитании детей», «Как сказка помогла», «Воспитание сказкой" и др. Содержание деятельности родителей: -участие в организации мини-музея «В гостях у сказки»(принять участие в изготовлении сказочных героев и декораций из дерева и бросового материала)     </vt:lpstr>
      <vt:lpstr>Вот как это начиналось</vt:lpstr>
      <vt:lpstr>Вот как это начиналось</vt:lpstr>
      <vt:lpstr>Содержание:  4. Рефлексивно-оценочный этап  -проведение ознакомительной экскурсии по мини-музею «В гостях у сказки» -повторный опрос детей; -анализ полученных результатов.</vt:lpstr>
      <vt:lpstr>Содержание:   5. Последующая работа   -Дальнейшая работа в этом направлении после выполнения проекта направлена на поддержание сохранности «экспонатов»,обновление и пополнение мини-музея «В гостях у сказки»; - Создание цикла мероприятий организованных  на прогулке;  подготовка детей старшего возраста к проведению экскурсий по мини-музею «В гостях у сказки»;  - Взаимодействие с родителями.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МИНИСТЕРСТВО ОБРАЗОВАНИЯ МОСКОВСКОЙ ОБЛАСТИ Государственное образовательное учреждение высшего образования Московской области МОСКОВСКИЙ ГОСУДАРСТВЕННЫЙ ОБЛАСТНОЙ УНИВЕРСИТЕТ   (МГОУ)  Институт повышения квалификации и профессиональной переподготовки Кафедра непрерывного образования   Итоговая работа по программе:  «Музейная педагогика как новая образовательная технология,  реализующая требования ФГОС ДО»   Мини-музей в дошкольной образовательной организации  на тему «Поляна сказок»                                                                Группа:  №  145                                     Слушатели: Азарская Галина Николаевна,                                                                              Шибанова Ольга Петровна                                                                                                                                                                                                Руководитель: Городецкая С.В., к.п.н., доцент     2019 г. </dc:title>
  <dc:creator>1023292</dc:creator>
  <cp:lastModifiedBy>Пользователь</cp:lastModifiedBy>
  <cp:revision>14</cp:revision>
  <cp:lastPrinted>2022-08-19T08:34:49Z</cp:lastPrinted>
  <dcterms:created xsi:type="dcterms:W3CDTF">2019-10-16T18:59:39Z</dcterms:created>
  <dcterms:modified xsi:type="dcterms:W3CDTF">2022-08-19T09:13:41Z</dcterms:modified>
</cp:coreProperties>
</file>