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</p:sldMasterIdLst>
  <p:notesMasterIdLst>
    <p:notesMasterId r:id="rId10"/>
  </p:notesMasterIdLst>
  <p:sldIdLst>
    <p:sldId id="256" r:id="rId2"/>
    <p:sldId id="273" r:id="rId3"/>
    <p:sldId id="285" r:id="rId4"/>
    <p:sldId id="260" r:id="rId5"/>
    <p:sldId id="287" r:id="rId6"/>
    <p:sldId id="286" r:id="rId7"/>
    <p:sldId id="271" r:id="rId8"/>
    <p:sldId id="269" r:id="rId9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anose="05000000000000000000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anose="05000000000000000000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anose="05000000000000000000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anose="05000000000000000000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anose="05000000000000000000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FF33"/>
    <a:srgbClr val="009900"/>
    <a:srgbClr val="99CCFF"/>
    <a:srgbClr val="9999FF"/>
    <a:srgbClr val="F2EAF0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4660"/>
  </p:normalViewPr>
  <p:slideViewPr>
    <p:cSldViewPr>
      <p:cViewPr varScale="1">
        <p:scale>
          <a:sx n="65" d="100"/>
          <a:sy n="65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94E48CB4-F8BE-4231-98E6-CDE1A8A3FA07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DA1E9E7C-DA85-4F6F-ABF4-7507631BC61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997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F4964-533C-499E-8D18-17262C6FB35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2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88E4AD-BEFD-4D40-ADFE-257B71CB21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37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B2534-67EA-4B32-A004-53DD3ED4E95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58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C759C-38BE-4168-B75D-56B3967A113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61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83A2F-C5C1-4386-91FD-2277C55B415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56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D5914-3F41-46E6-9D46-97214FE9823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47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12376-7E04-4D8C-AE9A-62E29AF234A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255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1DC1C-3453-4635-9677-E4B3B941EB5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194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8C74E-7D84-476E-9B2F-FCE091F4F31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342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44E7A-11B9-4C96-A752-00954C25C44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63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718050" y="993775"/>
            <a:ext cx="1847850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D5DF62C-EAA6-4257-8FFA-6624AC092F3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2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FF33"/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1033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</p:grpSp>
        <p:grpSp>
          <p:nvGrpSpPr>
            <p:cNvPr id="1034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>
                    <a:defRPr/>
                  </a:pPr>
                  <a:endParaRPr lang="en-US" sz="1800">
                    <a:latin typeface="+mn-lt"/>
                  </a:endParaRPr>
                </a:p>
              </p:txBody>
            </p:sp>
          </p:grpSp>
        </p:grp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40404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ED3A4B9-C0B5-4AC1-A2C0-4DA780CBB8A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2" r:id="rId9"/>
    <p:sldLayoutId id="2147483900" r:id="rId10"/>
    <p:sldLayoutId id="2147483901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Trebuchet MS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Trebuchet MS" pitchFamily="34" charset="0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Trebuchet MS" pitchFamily="34" charset="0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Trebuchet MS" pitchFamily="34" charset="0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48263" y="4724400"/>
            <a:ext cx="3600450" cy="1368425"/>
          </a:xfrm>
        </p:spPr>
        <p:txBody>
          <a:bodyPr/>
          <a:lstStyle/>
          <a:p>
            <a:pPr lvl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Работу выполнила </a:t>
            </a:r>
          </a:p>
          <a:p>
            <a:pPr lvl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Корнилова Светлана 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Александровна</a:t>
            </a:r>
            <a:endParaRPr lang="ru-RU" sz="1600" dirty="0">
              <a:solidFill>
                <a:schemeClr val="tx1"/>
              </a:solidFill>
              <a:latin typeface="Calibri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ru-RU" sz="2400" dirty="0">
              <a:solidFill>
                <a:srgbClr val="40404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00808"/>
            <a:ext cx="8353177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Консультация для воспитателей.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Куклы-помощники 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27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767413" y="446538"/>
            <a:ext cx="57594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C00"/>
                  </a:outerShdw>
                </a:effectLst>
              </a14:hiddenEffects>
            </a:ext>
          </a:extLst>
        </p:spPr>
        <p:txBody>
          <a:bodyPr lIns="36576" tIns="36576" rIns="36576" bIns="36576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eaLnBrk="0" hangingPunct="0">
              <a:defRPr sz="3200">
                <a:solidFill>
                  <a:schemeClr val="tx1"/>
                </a:solidFill>
                <a:latin typeface="Tahoma" pitchFamily="34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ahoma" pitchFamily="34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ahoma" pitchFamily="34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ahoma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sz="1100" b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r>
              <a:rPr lang="ru-RU" sz="11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100" b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«Детский сад комбинированного вида № 38»</a:t>
            </a:r>
            <a:r>
              <a:rPr lang="ru-RU" sz="11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141300 г. Сергиев Посад, ул. 2-ой Кирпичный завод, д.22Б</a:t>
            </a:r>
            <a:br>
              <a:rPr lang="ru-RU" sz="10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Тел./факс 8(496)54-9-18-92</a:t>
            </a:r>
            <a:endParaRPr lang="ru-RU" sz="1200" i="1" dirty="0"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12976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4"/>
          <p:cNvSpPr txBox="1">
            <a:spLocks noChangeArrowheads="1"/>
          </p:cNvSpPr>
          <p:nvPr/>
        </p:nvSpPr>
        <p:spPr bwMode="auto">
          <a:xfrm>
            <a:off x="2843808" y="260648"/>
            <a:ext cx="2357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>
                <a:effectLst/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2291" name="TextBox 16"/>
          <p:cNvSpPr txBox="1">
            <a:spLocks noChangeArrowheads="1"/>
          </p:cNvSpPr>
          <p:nvPr/>
        </p:nvSpPr>
        <p:spPr bwMode="auto">
          <a:xfrm>
            <a:off x="3500438" y="3071813"/>
            <a:ext cx="2439987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2000" b="1">
                <a:effectLst/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>
              <a:effectLst/>
              <a:latin typeface="Times New Roman" panose="02020603050405020304" pitchFamily="18" charset="0"/>
            </a:endParaRPr>
          </a:p>
        </p:txBody>
      </p:sp>
      <p:sp>
        <p:nvSpPr>
          <p:cNvPr id="12292" name="TextBox 17"/>
          <p:cNvSpPr txBox="1">
            <a:spLocks noChangeArrowheads="1"/>
          </p:cNvSpPr>
          <p:nvPr/>
        </p:nvSpPr>
        <p:spPr bwMode="auto">
          <a:xfrm>
            <a:off x="3571875" y="4429125"/>
            <a:ext cx="2071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2000" b="1">
                <a:effectLst/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2293" name="Прямоугольник 16"/>
          <p:cNvSpPr>
            <a:spLocks noChangeArrowheads="1"/>
          </p:cNvSpPr>
          <p:nvPr/>
        </p:nvSpPr>
        <p:spPr bwMode="auto">
          <a:xfrm>
            <a:off x="1908175" y="535578"/>
            <a:ext cx="539908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Segoe Script" panose="020B0504020000000003" pitchFamily="34" charset="0"/>
              </a:rPr>
              <a:t>Эти куклы нам знакомы, эти куклы нам нужны. С ними легче развиваться  и по жизни нам идти.</a:t>
            </a: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Segoe Script" panose="020B0504020000000003" pitchFamily="34" charset="0"/>
              </a:rPr>
              <a:t>И хоть слез у куклы нету, в жизни нам она нужна, ведь легко порой хоть с кем –то поделиться иногда.</a:t>
            </a: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Segoe Script" panose="020B0504020000000003" pitchFamily="34" charset="0"/>
              </a:rPr>
              <a:t>Наших кукол зовут Маша и </a:t>
            </a:r>
            <a:r>
              <a:rPr lang="ru-RU" sz="1800" b="1" dirty="0" err="1">
                <a:solidFill>
                  <a:srgbClr val="C00000"/>
                </a:solidFill>
                <a:effectLst/>
                <a:latin typeface="Segoe Script" panose="020B0504020000000003" pitchFamily="34" charset="0"/>
              </a:rPr>
              <a:t>Элвин</a:t>
            </a:r>
            <a:r>
              <a:rPr lang="ru-RU" sz="1800" b="1" dirty="0">
                <a:solidFill>
                  <a:srgbClr val="C00000"/>
                </a:solidFill>
                <a:effectLst/>
                <a:latin typeface="Segoe Script" panose="020B0504020000000003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487" y="2841833"/>
            <a:ext cx="2586831" cy="3758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79" y="2682937"/>
            <a:ext cx="2916938" cy="3889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620688"/>
            <a:ext cx="7776864" cy="1008112"/>
          </a:xfrm>
          <a:extLst/>
        </p:spPr>
        <p:txBody>
          <a:bodyPr rtlCol="0" anchor="t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85725" algn="just" defTabSz="361950" eaLnBrk="1" fontAlgn="auto" hangingPunct="1">
              <a:spcAft>
                <a:spcPts val="0"/>
              </a:spcAft>
              <a:defRPr/>
            </a:pPr>
            <a:r>
              <a:rPr lang="ru-RU" sz="2800" dirty="0">
                <a:ln w="6350">
                  <a:noFill/>
                </a:ln>
                <a:solidFill>
                  <a:schemeClr val="tx1"/>
                </a:solidFill>
                <a:ea typeface="+mj-ea"/>
              </a:rPr>
              <a:t> </a:t>
            </a:r>
            <a:endParaRPr lang="ru-RU" sz="2800" b="1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ea typeface="+mj-e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48680"/>
            <a:ext cx="8568952" cy="19759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Педагогическая ценность 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кукол-помощников: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27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8900" y="2940744"/>
            <a:ext cx="6629400" cy="77628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1375666" y="3164806"/>
            <a:ext cx="62912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Кукла становится для ребенка  верным игровым партнером.  </a:t>
            </a:r>
            <a:endParaRPr lang="ru-RU" sz="1400" dirty="0">
              <a:solidFill>
                <a:srgbClr val="2A2723"/>
              </a:solidFill>
              <a:effectLst/>
              <a:latin typeface="Times New Roman" panose="02020603050405020304" pitchFamily="18" charset="0"/>
            </a:endParaRPr>
          </a:p>
        </p:txBody>
      </p:sp>
      <p:grpSp>
        <p:nvGrpSpPr>
          <p:cNvPr id="5126" name="Группа 9"/>
          <p:cNvGrpSpPr>
            <a:grpSpLocks/>
          </p:cNvGrpSpPr>
          <p:nvPr/>
        </p:nvGrpSpPr>
        <p:grpSpPr bwMode="auto">
          <a:xfrm>
            <a:off x="1316038" y="3274649"/>
            <a:ext cx="6629400" cy="1666520"/>
            <a:chOff x="2056808" y="1191306"/>
            <a:chExt cx="3857209" cy="184689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056808" y="1957665"/>
              <a:ext cx="3857209" cy="108053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4308971"/>
                <a:satOff val="-10901"/>
                <a:lumOff val="490"/>
                <a:alphaOff val="0"/>
              </a:schemeClr>
            </a:fillRef>
            <a:effectRef idx="0">
              <a:schemeClr val="accent4">
                <a:hueOff val="4308971"/>
                <a:satOff val="-10901"/>
                <a:lumOff val="49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081747" y="1191306"/>
              <a:ext cx="3807331" cy="8078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None/>
                <a:defRPr/>
              </a:pPr>
              <a:r>
                <a:rPr lang="ru-RU" sz="1600" dirty="0">
                  <a:solidFill>
                    <a:srgbClr val="080808"/>
                  </a:solidFill>
                  <a:effectLst/>
                </a:rPr>
                <a:t> </a:t>
              </a:r>
            </a:p>
          </p:txBody>
        </p:sp>
      </p:grpSp>
      <p:sp>
        <p:nvSpPr>
          <p:cNvPr id="5127" name="Прямоугольник 8"/>
          <p:cNvSpPr>
            <a:spLocks noChangeArrowheads="1"/>
          </p:cNvSpPr>
          <p:nvPr/>
        </p:nvSpPr>
        <p:spPr bwMode="auto">
          <a:xfrm>
            <a:off x="1358900" y="3986480"/>
            <a:ext cx="654367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ru-RU" sz="1400" dirty="0">
                <a:solidFill>
                  <a:srgbClr val="2A2723"/>
                </a:solidFill>
                <a:effectLst/>
                <a:latin typeface="Times New Roman" panose="02020603050405020304" pitchFamily="18" charset="0"/>
              </a:rPr>
              <a:t>Игры с куклами при условии правильной организации их и педагогического руководства ими выдвигают широкие возможности для ориентировки детей в разнообразных формах и установках социальной и трудовой жизни.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grpSp>
        <p:nvGrpSpPr>
          <p:cNvPr id="5128" name="Группа 13"/>
          <p:cNvGrpSpPr>
            <a:grpSpLocks/>
          </p:cNvGrpSpPr>
          <p:nvPr/>
        </p:nvGrpSpPr>
        <p:grpSpPr bwMode="auto">
          <a:xfrm>
            <a:off x="1358900" y="4624291"/>
            <a:ext cx="6586538" cy="1738950"/>
            <a:chOff x="2071923" y="2184142"/>
            <a:chExt cx="3857209" cy="103631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071923" y="2463357"/>
              <a:ext cx="3857209" cy="7570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8617942"/>
                <a:satOff val="-21801"/>
                <a:lumOff val="980"/>
                <a:alphaOff val="0"/>
              </a:schemeClr>
            </a:fillRef>
            <a:effectRef idx="0">
              <a:schemeClr val="accent4">
                <a:hueOff val="8617942"/>
                <a:satOff val="-21801"/>
                <a:lumOff val="98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097024" y="2184142"/>
              <a:ext cx="3807006" cy="8069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None/>
                <a:defRPr/>
              </a:pPr>
              <a:r>
                <a:rPr lang="ru-RU" sz="1600" dirty="0">
                  <a:solidFill>
                    <a:srgbClr val="080808"/>
                  </a:solidFill>
                  <a:effectLst/>
                </a:rPr>
                <a:t> </a:t>
              </a: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375666" y="5203412"/>
            <a:ext cx="6291262" cy="15446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itchFamily="18" charset="0"/>
              </a:rPr>
              <a:t>Роль куклы заключается в диалоге, в котором происходит замена реального контакта с человеком на опосредованный контакт через куклу. Такой подход раскрывает значимость эмоциональных контактов для детей и показывает огромную роль куклы в развитии личности ребёнка.</a:t>
            </a:r>
          </a:p>
          <a:p>
            <a:pPr algn="just"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000000"/>
                </a:solidFill>
                <a:effectLst/>
                <a:latin typeface="Times New Roman" pitchFamily="18" charset="0"/>
              </a:rPr>
              <a:t> </a:t>
            </a:r>
            <a:endParaRPr lang="ru-RU" dirty="0">
              <a:solidFill>
                <a:srgbClr val="2A2723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130" name="Рисунок 18" descr="df6eb5a16f2dca616eea7c5fc527e196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5253038"/>
            <a:ext cx="957262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1316037" y="1899967"/>
            <a:ext cx="6629400" cy="776288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1302176" y="1977303"/>
            <a:ext cx="62912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Куклы-помощники предназначены для работы с детьми дошкольного возраста</a:t>
            </a:r>
            <a:endParaRPr lang="ru-RU" sz="1400" dirty="0">
              <a:solidFill>
                <a:srgbClr val="2A2723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352927" cy="1311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Развивающая направленность 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кукол-помощников</a:t>
            </a:r>
          </a:p>
        </p:txBody>
      </p:sp>
      <p:grpSp>
        <p:nvGrpSpPr>
          <p:cNvPr id="6147" name="Группа 7"/>
          <p:cNvGrpSpPr>
            <a:grpSpLocks/>
          </p:cNvGrpSpPr>
          <p:nvPr/>
        </p:nvGrpSpPr>
        <p:grpSpPr bwMode="auto">
          <a:xfrm>
            <a:off x="1116013" y="3436938"/>
            <a:ext cx="7037387" cy="1046162"/>
            <a:chOff x="544144" y="3747415"/>
            <a:chExt cx="7037258" cy="1045658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787027" y="3747415"/>
              <a:ext cx="6794375" cy="104565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7235884"/>
                <a:satOff val="-43603"/>
                <a:lumOff val="1960"/>
                <a:alphaOff val="0"/>
              </a:schemeClr>
            </a:fillRef>
            <a:effectRef idx="0">
              <a:schemeClr val="accent4">
                <a:hueOff val="17235884"/>
                <a:satOff val="-43603"/>
                <a:lumOff val="196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544144" y="3923542"/>
              <a:ext cx="5329139" cy="6934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lvl="1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dirty="0">
                  <a:solidFill>
                    <a:srgbClr val="080808"/>
                  </a:solidFill>
                  <a:effectLst/>
                </a:rPr>
                <a:t> </a:t>
              </a:r>
              <a:r>
                <a:rPr lang="ru-RU" sz="1600" dirty="0">
                  <a:solidFill>
                    <a:schemeClr val="tx1"/>
                  </a:solidFill>
                  <a:effectLst/>
                </a:rPr>
                <a:t>Кукла может быть использована наравне с другими пособиями в интересах сенсорного развития детей </a:t>
              </a: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600" dirty="0">
                <a:solidFill>
                  <a:srgbClr val="080808"/>
                </a:solidFill>
                <a:effectLst/>
              </a:endParaRPr>
            </a:p>
          </p:txBody>
        </p:sp>
      </p:grpSp>
      <p:grpSp>
        <p:nvGrpSpPr>
          <p:cNvPr id="6148" name="Группа 12"/>
          <p:cNvGrpSpPr>
            <a:grpSpLocks/>
          </p:cNvGrpSpPr>
          <p:nvPr/>
        </p:nvGrpSpPr>
        <p:grpSpPr bwMode="auto">
          <a:xfrm>
            <a:off x="1358900" y="4673600"/>
            <a:ext cx="6858000" cy="1171575"/>
            <a:chOff x="2076044" y="3276769"/>
            <a:chExt cx="3857209" cy="85807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076044" y="3276769"/>
              <a:ext cx="3857209" cy="85807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2926913"/>
                <a:satOff val="-32702"/>
                <a:lumOff val="1470"/>
                <a:alphaOff val="0"/>
              </a:schemeClr>
            </a:fillRef>
            <a:effectRef idx="0">
              <a:schemeClr val="accent4">
                <a:hueOff val="12926913"/>
                <a:satOff val="-32702"/>
                <a:lumOff val="147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182296" y="3367460"/>
              <a:ext cx="3682206" cy="7022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marL="285750" indent="-285750">
                <a:defRPr/>
              </a:pPr>
              <a:r>
                <a:rPr lang="ru-RU" sz="1600" dirty="0">
                  <a:solidFill>
                    <a:schemeClr val="tx1"/>
                  </a:solidFill>
                  <a:effectLst/>
                </a:rPr>
                <a:t>Помогает корректировать эмоционально – волевую сферу ребенка</a:t>
              </a:r>
            </a:p>
          </p:txBody>
        </p:sp>
      </p:grpSp>
      <p:grpSp>
        <p:nvGrpSpPr>
          <p:cNvPr id="6149" name="Группа 16"/>
          <p:cNvGrpSpPr>
            <a:grpSpLocks/>
          </p:cNvGrpSpPr>
          <p:nvPr/>
        </p:nvGrpSpPr>
        <p:grpSpPr bwMode="auto">
          <a:xfrm>
            <a:off x="1377950" y="2205038"/>
            <a:ext cx="6751638" cy="1079500"/>
            <a:chOff x="1019357" y="859444"/>
            <a:chExt cx="4909776" cy="2157229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019357" y="859444"/>
              <a:ext cx="4909776" cy="21572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8617942"/>
                <a:satOff val="-21801"/>
                <a:lumOff val="980"/>
                <a:alphaOff val="0"/>
              </a:schemeClr>
            </a:fillRef>
            <a:effectRef idx="0">
              <a:schemeClr val="accent4">
                <a:hueOff val="8617942"/>
                <a:satOff val="-21801"/>
                <a:lumOff val="98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1142881" y="1148131"/>
              <a:ext cx="4760855" cy="1843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anchor="ctr"/>
            <a:lstStyle/>
            <a:p>
              <a:pPr>
                <a:defRPr/>
              </a:pPr>
              <a:r>
                <a:rPr lang="ru-RU" sz="1600">
                  <a:solidFill>
                    <a:srgbClr val="FFFFFF"/>
                  </a:solidFill>
                  <a:effectLst/>
                </a:rPr>
                <a:t> </a:t>
              </a:r>
              <a:r>
                <a:rPr lang="ru-RU" sz="1600">
                  <a:solidFill>
                    <a:schemeClr val="tx1"/>
                  </a:solidFill>
                  <a:effectLst/>
                </a:rPr>
                <a:t>В играх с куклой  развивается речь, воображение, творческие способности ребенка.</a:t>
              </a:r>
            </a:p>
            <a:p>
              <a:pPr>
                <a:buFont typeface="Wingdings" panose="05000000000000000000" pitchFamily="2" charset="2"/>
                <a:buNone/>
                <a:defRPr/>
              </a:pPr>
              <a:endParaRPr lang="ru-RU" sz="1600">
                <a:solidFill>
                  <a:srgbClr val="FFFFFF"/>
                </a:solidFill>
                <a:effectLst/>
              </a:endParaRPr>
            </a:p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600">
                <a:solidFill>
                  <a:srgbClr val="080808"/>
                </a:solidFill>
                <a:effectLst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800" b="1" dirty="0">
                <a:solidFill>
                  <a:srgbClr val="C00000"/>
                </a:solidFill>
                <a:latin typeface="Segoe Script" panose="020B0504020000000003" pitchFamily="34" charset="0"/>
                <a:cs typeface="Trebuchet MS" panose="020B0603020202020204" pitchFamily="34" charset="0"/>
              </a:rPr>
              <a:t>Кукла-помощник помогает организовать детей, поставить цель, а также интересные задачи для ее выполнения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5569">
            <a:off x="1548347" y="2562507"/>
            <a:ext cx="6117284" cy="34409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89562" y="1275683"/>
            <a:ext cx="5977036" cy="1240557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rgbClr val="C00000"/>
                </a:solidFill>
                <a:latin typeface="Segoe Script" panose="020B0504020000000003" pitchFamily="34" charset="0"/>
                <a:cs typeface="Trebuchet MS" panose="020B0603020202020204" pitchFamily="34" charset="0"/>
              </a:rPr>
              <a:t>С помощью куклы-помощника легче раскрыть эмоциональную сферу ребенка. При общении с куклой раскрываются театральные способности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50"/>
          <a:stretch/>
        </p:blipFill>
        <p:spPr>
          <a:xfrm rot="5922518">
            <a:off x="4986070" y="2923981"/>
            <a:ext cx="4461030" cy="277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260647"/>
            <a:ext cx="8640960" cy="2016225"/>
          </a:xfrm>
          <a:extLst/>
        </p:spPr>
        <p:txBody>
          <a:bodyPr rtlCol="0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eaLnBrk="1" hangingPunct="1"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  <a:ea typeface="+mj-ea"/>
              </a:rPr>
              <a:t> </a:t>
            </a:r>
            <a:r>
              <a:rPr lang="ru-RU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  <a:ea typeface="+mj-ea"/>
              </a:rPr>
              <a:t>Многофукциональность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  <a:ea typeface="+mj-ea"/>
              </a:rPr>
              <a:t> в использовании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649" y="2566765"/>
            <a:ext cx="7632700" cy="10334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effectLst/>
                <a:latin typeface="+mn-lt"/>
              </a:rPr>
              <a:t>Непосредственно—организованной деятельности</a:t>
            </a:r>
          </a:p>
          <a:p>
            <a:pPr>
              <a:defRPr/>
            </a:pPr>
            <a:r>
              <a:rPr lang="ru-RU" sz="1800" dirty="0">
                <a:effectLst/>
                <a:latin typeface="+mn-lt"/>
              </a:rPr>
              <a:t>Совместной деятельности</a:t>
            </a:r>
          </a:p>
          <a:p>
            <a:pPr>
              <a:defRPr/>
            </a:pPr>
            <a:r>
              <a:rPr lang="ru-RU" sz="1800" dirty="0">
                <a:effectLst/>
                <a:latin typeface="+mn-lt"/>
              </a:rPr>
              <a:t>Индивидуальной работе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702" y="1973800"/>
            <a:ext cx="826059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Segoe Script" pitchFamily="34" charset="0"/>
              </a:rPr>
              <a:t>Кукла –помощник может использоваться в: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655" y="3769271"/>
            <a:ext cx="5222690" cy="2937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60" y="836712"/>
            <a:ext cx="74350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Segoe Script" pitchFamily="34" charset="0"/>
              </a:rPr>
              <a:t>Формы работы с куклой –помощником: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1556792"/>
            <a:ext cx="3816350" cy="2363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effectLst/>
                <a:latin typeface="+mn-lt"/>
              </a:rPr>
              <a:t>Дидактическая игра</a:t>
            </a:r>
          </a:p>
          <a:p>
            <a:pPr>
              <a:defRPr/>
            </a:pPr>
            <a:r>
              <a:rPr lang="ru-RU" sz="1800" dirty="0">
                <a:effectLst/>
                <a:latin typeface="+mn-lt"/>
              </a:rPr>
              <a:t>Игровые упражнения</a:t>
            </a:r>
          </a:p>
          <a:p>
            <a:pPr>
              <a:defRPr/>
            </a:pPr>
            <a:r>
              <a:rPr lang="ru-RU" sz="1800" dirty="0">
                <a:effectLst/>
                <a:latin typeface="+mn-lt"/>
              </a:rPr>
              <a:t>Проблемно – игровые ситуации</a:t>
            </a:r>
          </a:p>
          <a:p>
            <a:pPr>
              <a:defRPr/>
            </a:pPr>
            <a:r>
              <a:rPr lang="ru-RU" sz="1800" dirty="0">
                <a:effectLst/>
                <a:latin typeface="+mn-lt"/>
              </a:rPr>
              <a:t>Сценки – загадки</a:t>
            </a:r>
          </a:p>
          <a:p>
            <a:pPr>
              <a:defRPr/>
            </a:pPr>
            <a:r>
              <a:rPr lang="ru-RU" sz="1800" dirty="0">
                <a:effectLst/>
                <a:latin typeface="+mn-lt"/>
              </a:rPr>
              <a:t>Развивающие мини – проекты</a:t>
            </a:r>
          </a:p>
          <a:p>
            <a:pPr>
              <a:defRPr/>
            </a:pPr>
            <a:endParaRPr lang="ru-RU" sz="1800" dirty="0">
              <a:latin typeface="+mn-lt"/>
            </a:endParaRPr>
          </a:p>
          <a:p>
            <a:pPr>
              <a:defRPr/>
            </a:pPr>
            <a:endParaRPr lang="ru-RU" sz="18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576" y="2132856"/>
            <a:ext cx="2999456" cy="3947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860</TotalTime>
  <Words>300</Words>
  <Application>Microsoft Office PowerPoint</Application>
  <PresentationFormat>Экран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9" baseType="lpstr">
      <vt:lpstr>Arial</vt:lpstr>
      <vt:lpstr>Calibri</vt:lpstr>
      <vt:lpstr>Courier New</vt:lpstr>
      <vt:lpstr>Monotype Corsiva</vt:lpstr>
      <vt:lpstr>Segoe Script</vt:lpstr>
      <vt:lpstr>Tahoma</vt:lpstr>
      <vt:lpstr>Times New Roman</vt:lpstr>
      <vt:lpstr>Trebuchet MS</vt:lpstr>
      <vt:lpstr>Wingdings</vt:lpstr>
      <vt:lpstr>Wingdings 2</vt:lpstr>
      <vt:lpstr>Spring</vt:lpstr>
      <vt:lpstr>Презентация PowerPoint</vt:lpstr>
      <vt:lpstr>Презентация PowerPoint</vt:lpstr>
      <vt:lpstr> </vt:lpstr>
      <vt:lpstr>Презентация PowerPoint</vt:lpstr>
      <vt:lpstr>Кукла-помощник помогает организовать детей, поставить цель, а также интересные задачи для ее выполнения</vt:lpstr>
      <vt:lpstr>С помощью куклы-помощника легче раскрыть эмоциональную сферу ребенка. При общении с куклой раскрываются театральные способности детей.</vt:lpstr>
      <vt:lpstr> Многофукциональность в использовании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Учитель</cp:lastModifiedBy>
  <cp:revision>87</cp:revision>
  <dcterms:created xsi:type="dcterms:W3CDTF">2010-12-05T20:45:22Z</dcterms:created>
  <dcterms:modified xsi:type="dcterms:W3CDTF">2022-02-04T11:57:06Z</dcterms:modified>
</cp:coreProperties>
</file>