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89F70-CFCB-43F1-87CE-D04D916D0E10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60375-2D14-4160-BDCE-B32DCFCE7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2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27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68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8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965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24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867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765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65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87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060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695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8031E-2D3C-4295-A78E-FC9D56BCFC62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77240-B031-4813-8755-5788F5706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413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FFFF0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570" y="307023"/>
            <a:ext cx="10515600" cy="1325563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                            </a:t>
            </a:r>
            <a:r>
              <a:rPr lang="ru-RU" sz="3200" b="1" dirty="0" smtClean="0"/>
              <a:t>Родительское собрание в старшей группе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ru-RU" sz="2400" b="1" dirty="0" smtClean="0"/>
              <a:t>  </a:t>
            </a:r>
            <a:br>
              <a:rPr lang="ru-RU" sz="2400" b="1" dirty="0" smtClean="0"/>
            </a:br>
            <a:endParaRPr lang="ru-RU" sz="1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506" y="1632586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35700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6914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Художественно-эстетическое развитие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164" y="832514"/>
            <a:ext cx="6184017" cy="6586596"/>
          </a:xfrm>
        </p:spPr>
        <p:txBody>
          <a:bodyPr>
            <a:noAutofit/>
          </a:bodyPr>
          <a:lstStyle/>
          <a:p>
            <a:r>
              <a:rPr lang="ru-RU" sz="2000" dirty="0"/>
              <a:t>Овладение техническими умениями изобразительного искусства В рисовании: применение различных материалов и инструментов (пастель, мелки, акварель, витражные краски, гелиевые ручки, фломастеры), пользование палитрой, создание новых цветовых тонов и оттенков; различные способы рисования кистью (всем ворсом, концом кисти, </a:t>
            </a:r>
            <a:r>
              <a:rPr lang="ru-RU" sz="2000" dirty="0" err="1"/>
              <a:t>примакиванием</a:t>
            </a:r>
            <a:r>
              <a:rPr lang="ru-RU" sz="2000" dirty="0"/>
              <a:t> и т. д.) В аппликации : использование различных материалов (бумаги, ткани, природных и бросовых материалов); освоение техники симметричного и ажурного вырезания, обрывной и объёмной аппликации, коллажа; вырезание кругов и овалов, коротких и длинных полосок и т. д. В лепке: применение различных материалов (пластилин, тесто, снег, песок, воск); создание объёмных и рельефных изображений (рисование пластилином, отпечатки, рисунок стекой); лепка конструктивным и смешанным способом, сглаживание поверхности предмета, </a:t>
            </a:r>
            <a:r>
              <a:rPr lang="ru-RU" sz="2000" dirty="0" err="1"/>
              <a:t>вылепливание</a:t>
            </a:r>
            <a:r>
              <a:rPr lang="ru-RU" sz="2000" dirty="0"/>
              <a:t> мелких деталей; создание многофигурных </a:t>
            </a:r>
            <a:r>
              <a:rPr lang="ru-RU" sz="2000" dirty="0" smtClean="0"/>
              <a:t>композиций</a:t>
            </a:r>
            <a:r>
              <a:rPr lang="en-US" sz="2000" dirty="0" smtClean="0"/>
              <a:t>;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909" y="832514"/>
            <a:ext cx="5031546" cy="543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0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79111"/>
            <a:ext cx="105156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Памятка для родителей ! Важно знать!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89709"/>
            <a:ext cx="11353800" cy="6068291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3600000" scaled="0"/>
          </a:gradFill>
        </p:spPr>
        <p:txBody>
          <a:bodyPr>
            <a:noAutofit/>
          </a:bodyPr>
          <a:lstStyle/>
          <a:p>
            <a:r>
              <a:rPr lang="ru-RU" sz="2000" dirty="0"/>
              <a:t>Памятка « Правила для родителей».</a:t>
            </a:r>
          </a:p>
          <a:p>
            <a:pPr marL="0" indent="0">
              <a:buNone/>
            </a:pPr>
            <a:r>
              <a:rPr lang="ru-RU" sz="2000" dirty="0" smtClean="0"/>
              <a:t>1</a:t>
            </a:r>
            <a:r>
              <a:rPr lang="ru-RU" sz="2000" dirty="0"/>
              <a:t>. Приводить ребенка в детский сад до </a:t>
            </a:r>
            <a:r>
              <a:rPr lang="ru-RU" sz="2000" dirty="0" smtClean="0"/>
              <a:t>8.00 </a:t>
            </a:r>
            <a:r>
              <a:rPr lang="ru-RU" sz="2000" dirty="0"/>
              <a:t>ч.; в чистой, опрятной и удобной одежде и обуви, с необходимым комплектом сменного белья, с аккуратно причесанными волосами и коротко подстриженными </a:t>
            </a:r>
            <a:r>
              <a:rPr lang="ru-RU" sz="2000" dirty="0" smtClean="0"/>
              <a:t>ногтями; </a:t>
            </a:r>
            <a:r>
              <a:rPr lang="ru-RU" sz="2000" dirty="0"/>
              <a:t>здоровым (обо всех случаях недомогания ребенка извещайте воспитателя).</a:t>
            </a:r>
          </a:p>
          <a:p>
            <a:pPr marL="0" indent="0">
              <a:buNone/>
            </a:pPr>
            <a:r>
              <a:rPr lang="ru-RU" sz="2000" dirty="0" smtClean="0"/>
              <a:t>2</a:t>
            </a:r>
            <a:r>
              <a:rPr lang="ru-RU" sz="2000" dirty="0"/>
              <a:t>. Выявленные при утреннем приёме больные и дети с подозрением на заболевание в детский сад не принимаются.</a:t>
            </a:r>
          </a:p>
          <a:p>
            <a:pPr marL="0" indent="0">
              <a:buNone/>
            </a:pPr>
            <a:r>
              <a:rPr lang="ru-RU" sz="2000" dirty="0" smtClean="0"/>
              <a:t>3</a:t>
            </a:r>
            <a:r>
              <a:rPr lang="ru-RU" sz="2000" dirty="0"/>
              <a:t>. Информировать воспитателя об отсутствии ребенка в связи с болезнью в день заболевания</a:t>
            </a:r>
          </a:p>
          <a:p>
            <a:pPr marL="0" indent="0">
              <a:buNone/>
            </a:pPr>
            <a:r>
              <a:rPr lang="ru-RU" sz="2000" dirty="0" smtClean="0"/>
              <a:t>4</a:t>
            </a:r>
            <a:r>
              <a:rPr lang="ru-RU" sz="2000" dirty="0"/>
              <a:t>. После перенесенного </a:t>
            </a:r>
            <a:r>
              <a:rPr lang="ru-RU" sz="2000" dirty="0" smtClean="0"/>
              <a:t>заболевания </a:t>
            </a:r>
            <a:r>
              <a:rPr lang="ru-RU" sz="2000" dirty="0"/>
              <a:t>представляется справка о состоянии здоровья ребенка от участкового врача-педиатра.</a:t>
            </a:r>
          </a:p>
          <a:p>
            <a:pPr marL="0" indent="0">
              <a:buNone/>
            </a:pPr>
            <a:r>
              <a:rPr lang="ru-RU" sz="2000" dirty="0" smtClean="0"/>
              <a:t>5</a:t>
            </a:r>
            <a:r>
              <a:rPr lang="ru-RU" sz="2000" dirty="0"/>
              <a:t>. Лично передавать и забирать ребенка у воспитателя. Нужно написать заявление на имя заведующего, если право забирать ребенка передоверяете родственникам или детям старше 16 лет.</a:t>
            </a:r>
          </a:p>
          <a:p>
            <a:pPr marL="0" indent="0">
              <a:buNone/>
            </a:pPr>
            <a:r>
              <a:rPr lang="ru-RU" sz="2000" dirty="0" smtClean="0"/>
              <a:t>6</a:t>
            </a:r>
            <a:r>
              <a:rPr lang="ru-RU" sz="2000" dirty="0"/>
              <a:t>. Накануне предполагаемого отсутствия ребенка в детском саду по семейным обстоятельствам (отпуск, летний период, санаторно-курортное лечение и пр.) оставьте заявление </a:t>
            </a:r>
            <a:r>
              <a:rPr lang="ru-RU" sz="2000" dirty="0" smtClean="0"/>
              <a:t>воспитателю.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7</a:t>
            </a:r>
            <a:r>
              <a:rPr lang="ru-RU" sz="2000" dirty="0"/>
              <a:t>. Вносить плату за содержание ребенка в детском саду не позднее 10-числа каждого месяца. Своевременно представляйте документы, подтверждающие льготы по оплате за содержание ребенка в детском саду.</a:t>
            </a:r>
          </a:p>
          <a:p>
            <a:pPr marL="0" indent="0">
              <a:buNone/>
            </a:pPr>
            <a:r>
              <a:rPr lang="ru-RU" sz="2000" dirty="0" smtClean="0"/>
              <a:t>8</a:t>
            </a:r>
            <a:r>
              <a:rPr lang="ru-RU" sz="2000" dirty="0"/>
              <a:t>. Соблюдать этические нормы в общении с детьми и сотрудниками детского сада.</a:t>
            </a:r>
          </a:p>
        </p:txBody>
      </p:sp>
    </p:spTree>
    <p:extLst>
      <p:ext uri="{BB962C8B-B14F-4D97-AF65-F5344CB8AC3E}">
        <p14:creationId xmlns:p14="http://schemas.microsoft.com/office/powerpoint/2010/main" val="210580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2600" dirty="0">
                <a:solidFill>
                  <a:srgbClr val="000000"/>
                </a:solidFill>
                <a:latin typeface="Times New Roman Cyr" panose="02020603050405020304" pitchFamily="18" charset="0"/>
                <a:ea typeface="+mn-ea"/>
                <a:cs typeface="+mn-cs"/>
              </a:rPr>
              <a:t>Мы хотим закончить нашу встречу этими прекрасными  строками</a:t>
            </a:r>
            <a:r>
              <a:rPr lang="en-US" sz="2600" dirty="0">
                <a:solidFill>
                  <a:srgbClr val="000000"/>
                </a:solidFill>
                <a:latin typeface="Times New Roman Cyr" panose="02020603050405020304" pitchFamily="18" charset="0"/>
                <a:ea typeface="+mn-ea"/>
                <a:cs typeface="+mn-cs"/>
              </a:rPr>
              <a:t>:</a:t>
            </a:r>
            <a:r>
              <a:rPr lang="ru-RU" sz="2600" dirty="0">
                <a:solidFill>
                  <a:srgbClr val="000000"/>
                </a:solidFill>
                <a:latin typeface="Times New Roman Cyr" panose="02020603050405020304" pitchFamily="18" charset="0"/>
                <a:ea typeface="+mn-ea"/>
                <a:cs typeface="+mn-cs"/>
              </a:rPr>
              <a:t/>
            </a:r>
            <a:br>
              <a:rPr lang="ru-RU" sz="2600" dirty="0">
                <a:solidFill>
                  <a:srgbClr val="000000"/>
                </a:solidFill>
                <a:latin typeface="Times New Roman Cyr" panose="02020603050405020304" pitchFamily="18" charset="0"/>
                <a:ea typeface="+mn-ea"/>
                <a:cs typeface="+mn-cs"/>
              </a:rPr>
            </a:br>
            <a:endParaRPr lang="ru-RU" sz="3200" b="1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286" y="1885071"/>
            <a:ext cx="10661971" cy="42918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>
              <a:solidFill>
                <a:srgbClr val="000000"/>
              </a:solidFill>
              <a:latin typeface="Times New Roman Cyr" panose="02020603050405020304" pitchFamily="18" charset="0"/>
            </a:endParaRPr>
          </a:p>
          <a:p>
            <a:pPr marL="0" indent="0">
              <a:buNone/>
            </a:pPr>
            <a:r>
              <a:rPr lang="ru-RU" i="1" dirty="0" smtClean="0">
                <a:solidFill>
                  <a:srgbClr val="0070C0"/>
                </a:solidFill>
                <a:latin typeface="Times New Roman Cyr" panose="02020603050405020304" pitchFamily="18" charset="0"/>
              </a:rPr>
              <a:t>Возьмите </a:t>
            </a: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чашу терпения</a:t>
            </a:r>
            <a:r>
              <a:rPr lang="ru-RU" i="1" dirty="0" smtClean="0">
                <a:solidFill>
                  <a:srgbClr val="0070C0"/>
                </a:solidFill>
                <a:latin typeface="Times New Roman Cyr" panose="02020603050405020304" pitchFamily="18" charset="0"/>
              </a:rPr>
              <a:t>,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Влейте туда полное сердце любви,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Бросьте две пригоршни щедрости,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Плесните же юмора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Посыпьте добротой,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Как можно больше Веры,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Перемешайте,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Потом намажьте на кусок,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Отпущенной вам жизни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И предлагайте всем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Кого встретите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r>
              <a:rPr lang="ru-RU" i="1" dirty="0">
                <a:solidFill>
                  <a:srgbClr val="0070C0"/>
                </a:solidFill>
                <a:latin typeface="Times New Roman Cyr" panose="02020603050405020304" pitchFamily="18" charset="0"/>
              </a:rPr>
              <a:t>На своём </a:t>
            </a:r>
            <a:r>
              <a:rPr lang="ru-RU" i="1" dirty="0" smtClean="0">
                <a:solidFill>
                  <a:srgbClr val="0070C0"/>
                </a:solidFill>
                <a:latin typeface="Times New Roman Cyr" panose="02020603050405020304" pitchFamily="18" charset="0"/>
              </a:rPr>
              <a:t>пути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1027906"/>
            <a:ext cx="8934123" cy="6492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868" y="1578147"/>
            <a:ext cx="6414080" cy="495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FFFF0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705" y="327546"/>
            <a:ext cx="10515600" cy="1746914"/>
          </a:xfrm>
        </p:spPr>
        <p:txBody>
          <a:bodyPr>
            <a:normAutofit fontScale="90000"/>
          </a:bodyPr>
          <a:lstStyle/>
          <a:p>
            <a: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Повестка дня: </a:t>
            </a:r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1" i="1" dirty="0" smtClean="0">
                <a:solidFill>
                  <a:schemeClr val="accent1">
                    <a:lumMod val="50000"/>
                  </a:schemeClr>
                </a:solidFill>
              </a:rPr>
              <a:t>1) Организационные вопросы на данный период</a:t>
            </a:r>
            <a:r>
              <a:rPr lang="en-US" sz="2200" b="1" i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br>
              <a:rPr lang="en-US" sz="22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200" b="1" i="1" dirty="0" smtClean="0">
                <a:solidFill>
                  <a:srgbClr val="92D050"/>
                </a:solidFill>
              </a:rPr>
              <a:t>2)</a:t>
            </a:r>
            <a:r>
              <a:rPr lang="ru-RU" sz="2200" b="1" i="1" dirty="0" smtClean="0">
                <a:solidFill>
                  <a:srgbClr val="92D050"/>
                </a:solidFill>
              </a:rPr>
              <a:t> Рассмотреть </a:t>
            </a:r>
            <a:r>
              <a:rPr lang="en-US" sz="2200" b="1" i="1" dirty="0" smtClean="0">
                <a:solidFill>
                  <a:srgbClr val="92D050"/>
                </a:solidFill>
              </a:rPr>
              <a:t> </a:t>
            </a:r>
            <a:r>
              <a:rPr lang="ru-RU" sz="2200" b="1" i="1" dirty="0" smtClean="0">
                <a:solidFill>
                  <a:srgbClr val="92D050"/>
                </a:solidFill>
              </a:rPr>
              <a:t>возрастные и индивидуальные  особенности детей 5-6 лет</a:t>
            </a:r>
            <a:r>
              <a:rPr lang="en-US" sz="2200" b="1" i="1" dirty="0" smtClean="0">
                <a:solidFill>
                  <a:srgbClr val="92D050"/>
                </a:solidFill>
              </a:rPr>
              <a:t>;</a:t>
            </a:r>
            <a:br>
              <a:rPr lang="en-US" sz="2200" b="1" i="1" dirty="0" smtClean="0">
                <a:solidFill>
                  <a:srgbClr val="92D050"/>
                </a:solidFill>
              </a:rPr>
            </a:br>
            <a:r>
              <a:rPr lang="en-US" sz="2200" b="1" i="1" dirty="0" smtClean="0">
                <a:solidFill>
                  <a:srgbClr val="FF0000"/>
                </a:solidFill>
              </a:rPr>
              <a:t>3) </a:t>
            </a:r>
            <a:r>
              <a:rPr lang="ru-RU" sz="2200" b="1" i="1" dirty="0" smtClean="0">
                <a:solidFill>
                  <a:srgbClr val="FF0000"/>
                </a:solidFill>
              </a:rPr>
              <a:t>Режимные моменты</a:t>
            </a:r>
            <a:r>
              <a:rPr lang="en-US" sz="2200" b="1" i="1" dirty="0" smtClean="0">
                <a:solidFill>
                  <a:srgbClr val="FF0000"/>
                </a:solidFill>
              </a:rPr>
              <a:t>;</a:t>
            </a:r>
            <a:br>
              <a:rPr lang="en-US" sz="2200" b="1" i="1" dirty="0" smtClean="0">
                <a:solidFill>
                  <a:srgbClr val="FF0000"/>
                </a:solidFill>
              </a:rPr>
            </a:br>
            <a:r>
              <a:rPr lang="en-US" sz="2200" b="1" i="1" dirty="0" smtClean="0">
                <a:solidFill>
                  <a:srgbClr val="7030A0"/>
                </a:solidFill>
              </a:rPr>
              <a:t>4) </a:t>
            </a:r>
            <a:r>
              <a:rPr lang="ru-RU" sz="2200" b="1" i="1" dirty="0" smtClean="0">
                <a:solidFill>
                  <a:srgbClr val="7030A0"/>
                </a:solidFill>
              </a:rPr>
              <a:t>Познакомить родителей с задачами и особенностями образовательной работы, задачами дошкольного учреждения на новый учебный год</a:t>
            </a:r>
            <a:r>
              <a:rPr lang="en-US" sz="2200" b="1" i="1" dirty="0" smtClean="0">
                <a:solidFill>
                  <a:srgbClr val="7030A0"/>
                </a:solidFill>
              </a:rPr>
              <a:t>;</a:t>
            </a:r>
            <a:r>
              <a:rPr lang="ru-RU" sz="2200" b="1" i="1" dirty="0" smtClean="0">
                <a:solidFill>
                  <a:srgbClr val="7030A0"/>
                </a:solidFill>
              </a:rPr>
              <a:t/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C00000"/>
                </a:solidFill>
              </a:rPr>
              <a:t>5) Обновить анкетные данные семей воспитанников</a:t>
            </a:r>
            <a:r>
              <a:rPr lang="en-US" sz="2200" b="1" i="1" dirty="0" smtClean="0">
                <a:solidFill>
                  <a:srgbClr val="FFC000"/>
                </a:solidFill>
              </a:rPr>
              <a:t>;</a:t>
            </a:r>
            <a:r>
              <a:rPr lang="ru-RU" sz="2200" b="1" i="1" dirty="0" smtClean="0">
                <a:solidFill>
                  <a:srgbClr val="FFC000"/>
                </a:solidFill>
              </a:rPr>
              <a:t/>
            </a:r>
            <a:br>
              <a:rPr lang="ru-RU" sz="2200" b="1" i="1" dirty="0" smtClean="0">
                <a:solidFill>
                  <a:srgbClr val="FFC000"/>
                </a:solidFill>
              </a:rPr>
            </a:br>
            <a:r>
              <a:rPr lang="en-US" sz="2000" b="1" i="1" dirty="0" smtClean="0">
                <a:solidFill>
                  <a:srgbClr val="FFC000"/>
                </a:solidFill>
              </a:rPr>
              <a:t/>
            </a:r>
            <a:br>
              <a:rPr lang="en-US" sz="2000" b="1" i="1" dirty="0" smtClean="0">
                <a:solidFill>
                  <a:srgbClr val="FFC000"/>
                </a:solidFill>
              </a:rPr>
            </a:br>
            <a:r>
              <a:rPr lang="en-US" sz="2000" b="1" i="1" dirty="0" smtClean="0">
                <a:solidFill>
                  <a:srgbClr val="FFC000"/>
                </a:solidFill>
              </a:rPr>
              <a:t/>
            </a:r>
            <a:br>
              <a:rPr lang="en-US" sz="2000" b="1" i="1" dirty="0" smtClean="0">
                <a:solidFill>
                  <a:srgbClr val="FFC000"/>
                </a:solidFill>
              </a:rPr>
            </a:br>
            <a:r>
              <a:rPr lang="en-US" sz="2000" b="1" i="1" dirty="0" smtClean="0">
                <a:solidFill>
                  <a:srgbClr val="7030A0"/>
                </a:solidFill>
              </a:rPr>
              <a:t/>
            </a:r>
            <a:br>
              <a:rPr lang="en-US" sz="2000" b="1" i="1" dirty="0" smtClean="0">
                <a:solidFill>
                  <a:srgbClr val="7030A0"/>
                </a:solidFill>
              </a:rPr>
            </a:br>
            <a: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i="1" dirty="0" smtClean="0">
                <a:solidFill>
                  <a:srgbClr val="FF0000"/>
                </a:solidFill>
              </a:rPr>
              <a:t/>
            </a:r>
            <a:br>
              <a:rPr lang="ru-RU" sz="1800" i="1" dirty="0" smtClean="0">
                <a:solidFill>
                  <a:srgbClr val="FF0000"/>
                </a:solidFill>
              </a:rPr>
            </a:br>
            <a:r>
              <a:rPr lang="ru-RU" sz="1800" i="1" dirty="0">
                <a:solidFill>
                  <a:srgbClr val="FF0000"/>
                </a:solidFill>
              </a:rPr>
              <a:t/>
            </a:r>
            <a:br>
              <a:rPr lang="ru-RU" sz="1800" i="1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en-US" sz="1800" dirty="0" smtClean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31" y="2289648"/>
            <a:ext cx="5812547" cy="4351338"/>
          </a:xfrm>
        </p:spPr>
      </p:pic>
    </p:spTree>
    <p:extLst>
      <p:ext uri="{BB962C8B-B14F-4D97-AF65-F5344CB8AC3E}">
        <p14:creationId xmlns:p14="http://schemas.microsoft.com/office/powerpoint/2010/main" val="43055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FFFF0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Уважаемые родители!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Поздравляем всех вас с началом нового учебного года. Мы очень рады встретиться с вами и вашими детьми в нашем детском саду .За лето все детки так заметно подросли и стали еще старше.</a:t>
            </a:r>
            <a:b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Наши дети стали на год взрослее и перешли в старшую группу .С чем мы вас и поздравляем  !</a:t>
            </a:r>
            <a:endParaRPr lang="ru-RU" sz="2000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901" y="2180466"/>
            <a:ext cx="6216197" cy="4351338"/>
          </a:xfrm>
        </p:spPr>
      </p:pic>
    </p:spTree>
    <p:extLst>
      <p:ext uri="{BB962C8B-B14F-4D97-AF65-F5344CB8AC3E}">
        <p14:creationId xmlns:p14="http://schemas.microsoft.com/office/powerpoint/2010/main" val="288504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0125"/>
            <a:ext cx="10515600" cy="91439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                                        Возрастные особенности детей в возрасте 5-6 лет. </a:t>
            </a:r>
            <a:br>
              <a:rPr lang="ru-RU" sz="2000" b="1" dirty="0" smtClean="0">
                <a:solidFill>
                  <a:srgbClr val="0070C0"/>
                </a:solidFill>
              </a:rPr>
            </a:b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175" y="723332"/>
            <a:ext cx="10515600" cy="4655912"/>
          </a:xfrm>
        </p:spPr>
        <p:txBody>
          <a:bodyPr>
            <a:noAutofit/>
          </a:bodyPr>
          <a:lstStyle/>
          <a:p>
            <a:r>
              <a:rPr lang="ru-RU" sz="1800" dirty="0"/>
              <a:t>Особенности развития ребенка 5-6 </a:t>
            </a:r>
            <a:r>
              <a:rPr lang="ru-RU" sz="1800" dirty="0" smtClean="0"/>
              <a:t>лет. Этот </a:t>
            </a:r>
            <a:r>
              <a:rPr lang="ru-RU" sz="1800" dirty="0"/>
              <a:t>период жизни ребенка принято называть старший дошкольный возраст. В это время ваш ребенок активно познает мир, взаимоотношения людей и уже готов приобретать конкретные знания, которые будут постепенно готовить его к школе.</a:t>
            </a:r>
          </a:p>
          <a:p>
            <a:r>
              <a:rPr lang="ru-RU" sz="1800" dirty="0"/>
              <a:t>Развитие личности ребенка 5-6 лет</a:t>
            </a:r>
            <a:r>
              <a:rPr lang="ru-RU" sz="1800" dirty="0" smtClean="0"/>
              <a:t>. Самым </a:t>
            </a:r>
            <a:r>
              <a:rPr lang="ru-RU" sz="1800" dirty="0"/>
              <a:t>главным новшеством в развитии личности ребенка 5-6 лет можно считать появление произвольности, то есть способность самостоятельно регулировать свое поведение. Дети не отвлекаясь на более интересные дела, могут </a:t>
            </a:r>
            <a:r>
              <a:rPr lang="ru-RU" sz="1800" i="1" dirty="0"/>
              <a:t>доводить до конца малопривлекательную работу</a:t>
            </a:r>
            <a:r>
              <a:rPr lang="ru-RU" sz="1800" dirty="0"/>
              <a:t> (убирать игрушки, наводить порядок в комнате и т. п.). Это становится возможным благодаря </a:t>
            </a:r>
            <a:r>
              <a:rPr lang="ru-RU" sz="1800" i="1" dirty="0"/>
              <a:t>осознанию</a:t>
            </a:r>
            <a:r>
              <a:rPr lang="ru-RU" sz="1800" dirty="0"/>
              <a:t> детьми </a:t>
            </a:r>
            <a:r>
              <a:rPr lang="ru-RU" sz="1800" i="1" dirty="0"/>
              <a:t>общепринятых норм и правил поведения</a:t>
            </a:r>
            <a:r>
              <a:rPr lang="ru-RU" sz="1800" dirty="0"/>
              <a:t> и обязательности их выполнения.</a:t>
            </a:r>
          </a:p>
          <a:p>
            <a:r>
              <a:rPr lang="ru-RU" sz="1800" dirty="0"/>
              <a:t>Происходят существенные изменения в представлении ребенка о самом себе, о своем Я. В этом возрасте ребенок уже достаточно хорошо представляет какими качествами он обладает и начинают появляться представления какими качествами ребенок хочет обладать, каким бы он хотел стать. То есть дети начинают понимать категории желательных и нежелательных чертах и особенностях. Но поскольку этот процесс только начинается, ребенок не имеет отдельно взятого представления о том, каким он должен быть, поэтому он обычно хочет быть похожим на героев сказок, фильмов или знакомых людей. Эта важное новообразование в личности ребенка является началом появления </a:t>
            </a:r>
            <a:r>
              <a:rPr lang="ru-RU" sz="1800" i="1" dirty="0"/>
              <a:t>учебной мотивации</a:t>
            </a:r>
            <a:r>
              <a:rPr lang="ru-RU" sz="1800" dirty="0"/>
              <a:t>. То есть, учиться ребенка побуждает не столько интерес к дисциплинам, сколько желание  видеть себя «умным», «знающим», «умеющим», особенно по сравнению со сверстниками.</a:t>
            </a:r>
          </a:p>
          <a:p>
            <a:r>
              <a:rPr lang="ru-RU" sz="1800" dirty="0"/>
              <a:t>К 5-6 годам дети способны внимательно слушать педагога, понимать и удерживать цель занятия. Но при условии значимости мотива действий, а для этого необходимо применять игровую структуру в обучении.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822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1230" y="289391"/>
            <a:ext cx="1024161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Именно в этом возрасте сверстник приобретает очень серьезное значение для ребенка. Оценки и мнение товарищей становятся для них существенными. Происходит разделение детей на более заметных и «ярких», которые пользуются симпатией у сверстников, и менее заметных, не пользующихся популярностью в детской среде. При оценке поступков сверстников дети часто категоричны и требовательны, при этом в отношении собствен­ного поведения, как правило,  более снисходительны и недостаточно объективны. Формирование социального статуса ребенка и его личной самооценки во многом зависит от оценки окружающих его взрослых и в первую очередь родителей.. </a:t>
            </a:r>
          </a:p>
          <a:p>
            <a:r>
              <a:rPr lang="ru-RU" dirty="0"/>
              <a:t>К 5-6 годам ребенок приобретает понимание  системы первичной половой идентичности, то есть он отчетливо представляет качества, которыми обладают мужчина и женщина,  особенности проявления чувств, эмоций, специфика поведения, внешности, профессии. И как следствие, при выборе в общении  сверстников противоположного пола мальчики опираются на такие качества девочек, как красота, нежность, ласковость, а девочки - на такие, как сила, способность заступиться за другого.</a:t>
            </a:r>
          </a:p>
          <a:p>
            <a:r>
              <a:rPr lang="ru-RU" dirty="0"/>
              <a:t>Расширяется интеллектуальный кругозор детей. Их интересы постепенно выходят за рамки ближайшего окружения детского сада и семьи. Дети активно интересуются окружающим  социальным и природным миром, необычными событиями и фактами. При этом ребенок пытается самостоятельно осмыслить и объяснить получен­ную информацию. К 5 годам детей можно назвать «маленькими философами», которые ежедневно самостоятельно делают маленькие «открытия». А также дети с большим интересом готовы слушать истории из жизни родителей, бабушек и дедушек.</a:t>
            </a:r>
          </a:p>
        </p:txBody>
      </p:sp>
    </p:spTree>
    <p:extLst>
      <p:ext uri="{BB962C8B-B14F-4D97-AF65-F5344CB8AC3E}">
        <p14:creationId xmlns:p14="http://schemas.microsoft.com/office/powerpoint/2010/main" val="94522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3474" y="-591672"/>
            <a:ext cx="9645041" cy="2044609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latin typeface="Helvetica Neue"/>
              </a:rPr>
              <a:t>Основные направления развития детей ,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образовательные </a:t>
            </a:r>
            <a:r>
              <a:rPr lang="ru-RU" sz="2000" dirty="0">
                <a:solidFill>
                  <a:srgbClr val="000000"/>
                </a:solidFill>
                <a:latin typeface="Helvetica Neue"/>
              </a:rPr>
              <a:t>области: Физическое развитие, Художественно- эстетическое 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развитие,(Музыка, Рисование, Лепка/Аппликация),  </a:t>
            </a:r>
            <a:r>
              <a:rPr lang="ru-RU" sz="2000" dirty="0">
                <a:solidFill>
                  <a:srgbClr val="000000"/>
                </a:solidFill>
                <a:latin typeface="Helvetica Neue"/>
              </a:rPr>
              <a:t>Ознакомление с окружающим миром , Речевое развитие</a:t>
            </a:r>
            <a:r>
              <a:rPr lang="ru-RU" sz="2000" dirty="0" smtClean="0">
                <a:solidFill>
                  <a:srgbClr val="000000"/>
                </a:solidFill>
                <a:latin typeface="Helvetica Neue"/>
              </a:rPr>
              <a:t>,  Математика.</a:t>
            </a:r>
            <a:endParaRPr lang="ru-RU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3" r="6303"/>
          <a:stretch>
            <a:fillRect/>
          </a:stretch>
        </p:blipFill>
        <p:spPr>
          <a:xfrm>
            <a:off x="2982920" y="1684950"/>
            <a:ext cx="6172200" cy="48736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0188" y="1913964"/>
            <a:ext cx="5248469" cy="4791636"/>
          </a:xfrm>
        </p:spPr>
        <p:txBody>
          <a:bodyPr>
            <a:noAutofit/>
          </a:bodyPr>
          <a:lstStyle/>
          <a:p>
            <a:r>
              <a:rPr lang="ru-RU" sz="1800" dirty="0" smtClean="0"/>
              <a:t>;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72154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            Математика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1366" y="1405720"/>
            <a:ext cx="6400800" cy="5245486"/>
          </a:xfrm>
        </p:spPr>
        <p:txBody>
          <a:bodyPr>
            <a:normAutofit/>
          </a:bodyPr>
          <a:lstStyle/>
          <a:p>
            <a:r>
              <a:rPr lang="ru-RU" sz="2000" dirty="0"/>
              <a:t>Высокий уровень развития математических представлений предполагает: Умение самостоятельно обследовать, сравнивать, сопоставлять, геометрические тела и фигуры, по длине, ширине, высоте, объёму, массе; Определять своё местонахождение среди окружающих предметов и направление движения (прямо, влево, ближе, внутрь круга и т. д.); Освоение временных отношений (дни недели, части суток, название месяцев); Освоение количественного и порядкового счёта в пределах 10 и цифр от 0 до 9; сравнение чисел, уравнивание неравенств; определение состава чисел из единиц и двух меньших в пределах 5; Умение измерять временные отрезки (5 – 10 минут) с помощью песочных часов, а расстояние – условной меркой; Представление о неизменности количества и величины (массы, объёма) независимо от условий</a:t>
            </a:r>
            <a:r>
              <a:rPr lang="ru-RU" sz="2000" dirty="0" smtClean="0"/>
              <a:t>; 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166" y="1226665"/>
            <a:ext cx="5253316" cy="496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8465"/>
            <a:ext cx="105156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                  Развитие речи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294" y="1009934"/>
            <a:ext cx="5988424" cy="5167029"/>
          </a:xfrm>
        </p:spPr>
        <p:txBody>
          <a:bodyPr>
            <a:noAutofit/>
          </a:bodyPr>
          <a:lstStyle/>
          <a:p>
            <a:r>
              <a:rPr lang="ru-RU" sz="2000" dirty="0" smtClean="0"/>
              <a:t>Достижения ребенка к концу учебного года. В связной речи: Самостоятельное построение игровых и деловых диалогов. Пересказ литературных произведений; В описательных рассказах-точный и правильный подбор слов, с использованием прилагательных и наречий; Сочинение сюжетных рассказов по картине и из личного опыта в соответствии с логикой повествования; Внимательное выслушивание рассказов сверстников, вычленение речевых ошибок и доброжелательно их исправление; В овладении словарем</a:t>
            </a:r>
            <a:r>
              <a:rPr lang="ru-RU" sz="2000" dirty="0"/>
              <a:t>: Освоение и использование в речи новых слов (названий профессий, </a:t>
            </a:r>
            <a:r>
              <a:rPr lang="ru-RU" sz="2000" dirty="0" smtClean="0"/>
              <a:t>учреждений</a:t>
            </a:r>
            <a:r>
              <a:rPr lang="ru-RU" sz="2000" dirty="0"/>
              <a:t>, техники, инструментов труда; слов, обозначающих оттенки цвета; личностные характеристики человека (честность, справедливость, доброта), его состояния и настроения; объединение предметов в группы на основе существенных признаков и называние их (мебель, овощи, транспорт)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012" y="825020"/>
            <a:ext cx="5127811" cy="506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8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  Окружающий мир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337482"/>
            <a:ext cx="4607859" cy="4238566"/>
          </a:xfrm>
        </p:spPr>
        <p:txBody>
          <a:bodyPr>
            <a:noAutofit/>
          </a:bodyPr>
          <a:lstStyle/>
          <a:p>
            <a:r>
              <a:rPr lang="ru-RU" sz="2000" dirty="0"/>
              <a:t>Достижения ребенка к концу года: </a:t>
            </a:r>
            <a:r>
              <a:rPr lang="ru-RU" sz="2000" dirty="0" err="1"/>
              <a:t>Сформированность</a:t>
            </a:r>
            <a:r>
              <a:rPr lang="ru-RU" sz="2000" dirty="0"/>
              <a:t> представлений о живой и неживой природе, сезонных изменениях в ней и деятельности человека; Растениях, грибах, животных как представителях живого в мире природы; их основных жизненных функциях и потребностях, среде обитания; О природных сообществах животных и растений, их взаимосвязи и особенностях приспособления к среде обитания и сезонным изменениям в ней; Человеке как живом существе, его сходстве с другими живыми существами и отличиях; природоохранной деятельности человека; О ценности природы как среде жизни </a:t>
            </a:r>
            <a:r>
              <a:rPr lang="ru-RU" sz="2000" dirty="0" smtClean="0"/>
              <a:t>человека</a:t>
            </a:r>
            <a:r>
              <a:rPr lang="en-US" sz="2000" dirty="0" smtClean="0"/>
              <a:t>;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003" y="763773"/>
            <a:ext cx="5845257" cy="558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0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340</TotalTime>
  <Words>927</Words>
  <Application>Microsoft Office PowerPoint</Application>
  <PresentationFormat>Широкоэкранный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Helvetica Neue</vt:lpstr>
      <vt:lpstr>Times New Roman Cyr</vt:lpstr>
      <vt:lpstr>Тема Office</vt:lpstr>
      <vt:lpstr>                             Родительское собрание в старшей группе     </vt:lpstr>
      <vt:lpstr>       Повестка дня:  1) Организационные вопросы на данный период; 2) Рассмотреть  возрастные и индивидуальные  особенности детей 5-6 лет; 3) Режимные моменты; 4) Познакомить родителей с задачами и особенностями образовательной работы, задачами дошкольного учреждения на новый учебный год; 5) Обновить анкетные данные семей воспитанников;          </vt:lpstr>
      <vt:lpstr>Уважаемые родители!  Поздравляем всех вас с началом нового учебного года. Мы очень рады встретиться с вами и вашими детьми в нашем детском саду .За лето все детки так заметно подросли и стали еще старше. Наши дети стали на год взрослее и перешли в старшую группу .С чем мы вас и поздравляем  !</vt:lpstr>
      <vt:lpstr>                                        Возрастные особенности детей в возрасте 5-6 лет.  </vt:lpstr>
      <vt:lpstr>Презентация PowerPoint</vt:lpstr>
      <vt:lpstr>Основные направления развития детей ,образовательные области: Физическое развитие, Художественно- эстетическое развитие,(Музыка, Рисование, Лепка/Аппликация),  Ознакомление с окружающим миром , Речевое развитие,  Математика.</vt:lpstr>
      <vt:lpstr>             Математика </vt:lpstr>
      <vt:lpstr>                   Развитие речи</vt:lpstr>
      <vt:lpstr>   Окружающий мир </vt:lpstr>
      <vt:lpstr>Художественно-эстетическое развитие </vt:lpstr>
      <vt:lpstr>Памятка для родителей ! Важно знать!</vt:lpstr>
      <vt:lpstr>Мы хотим закончить нашу встречу этими прекрасными  строками: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в старшей группе  № 3 “ Цветики”  ГБДОУ № 12 Невского района,г.Санкт-Петербурга.</dc:title>
  <dc:creator>Дом</dc:creator>
  <cp:lastModifiedBy>User</cp:lastModifiedBy>
  <cp:revision>39</cp:revision>
  <dcterms:created xsi:type="dcterms:W3CDTF">2020-09-27T20:31:16Z</dcterms:created>
  <dcterms:modified xsi:type="dcterms:W3CDTF">2021-11-03T14:50:43Z</dcterms:modified>
</cp:coreProperties>
</file>