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8" r:id="rId5"/>
    <p:sldId id="260" r:id="rId6"/>
    <p:sldId id="261" r:id="rId7"/>
    <p:sldId id="262" r:id="rId8"/>
    <p:sldId id="263" r:id="rId9"/>
    <p:sldId id="264" r:id="rId10"/>
    <p:sldId id="265" r:id="rId11"/>
    <p:sldId id="266" r:id="rId12"/>
    <p:sldId id="267" r:id="rId13"/>
    <p:sldId id="269"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60"/>
  </p:normalViewPr>
  <p:slideViewPr>
    <p:cSldViewPr>
      <p:cViewPr varScale="1">
        <p:scale>
          <a:sx n="75" d="100"/>
          <a:sy n="75" d="100"/>
        </p:scale>
        <p:origin x="510" y="-37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476672"/>
            <a:ext cx="10972800" cy="1143000"/>
          </a:xfrm>
        </p:spPr>
        <p:txBody>
          <a:body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p>
            <a:fld id="{465B7319-8752-43DC-9251-6FF6EC4E5500}" type="datetimeFigureOut">
              <a:rPr lang="ru-RU" smtClean="0"/>
              <a:pPr/>
              <a:t>03.01.2023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00933E-8E9E-46F7-A2F2-BCFA8E62F16D}"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476672"/>
            <a:ext cx="10972800" cy="1143000"/>
          </a:xfrm>
        </p:spPr>
        <p:txBody>
          <a:body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p>
            <a:fld id="{465B7319-8752-43DC-9251-6FF6EC4E5500}" type="datetimeFigureOut">
              <a:rPr lang="ru-RU" smtClean="0"/>
              <a:pPr/>
              <a:t>03.01.2023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00933E-8E9E-46F7-A2F2-BCFA8E62F16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5DFA28-87F8-40C8-9560-6BEF5C9E4EF3}" type="datetimeFigureOut">
              <a:rPr lang="ru-RU" smtClean="0"/>
              <a:pPr/>
              <a:t>03.01.2023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5DFA28-87F8-40C8-9560-6BEF5C9E4EF3}" type="datetimeFigureOut">
              <a:rPr lang="ru-RU" smtClean="0"/>
              <a:pPr/>
              <a:t>03.01.2023</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4F74E-87E3-4B59-9E87-2E297F912FF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7528" y="2276872"/>
            <a:ext cx="8902658" cy="2000548"/>
          </a:xfrm>
          <a:prstGeom prst="rect">
            <a:avLst/>
          </a:prstGeom>
          <a:noFill/>
        </p:spPr>
        <p:txBody>
          <a:bodyPr wrap="square" rtlCol="0">
            <a:spAutoFit/>
          </a:bodyPr>
          <a:lstStyle/>
          <a:p>
            <a:pPr algn="ctr"/>
            <a:r>
              <a:rPr lang="ru-RU" sz="3600" b="1" i="1" dirty="0">
                <a:solidFill>
                  <a:schemeClr val="bg2"/>
                </a:solidFill>
              </a:rPr>
              <a:t>Консультация для </a:t>
            </a:r>
            <a:r>
              <a:rPr lang="ru-RU" sz="3600" b="1" i="1" dirty="0" smtClean="0">
                <a:solidFill>
                  <a:schemeClr val="bg2"/>
                </a:solidFill>
              </a:rPr>
              <a:t>родителей </a:t>
            </a:r>
          </a:p>
          <a:p>
            <a:pPr algn="ctr"/>
            <a:r>
              <a:rPr lang="ru-RU" sz="4400" b="1" i="1" dirty="0" smtClean="0">
                <a:solidFill>
                  <a:schemeClr val="bg2"/>
                </a:solidFill>
              </a:rPr>
              <a:t>«Безопасность дошкольника </a:t>
            </a:r>
          </a:p>
          <a:p>
            <a:pPr algn="ctr"/>
            <a:r>
              <a:rPr lang="ru-RU" sz="4400" b="1" i="1" dirty="0" smtClean="0">
                <a:solidFill>
                  <a:schemeClr val="bg2"/>
                </a:solidFill>
              </a:rPr>
              <a:t>в зимний период»</a:t>
            </a:r>
            <a:endParaRPr lang="ru-RU" sz="4400" b="1" i="1" dirty="0">
              <a:solidFill>
                <a:schemeClr val="bg2"/>
              </a:solidFill>
            </a:endParaRPr>
          </a:p>
        </p:txBody>
      </p:sp>
      <p:sp>
        <p:nvSpPr>
          <p:cNvPr id="3" name="TextBox 2"/>
          <p:cNvSpPr txBox="1"/>
          <p:nvPr/>
        </p:nvSpPr>
        <p:spPr>
          <a:xfrm>
            <a:off x="2927648" y="620688"/>
            <a:ext cx="6742418" cy="369332"/>
          </a:xfrm>
          <a:prstGeom prst="rect">
            <a:avLst/>
          </a:prstGeom>
          <a:noFill/>
        </p:spPr>
        <p:txBody>
          <a:bodyPr wrap="square" rtlCol="0">
            <a:spAutoFit/>
          </a:bodyPr>
          <a:lstStyle/>
          <a:p>
            <a:pPr algn="ctr"/>
            <a:r>
              <a:rPr lang="ru-RU" dirty="0" smtClean="0">
                <a:solidFill>
                  <a:schemeClr val="bg2"/>
                </a:solidFill>
              </a:rPr>
              <a:t>Детский сад №103 ОАО «РЖД»</a:t>
            </a:r>
            <a:endParaRPr lang="ru-RU" dirty="0">
              <a:solidFill>
                <a:schemeClr val="bg2"/>
              </a:solidFill>
            </a:endParaRPr>
          </a:p>
        </p:txBody>
      </p:sp>
      <p:sp>
        <p:nvSpPr>
          <p:cNvPr id="4" name="TextBox 3"/>
          <p:cNvSpPr txBox="1"/>
          <p:nvPr/>
        </p:nvSpPr>
        <p:spPr>
          <a:xfrm>
            <a:off x="7162800" y="5589240"/>
            <a:ext cx="4419600" cy="646331"/>
          </a:xfrm>
          <a:prstGeom prst="rect">
            <a:avLst/>
          </a:prstGeom>
          <a:noFill/>
        </p:spPr>
        <p:txBody>
          <a:bodyPr wrap="square" rtlCol="0">
            <a:spAutoFit/>
          </a:bodyPr>
          <a:lstStyle/>
          <a:p>
            <a:pPr algn="ctr"/>
            <a:r>
              <a:rPr lang="ru-RU" dirty="0" smtClean="0">
                <a:solidFill>
                  <a:schemeClr val="bg2"/>
                </a:solidFill>
              </a:rPr>
              <a:t>Составила: воспитатель </a:t>
            </a:r>
          </a:p>
          <a:p>
            <a:pPr algn="ctr"/>
            <a:r>
              <a:rPr lang="ru-RU" dirty="0" smtClean="0">
                <a:solidFill>
                  <a:schemeClr val="bg2"/>
                </a:solidFill>
              </a:rPr>
              <a:t>       Лычагина Жанна Николаевна</a:t>
            </a:r>
            <a:endParaRPr lang="ru-RU" dirty="0">
              <a:solidFill>
                <a:schemeClr val="bg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35760" y="665849"/>
            <a:ext cx="4351769" cy="461665"/>
          </a:xfrm>
          <a:prstGeom prst="rect">
            <a:avLst/>
          </a:prstGeom>
          <a:ln w="3175">
            <a:solidFill>
              <a:schemeClr val="accent1"/>
            </a:solidFill>
          </a:ln>
        </p:spPr>
        <p:txBody>
          <a:bodyPr wrap="none">
            <a:spAutoFit/>
          </a:bodyPr>
          <a:lstStyle/>
          <a:p>
            <a:r>
              <a:rPr lang="ru-RU" sz="2400" b="1" dirty="0">
                <a:solidFill>
                  <a:schemeClr val="bg1"/>
                </a:solidFill>
              </a:rPr>
              <a:t>Безопасное поведение </a:t>
            </a:r>
            <a:r>
              <a:rPr lang="ru-RU" sz="2400" b="1" dirty="0" smtClean="0">
                <a:solidFill>
                  <a:schemeClr val="bg1"/>
                </a:solidFill>
              </a:rPr>
              <a:t>на льду</a:t>
            </a:r>
            <a:endParaRPr lang="ru-RU" sz="2400" b="1" dirty="0">
              <a:solidFill>
                <a:schemeClr val="bg1"/>
              </a:solidFill>
            </a:endParaRPr>
          </a:p>
        </p:txBody>
      </p:sp>
      <p:sp>
        <p:nvSpPr>
          <p:cNvPr id="4" name="TextBox 3"/>
          <p:cNvSpPr txBox="1"/>
          <p:nvPr/>
        </p:nvSpPr>
        <p:spPr>
          <a:xfrm>
            <a:off x="839416" y="1124744"/>
            <a:ext cx="10369152" cy="5170646"/>
          </a:xfrm>
          <a:prstGeom prst="rect">
            <a:avLst/>
          </a:prstGeom>
          <a:noFill/>
        </p:spPr>
        <p:txBody>
          <a:bodyPr wrap="square" rtlCol="0">
            <a:spAutoFit/>
          </a:bodyPr>
          <a:lstStyle/>
          <a:p>
            <a:pPr marL="342900" indent="-342900" algn="just">
              <a:buFont typeface="Wingdings" panose="05000000000000000000" pitchFamily="2" charset="2"/>
              <a:buChar char="ü"/>
            </a:pPr>
            <a:r>
              <a:rPr lang="ru-RU" sz="2200" dirty="0">
                <a:solidFill>
                  <a:schemeClr val="bg1"/>
                </a:solidFill>
              </a:rPr>
              <a:t>Ни в коем случае нельзя выходить на лед в темное время суток и при плохой видимости (туман, снегопад, дождь).</a:t>
            </a:r>
          </a:p>
          <a:p>
            <a:pPr marL="342900" indent="-342900" algn="just">
              <a:buFont typeface="Wingdings" panose="05000000000000000000" pitchFamily="2" charset="2"/>
              <a:buChar char="ü"/>
            </a:pPr>
            <a:r>
              <a:rPr lang="ru-RU" sz="2200" dirty="0" smtClean="0">
                <a:solidFill>
                  <a:schemeClr val="bg1"/>
                </a:solidFill>
              </a:rPr>
              <a:t>Помните</a:t>
            </a:r>
            <a:r>
              <a:rPr lang="ru-RU" sz="2200" dirty="0">
                <a:solidFill>
                  <a:schemeClr val="bg1"/>
                </a:solidFill>
              </a:rPr>
              <a:t>, что места для перехода и организованного отдыха специально обозначаются и постоянно контролируются, здесь ведется наблюдение за прочностью льда, а в случае возникновения опасности переход по льду закрывается.</a:t>
            </a:r>
          </a:p>
          <a:p>
            <a:pPr marL="342900" indent="-342900" algn="just">
              <a:buFont typeface="Wingdings" panose="05000000000000000000" pitchFamily="2" charset="2"/>
              <a:buChar char="ü"/>
            </a:pPr>
            <a:r>
              <a:rPr lang="ru-RU" sz="2200" dirty="0" smtClean="0">
                <a:solidFill>
                  <a:schemeClr val="bg1"/>
                </a:solidFill>
              </a:rPr>
              <a:t>Безопаснее </a:t>
            </a:r>
            <a:r>
              <a:rPr lang="ru-RU" sz="2200" dirty="0">
                <a:solidFill>
                  <a:schemeClr val="bg1"/>
                </a:solidFill>
              </a:rPr>
              <a:t>всего выходить на берег и спускаться в местах, где лед виден и не покрыт снегом.</a:t>
            </a:r>
          </a:p>
          <a:p>
            <a:pPr marL="342900" indent="-342900" algn="just">
              <a:buFont typeface="Wingdings" panose="05000000000000000000" pitchFamily="2" charset="2"/>
              <a:buChar char="ü"/>
            </a:pPr>
            <a:r>
              <a:rPr lang="ru-RU" sz="2200" dirty="0" smtClean="0">
                <a:solidFill>
                  <a:schemeClr val="bg1"/>
                </a:solidFill>
              </a:rPr>
              <a:t>При </a:t>
            </a:r>
            <a:r>
              <a:rPr lang="ru-RU" sz="2200" dirty="0">
                <a:solidFill>
                  <a:schemeClr val="bg1"/>
                </a:solidFill>
              </a:rPr>
              <a:t>вынужденном переходе водоема безопаснее всего придерживаться проторенных троп или идти по уже проложенной лыжне, или пользоваться ледовыми переправами. Но если их нет, надо перед тем, как спуститься на лед, очень внимательно осмотреться и наметить предстоящий маршрут.</a:t>
            </a:r>
          </a:p>
          <a:p>
            <a:pPr marL="342900" indent="-342900" algn="just">
              <a:buFont typeface="Wingdings" panose="05000000000000000000" pitchFamily="2" charset="2"/>
              <a:buChar char="ü"/>
            </a:pPr>
            <a:r>
              <a:rPr lang="ru-RU" sz="2200" dirty="0" smtClean="0">
                <a:solidFill>
                  <a:schemeClr val="bg1"/>
                </a:solidFill>
              </a:rPr>
              <a:t>Замерший </a:t>
            </a:r>
            <a:r>
              <a:rPr lang="ru-RU" sz="2200" dirty="0">
                <a:solidFill>
                  <a:schemeClr val="bg1"/>
                </a:solidFill>
              </a:rPr>
              <a:t>водоем лучше перейти на лыжах, при этом: крепления лыж должны быть расстегнуты, чтобы при необходимости их можно было сбросить; лыжные палки держите в руках, не накидывая петли на кисти рук</a:t>
            </a:r>
            <a:r>
              <a:rPr lang="ru-RU" sz="2200" dirty="0" smtClean="0">
                <a:solidFill>
                  <a:schemeClr val="bg1"/>
                </a:solidFill>
              </a:rPr>
              <a:t>.</a:t>
            </a:r>
            <a:endParaRPr lang="ru-RU" sz="2200" dirty="0">
              <a:solidFill>
                <a:schemeClr val="bg1"/>
              </a:solidFill>
            </a:endParaRPr>
          </a:p>
        </p:txBody>
      </p:sp>
    </p:spTree>
    <p:extLst>
      <p:ext uri="{BB962C8B-B14F-4D97-AF65-F5344CB8AC3E}">
        <p14:creationId xmlns:p14="http://schemas.microsoft.com/office/powerpoint/2010/main" val="42206187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9416" y="620688"/>
            <a:ext cx="10297144" cy="5847755"/>
          </a:xfrm>
          <a:prstGeom prst="rect">
            <a:avLst/>
          </a:prstGeom>
          <a:noFill/>
        </p:spPr>
        <p:txBody>
          <a:bodyPr wrap="square" rtlCol="0">
            <a:spAutoFit/>
          </a:bodyPr>
          <a:lstStyle/>
          <a:p>
            <a:pPr marL="342900" indent="-342900" algn="just">
              <a:buFont typeface="Wingdings" panose="05000000000000000000" pitchFamily="2" charset="2"/>
              <a:buChar char="ü"/>
            </a:pPr>
            <a:r>
              <a:rPr lang="ru-RU" sz="2200" dirty="0" smtClean="0">
                <a:solidFill>
                  <a:schemeClr val="bg1"/>
                </a:solidFill>
              </a:rPr>
              <a:t>Если </a:t>
            </a:r>
            <a:r>
              <a:rPr lang="ru-RU" sz="2200" dirty="0">
                <a:solidFill>
                  <a:schemeClr val="bg1"/>
                </a:solidFill>
              </a:rPr>
              <a:t>Вы передвигаетесь группой, то двигаться нужно друг за другом, сохраняя интервал не менее 5 - 6 метров, также необходимо быть готовым оказать помощь товарищу</a:t>
            </a:r>
            <a:r>
              <a:rPr lang="ru-RU" sz="2200" dirty="0" smtClean="0">
                <a:solidFill>
                  <a:schemeClr val="bg1"/>
                </a:solidFill>
              </a:rPr>
              <a:t>.</a:t>
            </a:r>
            <a:endParaRPr lang="ru-RU" sz="2200" dirty="0">
              <a:solidFill>
                <a:schemeClr val="bg1"/>
              </a:solidFill>
            </a:endParaRPr>
          </a:p>
          <a:p>
            <a:pPr marL="342900" indent="-342900" algn="just">
              <a:buFont typeface="Wingdings" panose="05000000000000000000" pitchFamily="2" charset="2"/>
              <a:buChar char="ü"/>
            </a:pPr>
            <a:r>
              <a:rPr lang="ru-RU" sz="2200" dirty="0" smtClean="0">
                <a:solidFill>
                  <a:schemeClr val="bg1"/>
                </a:solidFill>
              </a:rPr>
              <a:t>Не </a:t>
            </a:r>
            <a:r>
              <a:rPr lang="ru-RU" sz="2200" dirty="0">
                <a:solidFill>
                  <a:schemeClr val="bg1"/>
                </a:solidFill>
              </a:rPr>
              <a:t>приближайтесь к тем местам, где растут деревья, кусты, камыши, торчат коряги, где ручьи впадают в реки, происходит сброс теплых вод с промышленных предприятий. Здесь наиболее вероятно провалиться под лед</a:t>
            </a:r>
            <a:r>
              <a:rPr lang="ru-RU" sz="2200" dirty="0" smtClean="0">
                <a:solidFill>
                  <a:schemeClr val="bg1"/>
                </a:solidFill>
              </a:rPr>
              <a:t>.</a:t>
            </a:r>
            <a:endParaRPr lang="ru-RU" sz="2200" dirty="0">
              <a:solidFill>
                <a:schemeClr val="bg1"/>
              </a:solidFill>
            </a:endParaRPr>
          </a:p>
          <a:p>
            <a:pPr marL="342900" indent="-342900" algn="just">
              <a:buFont typeface="Wingdings" panose="05000000000000000000" pitchFamily="2" charset="2"/>
              <a:buChar char="ü"/>
            </a:pPr>
            <a:r>
              <a:rPr lang="ru-RU" sz="2200" dirty="0" smtClean="0">
                <a:solidFill>
                  <a:schemeClr val="bg1"/>
                </a:solidFill>
              </a:rPr>
              <a:t>Не </a:t>
            </a:r>
            <a:r>
              <a:rPr lang="ru-RU" sz="2200" dirty="0">
                <a:solidFill>
                  <a:schemeClr val="bg1"/>
                </a:solidFill>
              </a:rPr>
              <a:t>следует ходить рядом с трещинами или по участку льда, отделенному от основного массива несколькими трещинами</a:t>
            </a:r>
            <a:r>
              <a:rPr lang="ru-RU" sz="2200" dirty="0" smtClean="0">
                <a:solidFill>
                  <a:schemeClr val="bg1"/>
                </a:solidFill>
              </a:rPr>
              <a:t>.</a:t>
            </a:r>
          </a:p>
          <a:p>
            <a:pPr marL="342900" indent="-342900" algn="just">
              <a:buFont typeface="Wingdings" panose="05000000000000000000" pitchFamily="2" charset="2"/>
              <a:buChar char="ü"/>
            </a:pPr>
            <a:r>
              <a:rPr lang="ru-RU" sz="2200" dirty="0" smtClean="0">
                <a:solidFill>
                  <a:schemeClr val="bg1"/>
                </a:solidFill>
              </a:rPr>
              <a:t> </a:t>
            </a:r>
            <a:r>
              <a:rPr lang="ru-RU" sz="2200" dirty="0">
                <a:solidFill>
                  <a:schemeClr val="bg1"/>
                </a:solidFill>
              </a:rPr>
              <a:t>Необходимо быстро покинуть опасное место, если из пробитой лунки начинает бить фонтаном вода</a:t>
            </a:r>
            <a:r>
              <a:rPr lang="ru-RU" sz="2200" dirty="0" smtClean="0">
                <a:solidFill>
                  <a:schemeClr val="bg1"/>
                </a:solidFill>
              </a:rPr>
              <a:t>.</a:t>
            </a:r>
          </a:p>
          <a:p>
            <a:pPr marL="342900" indent="-342900" algn="just">
              <a:buFont typeface="Wingdings" panose="05000000000000000000" pitchFamily="2" charset="2"/>
              <a:buChar char="ü"/>
            </a:pPr>
            <a:r>
              <a:rPr lang="ru-RU" sz="2200" dirty="0" smtClean="0">
                <a:solidFill>
                  <a:schemeClr val="bg1"/>
                </a:solidFill>
              </a:rPr>
              <a:t>Нельзя проверять прочность льда ударом ноги. Если после первого сильного удара поленом или лыжной палкой покажется хоть немного воды – это означает, что лед тонкий, по нему ходить </a:t>
            </a:r>
            <a:r>
              <a:rPr lang="ru-RU" sz="2200" dirty="0">
                <a:solidFill>
                  <a:schemeClr val="bg1"/>
                </a:solidFill>
              </a:rPr>
              <a:t>нельзя. В этом случае немедленно отойти по своему же следу к берегу, скользящими шагами, не отрывая ног ото льда и расставив их на ширину плеч, чтобы нагрузка распределялась на большую площадь. Точно так же поступают при предостерегающем потрескивании льда и образовании в нем трещин.</a:t>
            </a:r>
            <a:endParaRPr lang="ru-RU" sz="2200" dirty="0" smtClean="0">
              <a:solidFill>
                <a:schemeClr val="bg1"/>
              </a:solidFill>
            </a:endParaRPr>
          </a:p>
        </p:txBody>
      </p:sp>
    </p:spTree>
    <p:extLst>
      <p:ext uri="{BB962C8B-B14F-4D97-AF65-F5344CB8AC3E}">
        <p14:creationId xmlns:p14="http://schemas.microsoft.com/office/powerpoint/2010/main" val="38583769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1424" y="548680"/>
            <a:ext cx="10369152" cy="2123658"/>
          </a:xfrm>
          <a:prstGeom prst="rect">
            <a:avLst/>
          </a:prstGeom>
          <a:noFill/>
        </p:spPr>
        <p:txBody>
          <a:bodyPr wrap="square" rtlCol="0">
            <a:spAutoFit/>
          </a:bodyPr>
          <a:lstStyle/>
          <a:p>
            <a:pPr marL="342900" indent="-342900" algn="just">
              <a:buFont typeface="Wingdings" panose="05000000000000000000" pitchFamily="2" charset="2"/>
              <a:buChar char="ü"/>
            </a:pPr>
            <a:r>
              <a:rPr lang="ru-RU" sz="2200" dirty="0" smtClean="0">
                <a:solidFill>
                  <a:schemeClr val="bg1"/>
                </a:solidFill>
              </a:rPr>
              <a:t>Выходя </a:t>
            </a:r>
            <a:r>
              <a:rPr lang="ru-RU" sz="2200" dirty="0">
                <a:solidFill>
                  <a:schemeClr val="bg1"/>
                </a:solidFill>
              </a:rPr>
              <a:t>на лед, необходимо одеть легкую и теплую одежду, не стесняющую движение, а также обувь, без особых усилий снимающуюся с ног, и два полиэтиленовых пакета, а также следующее снаряжение: 2-3 метровый шест; веревка (не менее 15-25 метров); «спасалки» - это устройства, похожие на толстое шило и висящие на груди. Воткнув их в лёд, можно подтянуться и выбраться из воды</a:t>
            </a:r>
            <a:r>
              <a:rPr lang="ru-RU" sz="2200" dirty="0" smtClean="0">
                <a:solidFill>
                  <a:schemeClr val="bg1"/>
                </a:solidFill>
              </a:rPr>
              <a:t>.</a:t>
            </a:r>
            <a:endParaRPr lang="ru-RU" sz="2200" dirty="0">
              <a:solidFill>
                <a:schemeClr val="bg1"/>
              </a:solidFill>
            </a:endParaRPr>
          </a:p>
        </p:txBody>
      </p:sp>
      <p:sp>
        <p:nvSpPr>
          <p:cNvPr id="5" name="TextBox 4"/>
          <p:cNvSpPr txBox="1"/>
          <p:nvPr/>
        </p:nvSpPr>
        <p:spPr>
          <a:xfrm>
            <a:off x="2927648" y="2672338"/>
            <a:ext cx="7128792" cy="461665"/>
          </a:xfrm>
          <a:prstGeom prst="rect">
            <a:avLst/>
          </a:prstGeom>
          <a:noFill/>
        </p:spPr>
        <p:txBody>
          <a:bodyPr wrap="square" rtlCol="0">
            <a:spAutoFit/>
          </a:bodyPr>
          <a:lstStyle/>
          <a:p>
            <a:pPr algn="ctr"/>
            <a:r>
              <a:rPr lang="ru-RU" sz="2400" b="1" dirty="0">
                <a:solidFill>
                  <a:schemeClr val="bg1"/>
                </a:solidFill>
              </a:rPr>
              <a:t>Что делать если ты все-таки провалился под лед</a:t>
            </a:r>
            <a:r>
              <a:rPr lang="ru-RU" sz="2400" b="1" dirty="0" smtClean="0">
                <a:solidFill>
                  <a:schemeClr val="bg1"/>
                </a:solidFill>
              </a:rPr>
              <a:t>?</a:t>
            </a:r>
          </a:p>
        </p:txBody>
      </p:sp>
      <p:sp>
        <p:nvSpPr>
          <p:cNvPr id="7" name="TextBox 6"/>
          <p:cNvSpPr txBox="1"/>
          <p:nvPr/>
        </p:nvSpPr>
        <p:spPr>
          <a:xfrm>
            <a:off x="1487488" y="3137415"/>
            <a:ext cx="9649072" cy="3185487"/>
          </a:xfrm>
          <a:prstGeom prst="rect">
            <a:avLst/>
          </a:prstGeom>
          <a:noFill/>
        </p:spPr>
        <p:txBody>
          <a:bodyPr wrap="square" rtlCol="0">
            <a:spAutoFit/>
          </a:bodyPr>
          <a:lstStyle/>
          <a:p>
            <a:pPr algn="ctr"/>
            <a:r>
              <a:rPr lang="ru-RU" sz="2200" i="1" dirty="0">
                <a:solidFill>
                  <a:schemeClr val="bg1"/>
                </a:solidFill>
              </a:rPr>
              <a:t>Несколько правил, которые могут спасите вашу жизнь и вашего </a:t>
            </a:r>
            <a:r>
              <a:rPr lang="ru-RU" sz="2200" i="1" dirty="0" smtClean="0">
                <a:solidFill>
                  <a:schemeClr val="bg1"/>
                </a:solidFill>
              </a:rPr>
              <a:t>ребенка:</a:t>
            </a:r>
            <a:endParaRPr lang="ru-RU" sz="2200" i="1" dirty="0">
              <a:solidFill>
                <a:schemeClr val="bg1"/>
              </a:solidFill>
            </a:endParaRPr>
          </a:p>
          <a:p>
            <a:pPr algn="just"/>
            <a:endParaRPr lang="ru-RU" sz="100" dirty="0" smtClean="0">
              <a:solidFill>
                <a:schemeClr val="bg1"/>
              </a:solidFill>
            </a:endParaRPr>
          </a:p>
          <a:p>
            <a:pPr algn="just"/>
            <a:r>
              <a:rPr lang="ru-RU" sz="2200" dirty="0" smtClean="0">
                <a:solidFill>
                  <a:schemeClr val="bg1"/>
                </a:solidFill>
              </a:rPr>
              <a:t>1. Позовите на помощь. Даже если ты чувствуете, что можете выбраться самостоятельно, не нужно пренебрегать чужой помощью.</a:t>
            </a:r>
          </a:p>
          <a:p>
            <a:pPr algn="just"/>
            <a:r>
              <a:rPr lang="ru-RU" sz="2200" dirty="0" smtClean="0">
                <a:solidFill>
                  <a:schemeClr val="bg1"/>
                </a:solidFill>
              </a:rPr>
              <a:t>2. Раскиньте  руки, чтобы зацепиться за лед. Не барахтайтесь, старайтесь удержаться на поверхности и не погружаться глубоко в воду.</a:t>
            </a:r>
          </a:p>
          <a:p>
            <a:pPr algn="just"/>
            <a:r>
              <a:rPr lang="ru-RU" sz="2200" dirty="0" smtClean="0">
                <a:solidFill>
                  <a:schemeClr val="bg1"/>
                </a:solidFill>
              </a:rPr>
              <a:t>3. Аккуратно передвиньтесь к тому краю, где течение не затаскивает вас под лед.</a:t>
            </a:r>
          </a:p>
          <a:p>
            <a:pPr algn="just"/>
            <a:r>
              <a:rPr lang="ru-RU" sz="2200" dirty="0" smtClean="0">
                <a:solidFill>
                  <a:schemeClr val="bg1"/>
                </a:solidFill>
              </a:rPr>
              <a:t>4. Попытайтесь выбраться на лед без резких движений, не обламывая его края. Нужно двигаться в ту сторону, откуда вы пришли.</a:t>
            </a:r>
            <a:endParaRPr lang="ru-RU" sz="2200" dirty="0">
              <a:solidFill>
                <a:schemeClr val="bg1"/>
              </a:solidFill>
            </a:endParaRPr>
          </a:p>
        </p:txBody>
      </p:sp>
    </p:spTree>
    <p:extLst>
      <p:ext uri="{BB962C8B-B14F-4D97-AF65-F5344CB8AC3E}">
        <p14:creationId xmlns:p14="http://schemas.microsoft.com/office/powerpoint/2010/main" val="2715311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5440" y="692696"/>
            <a:ext cx="10657184" cy="1785104"/>
          </a:xfrm>
          <a:prstGeom prst="rect">
            <a:avLst/>
          </a:prstGeom>
          <a:noFill/>
        </p:spPr>
        <p:txBody>
          <a:bodyPr wrap="square" rtlCol="0">
            <a:spAutoFit/>
          </a:bodyPr>
          <a:lstStyle/>
          <a:p>
            <a:pPr algn="just"/>
            <a:r>
              <a:rPr lang="ru-RU" sz="2200" dirty="0">
                <a:solidFill>
                  <a:schemeClr val="bg1"/>
                </a:solidFill>
              </a:rPr>
              <a:t>5. Если лед </a:t>
            </a:r>
            <a:r>
              <a:rPr lang="ru-RU" sz="2200" dirty="0" smtClean="0">
                <a:solidFill>
                  <a:schemeClr val="bg1"/>
                </a:solidFill>
              </a:rPr>
              <a:t>выдержал вас, </a:t>
            </a:r>
            <a:r>
              <a:rPr lang="ru-RU" sz="2200" dirty="0">
                <a:solidFill>
                  <a:schemeClr val="bg1"/>
                </a:solidFill>
              </a:rPr>
              <a:t>не </a:t>
            </a:r>
            <a:r>
              <a:rPr lang="ru-RU" sz="2200" dirty="0" smtClean="0">
                <a:solidFill>
                  <a:schemeClr val="bg1"/>
                </a:solidFill>
              </a:rPr>
              <a:t>спешите </a:t>
            </a:r>
            <a:r>
              <a:rPr lang="ru-RU" sz="2200" dirty="0">
                <a:solidFill>
                  <a:schemeClr val="bg1"/>
                </a:solidFill>
              </a:rPr>
              <a:t>сразу же вставать. </a:t>
            </a:r>
            <a:r>
              <a:rPr lang="ru-RU" sz="2200" dirty="0" smtClean="0">
                <a:solidFill>
                  <a:schemeClr val="bg1"/>
                </a:solidFill>
              </a:rPr>
              <a:t>Лягте </a:t>
            </a:r>
            <a:r>
              <a:rPr lang="ru-RU" sz="2200" dirty="0">
                <a:solidFill>
                  <a:schemeClr val="bg1"/>
                </a:solidFill>
              </a:rPr>
              <a:t>на живот, чтобы равномерно распределить массу своего тела, и ползком </a:t>
            </a:r>
            <a:r>
              <a:rPr lang="ru-RU" sz="2200" dirty="0" smtClean="0">
                <a:solidFill>
                  <a:schemeClr val="bg1"/>
                </a:solidFill>
              </a:rPr>
              <a:t>добирайтесь </a:t>
            </a:r>
            <a:r>
              <a:rPr lang="ru-RU" sz="2200" dirty="0">
                <a:solidFill>
                  <a:schemeClr val="bg1"/>
                </a:solidFill>
              </a:rPr>
              <a:t>до берега.</a:t>
            </a:r>
          </a:p>
          <a:p>
            <a:pPr algn="just"/>
            <a:endParaRPr lang="ru-RU" sz="2200" dirty="0">
              <a:solidFill>
                <a:schemeClr val="bg1"/>
              </a:solidFill>
            </a:endParaRPr>
          </a:p>
          <a:p>
            <a:pPr algn="just"/>
            <a:r>
              <a:rPr lang="ru-RU" sz="2200" dirty="0">
                <a:solidFill>
                  <a:schemeClr val="bg1"/>
                </a:solidFill>
              </a:rPr>
              <a:t>6. Оказавшись в безопасной зоне, </a:t>
            </a:r>
            <a:r>
              <a:rPr lang="ru-RU" sz="2200" dirty="0" smtClean="0">
                <a:solidFill>
                  <a:schemeClr val="bg1"/>
                </a:solidFill>
              </a:rPr>
              <a:t>поспешите </a:t>
            </a:r>
            <a:r>
              <a:rPr lang="ru-RU" sz="2200" dirty="0">
                <a:solidFill>
                  <a:schemeClr val="bg1"/>
                </a:solidFill>
              </a:rPr>
              <a:t>вернуться домой как можно быстрее. В первую очередь нужно согреться, чтобы не получить серьезные осложнения. </a:t>
            </a:r>
          </a:p>
        </p:txBody>
      </p:sp>
      <p:sp>
        <p:nvSpPr>
          <p:cNvPr id="5" name="Прямоугольник 4"/>
          <p:cNvSpPr/>
          <p:nvPr/>
        </p:nvSpPr>
        <p:spPr>
          <a:xfrm>
            <a:off x="1199456" y="4221088"/>
            <a:ext cx="10009112" cy="2123658"/>
          </a:xfrm>
          <a:prstGeom prst="rect">
            <a:avLst/>
          </a:prstGeom>
        </p:spPr>
        <p:txBody>
          <a:bodyPr wrap="square">
            <a:spAutoFit/>
          </a:bodyPr>
          <a:lstStyle/>
          <a:p>
            <a:r>
              <a:rPr lang="ru-RU" sz="2200" dirty="0" smtClean="0">
                <a:solidFill>
                  <a:schemeClr val="bg1"/>
                </a:solidFill>
              </a:rPr>
              <a:t>	Если </a:t>
            </a:r>
            <a:r>
              <a:rPr lang="ru-RU" sz="2200" dirty="0">
                <a:solidFill>
                  <a:schemeClr val="bg1"/>
                </a:solidFill>
              </a:rPr>
              <a:t>под лед провалился другой человек, например твой друг, позови взрослых, находящихся поблизости. Не подходи слишком близко к опасной зоне иначе можешь провалиться сам. Из безопасного места постарайся помочь пострадавшему любыми подручными средствами: протяните длинную палку или ветку, киньте ремень от сумки, шест. Когда он ухватится за него, помоги ему выбраться из воды и отведи в безопасное место. </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0619" y="2711285"/>
            <a:ext cx="2191892" cy="1440160"/>
          </a:xfrm>
          <a:prstGeom prst="rect">
            <a:avLst/>
          </a:prstGeom>
          <a:ln w="3175">
            <a:solidFill>
              <a:schemeClr val="accent1"/>
            </a:solidFill>
          </a:ln>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848" y="2563838"/>
            <a:ext cx="2709664" cy="1657250"/>
          </a:xfrm>
          <a:prstGeom prst="rect">
            <a:avLst/>
          </a:prstGeom>
          <a:ln w="3175">
            <a:solidFill>
              <a:schemeClr val="accent1"/>
            </a:solidFill>
          </a:ln>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4272" y="2663529"/>
            <a:ext cx="2255626" cy="1428563"/>
          </a:xfrm>
          <a:prstGeom prst="rect">
            <a:avLst/>
          </a:prstGeom>
          <a:ln w="3175">
            <a:solidFill>
              <a:schemeClr val="accent1"/>
            </a:solidFill>
          </a:ln>
        </p:spPr>
      </p:pic>
    </p:spTree>
    <p:extLst>
      <p:ext uri="{BB962C8B-B14F-4D97-AF65-F5344CB8AC3E}">
        <p14:creationId xmlns:p14="http://schemas.microsoft.com/office/powerpoint/2010/main" val="5213245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1544" y="1340768"/>
            <a:ext cx="184731" cy="369332"/>
          </a:xfrm>
          <a:prstGeom prst="rect">
            <a:avLst/>
          </a:prstGeom>
          <a:noFill/>
        </p:spPr>
        <p:txBody>
          <a:bodyPr wrap="none" rtlCol="0">
            <a:spAutoFit/>
          </a:bodyPr>
          <a:lstStyle/>
          <a:p>
            <a:endParaRPr lang="ru-RU" dirty="0"/>
          </a:p>
        </p:txBody>
      </p:sp>
      <p:sp>
        <p:nvSpPr>
          <p:cNvPr id="4" name="Прямоугольник 3"/>
          <p:cNvSpPr/>
          <p:nvPr/>
        </p:nvSpPr>
        <p:spPr>
          <a:xfrm>
            <a:off x="695400" y="785147"/>
            <a:ext cx="10920536" cy="584775"/>
          </a:xfrm>
          <a:prstGeom prst="rect">
            <a:avLst/>
          </a:prstGeom>
        </p:spPr>
        <p:txBody>
          <a:bodyPr wrap="square">
            <a:spAutoFit/>
          </a:bodyPr>
          <a:lstStyle/>
          <a:p>
            <a:pPr algn="ctr"/>
            <a:r>
              <a:rPr lang="ru-RU" sz="3200" b="1" dirty="0">
                <a:solidFill>
                  <a:srgbClr val="FFFF00"/>
                </a:solidFill>
              </a:rPr>
              <a:t>Помните: жизнь и здоровье ваших детей - в ваших руках!</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624" y="1618696"/>
            <a:ext cx="6552728" cy="3691170"/>
          </a:xfrm>
          <a:prstGeom prst="roundRect">
            <a:avLst>
              <a:gd name="adj" fmla="val 8594"/>
            </a:avLst>
          </a:prstGeom>
          <a:solidFill>
            <a:srgbClr val="FFFFFF">
              <a:shade val="85000"/>
            </a:srgbClr>
          </a:solidFill>
          <a:ln w="3175">
            <a:solidFill>
              <a:schemeClr val="accent1"/>
            </a:solidFill>
          </a:ln>
          <a:effectLst>
            <a:reflection blurRad="12700" stA="38000" endPos="28000" dist="5000" dir="5400000" sy="-100000" algn="bl" rotWithShape="0"/>
          </a:effectLst>
        </p:spPr>
      </p:pic>
      <p:sp>
        <p:nvSpPr>
          <p:cNvPr id="6" name="TextBox 5"/>
          <p:cNvSpPr txBox="1"/>
          <p:nvPr/>
        </p:nvSpPr>
        <p:spPr>
          <a:xfrm>
            <a:off x="4126715" y="5558640"/>
            <a:ext cx="4057906" cy="584775"/>
          </a:xfrm>
          <a:prstGeom prst="rect">
            <a:avLst/>
          </a:prstGeom>
          <a:noFill/>
        </p:spPr>
        <p:txBody>
          <a:bodyPr wrap="none" rtlCol="0">
            <a:spAutoFit/>
          </a:bodyPr>
          <a:lstStyle/>
          <a:p>
            <a:pPr algn="ctr"/>
            <a:r>
              <a:rPr lang="ru-RU" sz="3200" dirty="0" smtClean="0">
                <a:solidFill>
                  <a:srgbClr val="FFFF00"/>
                </a:solidFill>
              </a:rPr>
              <a:t>Спасибо за внимание!</a:t>
            </a:r>
            <a:endParaRPr lang="ru-RU" sz="3200" dirty="0">
              <a:solidFill>
                <a:srgbClr val="FFFF00"/>
              </a:solidFill>
            </a:endParaRPr>
          </a:p>
        </p:txBody>
      </p:sp>
    </p:spTree>
    <p:extLst>
      <p:ext uri="{BB962C8B-B14F-4D97-AF65-F5344CB8AC3E}">
        <p14:creationId xmlns:p14="http://schemas.microsoft.com/office/powerpoint/2010/main" val="4026473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381" y="3461258"/>
            <a:ext cx="10081120" cy="830997"/>
          </a:xfrm>
          <a:prstGeom prst="rect">
            <a:avLst/>
          </a:prstGeom>
          <a:noFill/>
        </p:spPr>
        <p:txBody>
          <a:bodyPr wrap="square" rtlCol="0">
            <a:spAutoFit/>
          </a:bodyPr>
          <a:lstStyle/>
          <a:p>
            <a:pPr algn="just"/>
            <a:r>
              <a:rPr lang="ru-RU" sz="2400" dirty="0">
                <a:solidFill>
                  <a:schemeClr val="bg1">
                    <a:lumMod val="95000"/>
                  </a:schemeClr>
                </a:solidFill>
              </a:rPr>
              <a:t>	</a:t>
            </a:r>
            <a:r>
              <a:rPr lang="ru-RU" sz="2400" dirty="0" smtClean="0">
                <a:solidFill>
                  <a:schemeClr val="bg1">
                    <a:lumMod val="95000"/>
                  </a:schemeClr>
                </a:solidFill>
              </a:rPr>
              <a:t>Какие </a:t>
            </a:r>
            <a:r>
              <a:rPr lang="ru-RU" sz="2400" dirty="0">
                <a:solidFill>
                  <a:schemeClr val="bg1">
                    <a:lumMod val="95000"/>
                  </a:schemeClr>
                </a:solidFill>
              </a:rPr>
              <a:t>правила необходимо помнить, чтобы </a:t>
            </a:r>
            <a:r>
              <a:rPr lang="ru-RU" sz="2400" dirty="0" smtClean="0">
                <a:solidFill>
                  <a:schemeClr val="bg1">
                    <a:lumMod val="95000"/>
                  </a:schemeClr>
                </a:solidFill>
              </a:rPr>
              <a:t>сохранить </a:t>
            </a:r>
            <a:r>
              <a:rPr lang="ru-RU" sz="2400" dirty="0">
                <a:solidFill>
                  <a:schemeClr val="bg1">
                    <a:lumMod val="95000"/>
                  </a:schemeClr>
                </a:solidFill>
              </a:rPr>
              <a:t>жизнь и здоровье и получать от зимы только лишь положительные эмоции?</a:t>
            </a:r>
          </a:p>
        </p:txBody>
      </p:sp>
      <p:sp>
        <p:nvSpPr>
          <p:cNvPr id="5" name="TextBox 4"/>
          <p:cNvSpPr txBox="1"/>
          <p:nvPr/>
        </p:nvSpPr>
        <p:spPr>
          <a:xfrm>
            <a:off x="799274" y="764704"/>
            <a:ext cx="10769334" cy="2677656"/>
          </a:xfrm>
          <a:prstGeom prst="rect">
            <a:avLst/>
          </a:prstGeom>
          <a:noFill/>
        </p:spPr>
        <p:txBody>
          <a:bodyPr wrap="square" rtlCol="0">
            <a:spAutoFit/>
          </a:bodyPr>
          <a:lstStyle/>
          <a:p>
            <a:pPr algn="just"/>
            <a:r>
              <a:rPr lang="ru-RU" sz="2400" dirty="0" smtClean="0">
                <a:solidFill>
                  <a:schemeClr val="bg1">
                    <a:lumMod val="95000"/>
                  </a:schemeClr>
                </a:solidFill>
              </a:rPr>
              <a:t>	Совместные </a:t>
            </a:r>
            <a:r>
              <a:rPr lang="ru-RU" sz="2400" dirty="0">
                <a:solidFill>
                  <a:schemeClr val="bg1">
                    <a:lumMod val="95000"/>
                  </a:schemeClr>
                </a:solidFill>
              </a:rPr>
              <a:t>прогулки зимним солнечным днём приносят много радости и взрослым, и детям. Дети с нетерпением ждут начала </a:t>
            </a:r>
            <a:r>
              <a:rPr lang="ru-RU" sz="2400" dirty="0" smtClean="0">
                <a:solidFill>
                  <a:schemeClr val="bg1">
                    <a:lumMod val="95000"/>
                  </a:schemeClr>
                </a:solidFill>
              </a:rPr>
              <a:t>зимы, когда </a:t>
            </a:r>
            <a:r>
              <a:rPr lang="ru-RU" sz="2400" dirty="0">
                <a:solidFill>
                  <a:schemeClr val="bg1">
                    <a:lumMod val="95000"/>
                  </a:schemeClr>
                </a:solidFill>
              </a:rPr>
              <a:t>можно лепить снеговиков, играть в снежки, кататься на санках и ледянках с </a:t>
            </a:r>
            <a:r>
              <a:rPr lang="ru-RU" sz="2400" dirty="0" smtClean="0">
                <a:solidFill>
                  <a:schemeClr val="bg1">
                    <a:lumMod val="95000"/>
                  </a:schemeClr>
                </a:solidFill>
              </a:rPr>
              <a:t>горки. </a:t>
            </a:r>
            <a:r>
              <a:rPr lang="ru-RU" sz="2400" dirty="0">
                <a:solidFill>
                  <a:schemeClr val="bg1">
                    <a:lumMod val="95000"/>
                  </a:schemeClr>
                </a:solidFill>
              </a:rPr>
              <a:t>Однако, всем известны верные спутники </a:t>
            </a:r>
            <a:r>
              <a:rPr lang="ru-RU" sz="2400" dirty="0" smtClean="0">
                <a:solidFill>
                  <a:schemeClr val="bg1">
                    <a:lumMod val="95000"/>
                  </a:schemeClr>
                </a:solidFill>
              </a:rPr>
              <a:t>зимнего периода </a:t>
            </a:r>
            <a:r>
              <a:rPr lang="ru-RU" sz="2400" dirty="0">
                <a:solidFill>
                  <a:schemeClr val="bg1">
                    <a:lumMod val="95000"/>
                  </a:schemeClr>
                </a:solidFill>
              </a:rPr>
              <a:t>– холодный пронизывающий ветер, низкие температуры, дефицит солнечного света, скользкие дороги и глубокий </a:t>
            </a:r>
            <a:r>
              <a:rPr lang="ru-RU" sz="2400" dirty="0" smtClean="0">
                <a:solidFill>
                  <a:schemeClr val="bg1">
                    <a:lumMod val="95000"/>
                  </a:schemeClr>
                </a:solidFill>
              </a:rPr>
              <a:t>снег, неокрепший лед. </a:t>
            </a:r>
            <a:r>
              <a:rPr lang="ru-RU" sz="2400" dirty="0">
                <a:solidFill>
                  <a:schemeClr val="bg1">
                    <a:lumMod val="95000"/>
                  </a:schemeClr>
                </a:solidFill>
              </a:rPr>
              <a:t>А значит, есть риск для здоровья ребёнка: частые простуды, переохлаждения, ушибы при падении и т.д.</a:t>
            </a: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0188" y="4502256"/>
            <a:ext cx="1787506" cy="1960297"/>
          </a:xfrm>
          <a:prstGeom prst="rect">
            <a:avLst/>
          </a:prstGeom>
        </p:spPr>
      </p:pic>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788" y="4249222"/>
            <a:ext cx="2629388" cy="2466366"/>
          </a:xfrm>
          <a:prstGeom prst="rect">
            <a:avLst/>
          </a:prstGeom>
        </p:spPr>
      </p:pic>
      <p:pic>
        <p:nvPicPr>
          <p:cNvPr id="15" name="Рисунок 14"/>
          <p:cNvPicPr>
            <a:picLocks noChangeAspect="1"/>
          </p:cNvPicPr>
          <p:nvPr/>
        </p:nvPicPr>
        <p:blipFill>
          <a:blip r:embed="rId4"/>
          <a:stretch>
            <a:fillRect/>
          </a:stretch>
        </p:blipFill>
        <p:spPr>
          <a:xfrm flipH="1">
            <a:off x="8652021" y="4262974"/>
            <a:ext cx="2477288" cy="2469094"/>
          </a:xfrm>
          <a:prstGeom prst="rect">
            <a:avLst/>
          </a:prstGeom>
        </p:spPr>
      </p:pic>
      <p:pic>
        <p:nvPicPr>
          <p:cNvPr id="16" name="Рисунок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6230" y="6526064"/>
            <a:ext cx="663871" cy="331936"/>
          </a:xfrm>
          <a:prstGeom prst="rect">
            <a:avLst/>
          </a:prstGeom>
        </p:spPr>
      </p:pic>
      <p:pic>
        <p:nvPicPr>
          <p:cNvPr id="17" name="Рисунок 16"/>
          <p:cNvPicPr>
            <a:picLocks noChangeAspect="1"/>
          </p:cNvPicPr>
          <p:nvPr/>
        </p:nvPicPr>
        <p:blipFill>
          <a:blip r:embed="rId6"/>
          <a:stretch>
            <a:fillRect/>
          </a:stretch>
        </p:blipFill>
        <p:spPr>
          <a:xfrm>
            <a:off x="9558404" y="6526064"/>
            <a:ext cx="664522" cy="32921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135560" y="764704"/>
            <a:ext cx="8064896" cy="792088"/>
          </a:xfrm>
          <a:prstGeom prst="rect">
            <a:avLst/>
          </a:prstGeom>
        </p:spPr>
        <p:txBody>
          <a:bodyPr>
            <a:noAutofit/>
          </a:bodyPr>
          <a:lstStyle/>
          <a:p>
            <a:pPr algn="ctr">
              <a:spcBef>
                <a:spcPct val="0"/>
              </a:spcBef>
              <a:defRPr/>
            </a:pPr>
            <a:endParaRPr lang="ru-RU" sz="3600" dirty="0">
              <a:solidFill>
                <a:schemeClr val="bg1"/>
              </a:solidFill>
              <a:latin typeface="Times New Roman" pitchFamily="18" charset="0"/>
              <a:ea typeface="+mj-ea"/>
              <a:cs typeface="Times New Roman" pitchFamily="18" charset="0"/>
            </a:endParaRPr>
          </a:p>
        </p:txBody>
      </p:sp>
      <p:sp>
        <p:nvSpPr>
          <p:cNvPr id="2" name="Прямоугольник 1"/>
          <p:cNvSpPr/>
          <p:nvPr/>
        </p:nvSpPr>
        <p:spPr>
          <a:xfrm>
            <a:off x="1127448" y="967491"/>
            <a:ext cx="9921350" cy="5586145"/>
          </a:xfrm>
          <a:prstGeom prst="rect">
            <a:avLst/>
          </a:prstGeom>
          <a:ln>
            <a:noFill/>
          </a:ln>
        </p:spPr>
        <p:txBody>
          <a:bodyPr wrap="square">
            <a:spAutoFit/>
          </a:bodyPr>
          <a:lstStyle/>
          <a:p>
            <a:pPr algn="just"/>
            <a:r>
              <a:rPr lang="ru-RU" dirty="0" smtClean="0"/>
              <a:t>	</a:t>
            </a:r>
            <a:r>
              <a:rPr lang="ru-RU" sz="2200" dirty="0" smtClean="0">
                <a:solidFill>
                  <a:schemeClr val="bg1">
                    <a:lumMod val="95000"/>
                  </a:schemeClr>
                </a:solidFill>
              </a:rPr>
              <a:t>Оградить </a:t>
            </a:r>
            <a:r>
              <a:rPr lang="ru-RU" sz="2200" dirty="0">
                <a:solidFill>
                  <a:schemeClr val="bg1">
                    <a:lumMod val="95000"/>
                  </a:schemeClr>
                </a:solidFill>
              </a:rPr>
              <a:t>дошкольника от неприятностей </a:t>
            </a:r>
            <a:r>
              <a:rPr lang="ru-RU" sz="2200" dirty="0" smtClean="0">
                <a:solidFill>
                  <a:schemeClr val="bg1">
                    <a:lumMod val="95000"/>
                  </a:schemeClr>
                </a:solidFill>
              </a:rPr>
              <a:t>помогут </a:t>
            </a:r>
            <a:r>
              <a:rPr lang="ru-RU" sz="2200" dirty="0">
                <a:solidFill>
                  <a:schemeClr val="bg1">
                    <a:lumMod val="95000"/>
                  </a:schemeClr>
                </a:solidFill>
              </a:rPr>
              <a:t>простые и доступные правила безопасности, которые нужно объяснить малышу:</a:t>
            </a:r>
          </a:p>
          <a:p>
            <a:pPr algn="just"/>
            <a:endParaRPr lang="ru-RU" sz="100" dirty="0">
              <a:solidFill>
                <a:schemeClr val="bg1">
                  <a:lumMod val="95000"/>
                </a:schemeClr>
              </a:solidFill>
            </a:endParaRPr>
          </a:p>
          <a:p>
            <a:pPr marL="342900" indent="-252000" algn="just">
              <a:buFont typeface="Wingdings" panose="05000000000000000000" pitchFamily="2" charset="2"/>
              <a:buChar char="ü"/>
            </a:pPr>
            <a:r>
              <a:rPr lang="ru-RU" sz="2200" dirty="0">
                <a:solidFill>
                  <a:schemeClr val="bg1">
                    <a:lumMod val="95000"/>
                  </a:schemeClr>
                </a:solidFill>
              </a:rPr>
              <a:t>Надевать варежки, шапку, застёгивать все пуговицы на одежде нужно ещё до выхода на улицу. Это поможет сохранить тепло и не </a:t>
            </a:r>
            <a:r>
              <a:rPr lang="ru-RU" sz="2200" dirty="0" smtClean="0">
                <a:solidFill>
                  <a:schemeClr val="bg1">
                    <a:lumMod val="95000"/>
                  </a:schemeClr>
                </a:solidFill>
              </a:rPr>
              <a:t>озябнуть.</a:t>
            </a:r>
            <a:endParaRPr lang="ru-RU" sz="2200" dirty="0">
              <a:solidFill>
                <a:schemeClr val="bg1">
                  <a:lumMod val="95000"/>
                </a:schemeClr>
              </a:solidFill>
            </a:endParaRPr>
          </a:p>
          <a:p>
            <a:pPr marL="342900" indent="-252000" algn="just">
              <a:buFont typeface="Wingdings" panose="05000000000000000000" pitchFamily="2" charset="2"/>
              <a:buChar char="ü"/>
            </a:pPr>
            <a:r>
              <a:rPr lang="ru-RU" sz="2200" dirty="0">
                <a:solidFill>
                  <a:schemeClr val="bg1">
                    <a:lumMod val="95000"/>
                  </a:schemeClr>
                </a:solidFill>
              </a:rPr>
              <a:t>Нельзя оставаться на улице в мокрой одежде. Надо непременно укрыться в помещении и переодеться в сухую одежду.</a:t>
            </a:r>
          </a:p>
          <a:p>
            <a:pPr marL="342900" indent="-252000" algn="just">
              <a:buFont typeface="Wingdings" panose="05000000000000000000" pitchFamily="2" charset="2"/>
              <a:buChar char="ü"/>
            </a:pPr>
            <a:r>
              <a:rPr lang="ru-RU" sz="2200" dirty="0">
                <a:solidFill>
                  <a:schemeClr val="bg1">
                    <a:lumMod val="95000"/>
                  </a:schemeClr>
                </a:solidFill>
              </a:rPr>
              <a:t>Категорически запрещается грызть сосульки и сосать снежки. Это прямой путь к болезни, так как снег и лёд во дворах грязные, в них находятся вредные вещества.</a:t>
            </a:r>
          </a:p>
          <a:p>
            <a:pPr marL="342900" indent="-252000" algn="just">
              <a:buFont typeface="Wingdings" panose="05000000000000000000" pitchFamily="2" charset="2"/>
              <a:buChar char="ü"/>
            </a:pPr>
            <a:r>
              <a:rPr lang="ru-RU" sz="2200" dirty="0">
                <a:solidFill>
                  <a:schemeClr val="bg1">
                    <a:lumMod val="95000"/>
                  </a:schemeClr>
                </a:solidFill>
              </a:rPr>
              <a:t>Зимой нельзя прикладывать язык к металлическим изделиям. Прилипнешь!</a:t>
            </a:r>
          </a:p>
          <a:p>
            <a:pPr marL="342900" indent="-252000" algn="just">
              <a:buFont typeface="Wingdings" panose="05000000000000000000" pitchFamily="2" charset="2"/>
              <a:buChar char="ü"/>
            </a:pPr>
            <a:r>
              <a:rPr lang="ru-RU" sz="2200" dirty="0">
                <a:solidFill>
                  <a:schemeClr val="bg1">
                    <a:lumMod val="95000"/>
                  </a:schemeClr>
                </a:solidFill>
              </a:rPr>
              <a:t>По обледенелым дорожкам ходить нужно медленно, маленькими шагами, наступая при этом на всю подошву.</a:t>
            </a:r>
          </a:p>
          <a:p>
            <a:pPr marL="342900" indent="-252000" algn="just">
              <a:buFont typeface="Wingdings" panose="05000000000000000000" pitchFamily="2" charset="2"/>
              <a:buChar char="ü"/>
            </a:pPr>
            <a:r>
              <a:rPr lang="ru-RU" sz="2200" dirty="0">
                <a:solidFill>
                  <a:schemeClr val="bg1">
                    <a:lumMod val="95000"/>
                  </a:schemeClr>
                </a:solidFill>
              </a:rPr>
              <a:t>Опасно стоя скатываться с горки. На санках можно кататься только сидя. На лыжах, коньках следует кататься в специально отведённых местах: катках, в парке.</a:t>
            </a:r>
          </a:p>
          <a:p>
            <a:pPr marL="342900" indent="-252000" algn="just">
              <a:buFont typeface="Wingdings" panose="05000000000000000000" pitchFamily="2" charset="2"/>
              <a:buChar char="ü"/>
            </a:pPr>
            <a:r>
              <a:rPr lang="ru-RU" sz="2200" dirty="0">
                <a:solidFill>
                  <a:schemeClr val="bg1">
                    <a:lumMod val="95000"/>
                  </a:schemeClr>
                </a:solidFill>
              </a:rPr>
              <a:t>Нельзя целиться в лицо товарищу, играя в снежки! Можно попасть в глаза</a:t>
            </a:r>
            <a:r>
              <a:rPr lang="ru-RU" sz="2200" dirty="0" smtClean="0">
                <a:solidFill>
                  <a:schemeClr val="bg1">
                    <a:lumMod val="95000"/>
                  </a:schemeClr>
                </a:solidFill>
              </a:rPr>
              <a:t>.</a:t>
            </a:r>
            <a:endParaRPr lang="ru-RU" sz="2200" dirty="0">
              <a:solidFill>
                <a:schemeClr val="bg1">
                  <a:lumMod val="95000"/>
                </a:schemeClr>
              </a:solidFill>
            </a:endParaRPr>
          </a:p>
        </p:txBody>
      </p:sp>
      <p:sp>
        <p:nvSpPr>
          <p:cNvPr id="4" name="TextBox 3"/>
          <p:cNvSpPr txBox="1"/>
          <p:nvPr/>
        </p:nvSpPr>
        <p:spPr>
          <a:xfrm>
            <a:off x="4185775" y="540590"/>
            <a:ext cx="3804696" cy="461665"/>
          </a:xfrm>
          <a:prstGeom prst="rect">
            <a:avLst/>
          </a:prstGeom>
          <a:noFill/>
          <a:ln w="9525">
            <a:solidFill>
              <a:schemeClr val="accent1"/>
            </a:solidFill>
          </a:ln>
        </p:spPr>
        <p:txBody>
          <a:bodyPr wrap="none" rtlCol="0">
            <a:spAutoFit/>
          </a:bodyPr>
          <a:lstStyle/>
          <a:p>
            <a:r>
              <a:rPr lang="ru-RU" sz="2400" b="1" dirty="0" smtClean="0">
                <a:solidFill>
                  <a:schemeClr val="bg1"/>
                </a:solidFill>
              </a:rPr>
              <a:t>Безопасность на прогулке</a:t>
            </a:r>
            <a:endParaRPr lang="ru-RU" sz="2400" b="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367807" y="620688"/>
            <a:ext cx="3442545" cy="461665"/>
          </a:xfrm>
          <a:prstGeom prst="rect">
            <a:avLst/>
          </a:prstGeom>
          <a:ln w="3175">
            <a:solidFill>
              <a:schemeClr val="accent1"/>
            </a:solidFill>
          </a:ln>
        </p:spPr>
        <p:txBody>
          <a:bodyPr wrap="none">
            <a:spAutoFit/>
          </a:bodyPr>
          <a:lstStyle/>
          <a:p>
            <a:pPr algn="ctr"/>
            <a:r>
              <a:rPr lang="ru-RU" sz="2400" b="1" dirty="0">
                <a:solidFill>
                  <a:schemeClr val="bg1"/>
                </a:solidFill>
              </a:rPr>
              <a:t>Безопасность </a:t>
            </a:r>
            <a:r>
              <a:rPr lang="ru-RU" sz="2400" b="1" dirty="0" smtClean="0">
                <a:solidFill>
                  <a:schemeClr val="bg1"/>
                </a:solidFill>
              </a:rPr>
              <a:t>на дороге</a:t>
            </a:r>
            <a:endParaRPr lang="ru-RU" sz="2400" b="1" dirty="0">
              <a:solidFill>
                <a:schemeClr val="bg1"/>
              </a:solidFill>
            </a:endParaRPr>
          </a:p>
        </p:txBody>
      </p:sp>
      <p:sp>
        <p:nvSpPr>
          <p:cNvPr id="4" name="TextBox 3"/>
          <p:cNvSpPr txBox="1"/>
          <p:nvPr/>
        </p:nvSpPr>
        <p:spPr>
          <a:xfrm>
            <a:off x="1559496" y="1340768"/>
            <a:ext cx="1368152" cy="1512168"/>
          </a:xfrm>
          <a:prstGeom prst="rect">
            <a:avLst/>
          </a:prstGeom>
          <a:noFill/>
        </p:spPr>
        <p:txBody>
          <a:bodyPr wrap="square" rtlCol="0">
            <a:spAutoFit/>
          </a:bodyPr>
          <a:lstStyle/>
          <a:p>
            <a:endParaRPr lang="ru-RU" dirty="0"/>
          </a:p>
        </p:txBody>
      </p:sp>
      <p:sp>
        <p:nvSpPr>
          <p:cNvPr id="5" name="Rectangle 1"/>
          <p:cNvSpPr>
            <a:spLocks noChangeArrowheads="1"/>
          </p:cNvSpPr>
          <p:nvPr/>
        </p:nvSpPr>
        <p:spPr bwMode="auto">
          <a:xfrm>
            <a:off x="937048" y="1196752"/>
            <a:ext cx="10304064"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lang="ru-RU" altLang="ru-RU" sz="2400" dirty="0" smtClean="0">
                <a:solidFill>
                  <a:schemeClr val="bg1"/>
                </a:solidFill>
                <a:latin typeface="Times New Roman" panose="02020603050405020304" pitchFamily="18" charset="0"/>
                <a:cs typeface="Times New Roman" panose="02020603050405020304" pitchFamily="18" charset="0"/>
              </a:rPr>
              <a:t>	Для </a:t>
            </a:r>
            <a:r>
              <a:rPr lang="ru-RU" altLang="ru-RU" sz="2400" dirty="0">
                <a:solidFill>
                  <a:schemeClr val="bg1"/>
                </a:solidFill>
                <a:latin typeface="Times New Roman" panose="02020603050405020304" pitchFamily="18" charset="0"/>
                <a:cs typeface="Times New Roman" panose="02020603050405020304" pitchFamily="18" charset="0"/>
              </a:rPr>
              <a:t>того чтобы детские шалости не были сопряжены </a:t>
            </a:r>
            <a:r>
              <a:rPr lang="ru-RU" altLang="ru-RU" sz="2400" dirty="0" smtClean="0">
                <a:solidFill>
                  <a:schemeClr val="bg1"/>
                </a:solidFill>
                <a:latin typeface="Times New Roman" panose="02020603050405020304" pitchFamily="18" charset="0"/>
                <a:cs typeface="Times New Roman" panose="02020603050405020304" pitchFamily="18" charset="0"/>
              </a:rPr>
              <a:t>с опасностью </a:t>
            </a:r>
            <a:r>
              <a:rPr lang="ru-RU" altLang="ru-RU" sz="2400" dirty="0">
                <a:solidFill>
                  <a:schemeClr val="bg1"/>
                </a:solidFill>
                <a:latin typeface="Times New Roman" panose="02020603050405020304" pitchFamily="18" charset="0"/>
                <a:cs typeface="Times New Roman" panose="02020603050405020304" pitchFamily="18" charset="0"/>
              </a:rPr>
              <a:t>на зимних дорогах, родителям необходимо провести с детьми беседы о правилах безопасного поведения на дороге. </a:t>
            </a:r>
            <a:endParaRPr lang="ru-RU" altLang="ru-RU" sz="2400" dirty="0" smtClean="0">
              <a:solidFill>
                <a:schemeClr val="bg1"/>
              </a:solidFill>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ru-RU" altLang="ru-RU" sz="2400" b="1" dirty="0" smtClean="0">
                <a:solidFill>
                  <a:srgbClr val="FFFF00"/>
                </a:solidFill>
                <a:latin typeface="Times New Roman" panose="02020603050405020304" pitchFamily="18" charset="0"/>
                <a:cs typeface="Times New Roman" panose="02020603050405020304" pitchFamily="18" charset="0"/>
              </a:rPr>
              <a:t>Главное </a:t>
            </a:r>
            <a:r>
              <a:rPr lang="ru-RU" altLang="ru-RU" sz="2400" b="1" dirty="0">
                <a:solidFill>
                  <a:srgbClr val="FFFF00"/>
                </a:solidFill>
                <a:latin typeface="Times New Roman" panose="02020603050405020304" pitchFamily="18" charset="0"/>
                <a:cs typeface="Times New Roman" panose="02020603050405020304" pitchFamily="18" charset="0"/>
              </a:rPr>
              <a:t>правило поведения на дороге зимой — удвоенное внимание и повышенная осторожность! </a:t>
            </a:r>
          </a:p>
          <a:p>
            <a:pPr marL="0" marR="0" lvl="0" indent="0" algn="just" defTabSz="914400" rtl="0" eaLnBrk="0" fontAlgn="base" latinLnBrk="0" hangingPunct="0">
              <a:lnSpc>
                <a:spcPct val="100000"/>
              </a:lnSpc>
              <a:spcBef>
                <a:spcPct val="0"/>
              </a:spcBef>
              <a:spcAft>
                <a:spcPct val="0"/>
              </a:spcAft>
              <a:buClrTx/>
              <a:buSzTx/>
              <a:buFontTx/>
              <a:buNone/>
              <a:tabLst/>
            </a:pPr>
            <a:r>
              <a:rPr lang="ru-RU" altLang="ru-RU" sz="2400" dirty="0">
                <a:solidFill>
                  <a:schemeClr val="bg1"/>
                </a:solidFill>
                <a:latin typeface="Times New Roman" panose="02020603050405020304" pitchFamily="18" charset="0"/>
                <a:cs typeface="Times New Roman" panose="02020603050405020304" pitchFamily="18" charset="0"/>
              </a:rPr>
              <a:t>Зимой день короче. Темнеет </a:t>
            </a:r>
            <a:r>
              <a:rPr lang="ru-RU" altLang="ru-RU" sz="2400" dirty="0" smtClean="0">
                <a:solidFill>
                  <a:schemeClr val="bg1"/>
                </a:solidFill>
                <a:latin typeface="Times New Roman" panose="02020603050405020304" pitchFamily="18" charset="0"/>
                <a:cs typeface="Times New Roman" panose="02020603050405020304" pitchFamily="18" charset="0"/>
              </a:rPr>
              <a:t>быстро. </a:t>
            </a:r>
            <a:r>
              <a:rPr lang="ru-RU" altLang="ru-RU" sz="2400" dirty="0">
                <a:solidFill>
                  <a:schemeClr val="bg1"/>
                </a:solidFill>
                <a:latin typeface="Times New Roman" panose="02020603050405020304" pitchFamily="18" charset="0"/>
                <a:cs typeface="Times New Roman" panose="02020603050405020304" pitchFamily="18" charset="0"/>
              </a:rPr>
              <a:t>В сумерках и в темноте значительно ухудшается видимость. В темноте легко ошибиться в определении расстояния как до едущего автомобиля, так и до неподвижных предметов. Часто близкие предметы кажутся далекими, а далекие — близкими. Случаются зрительные обманы: неподвижный предмет можно принять за движущийся, и наоборот. Поэтому в сумерках и темноте будьте особенно внимательны. Переходите только по пешеходным переходам. А в случае их отсутствия — при переходе увеличьте безопасное расстояние до автомобиля.</a:t>
            </a:r>
          </a:p>
        </p:txBody>
      </p:sp>
      <p:pic>
        <p:nvPicPr>
          <p:cNvPr id="1026" name="Picture 2" descr="http://kp.by/share/i/12/3393351/wr-720.sh-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675" y="-72593200"/>
            <a:ext cx="3333750" cy="2219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168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59982" y="1268760"/>
            <a:ext cx="10048586" cy="1938992"/>
          </a:xfrm>
          <a:prstGeom prst="rect">
            <a:avLst/>
          </a:prstGeom>
        </p:spPr>
        <p:txBody>
          <a:bodyPr wrap="square">
            <a:spAutoFit/>
          </a:bodyPr>
          <a:lstStyle/>
          <a:p>
            <a:pPr algn="just"/>
            <a:r>
              <a:rPr lang="ru-RU" sz="2400" dirty="0" smtClean="0">
                <a:solidFill>
                  <a:schemeClr val="bg1">
                    <a:lumMod val="95000"/>
                  </a:schemeClr>
                </a:solidFill>
              </a:rPr>
              <a:t>	Зимой </a:t>
            </a:r>
            <a:r>
              <a:rPr lang="ru-RU" sz="2400" dirty="0">
                <a:solidFill>
                  <a:schemeClr val="bg1">
                    <a:lumMod val="95000"/>
                  </a:schemeClr>
                </a:solidFill>
              </a:rPr>
              <a:t>темнеет </a:t>
            </a:r>
            <a:r>
              <a:rPr lang="ru-RU" sz="2400" dirty="0" smtClean="0">
                <a:solidFill>
                  <a:schemeClr val="bg1">
                    <a:lumMod val="95000"/>
                  </a:schemeClr>
                </a:solidFill>
              </a:rPr>
              <a:t>рано, </a:t>
            </a:r>
            <a:r>
              <a:rPr lang="ru-RU" sz="2400" dirty="0">
                <a:solidFill>
                  <a:schemeClr val="bg1">
                    <a:lumMod val="95000"/>
                  </a:schemeClr>
                </a:solidFill>
              </a:rPr>
              <a:t>поэтому следует позаботиться об общей безопасности ребёнка. Прикрепите на куртку и обувь малыша специальную светоотражающую </a:t>
            </a:r>
            <a:r>
              <a:rPr lang="ru-RU" sz="2400" dirty="0" smtClean="0">
                <a:solidFill>
                  <a:schemeClr val="bg1">
                    <a:lumMod val="95000"/>
                  </a:schemeClr>
                </a:solidFill>
              </a:rPr>
              <a:t>полоску (</a:t>
            </a:r>
            <a:r>
              <a:rPr lang="ru-RU" sz="2400" i="1" dirty="0" smtClean="0">
                <a:solidFill>
                  <a:schemeClr val="bg1">
                    <a:lumMod val="95000"/>
                  </a:schemeClr>
                </a:solidFill>
              </a:rPr>
              <a:t>фликер)</a:t>
            </a:r>
            <a:r>
              <a:rPr lang="ru-RU" sz="2400" dirty="0" smtClean="0">
                <a:solidFill>
                  <a:schemeClr val="bg1">
                    <a:lumMod val="95000"/>
                  </a:schemeClr>
                </a:solidFill>
              </a:rPr>
              <a:t> </a:t>
            </a:r>
            <a:r>
              <a:rPr lang="ru-RU" sz="2400" dirty="0">
                <a:solidFill>
                  <a:schemeClr val="bg1">
                    <a:lumMod val="95000"/>
                  </a:schemeClr>
                </a:solidFill>
              </a:rPr>
              <a:t>или небольшой маячок. В темноте такая полоска станет ярко блестеть, и водители автомобилей сразу её заметят. Это поможет сберечь жизнь и здоровье вашего ребёнка.</a:t>
            </a:r>
          </a:p>
        </p:txBody>
      </p:sp>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7439" y="3351768"/>
            <a:ext cx="4032447" cy="3024336"/>
          </a:xfrm>
          <a:prstGeom prst="rect">
            <a:avLst/>
          </a:prstGeom>
          <a:ln>
            <a:noFill/>
          </a:ln>
          <a:effectLst>
            <a:outerShdw blurRad="292100" dist="139700" dir="2700000" algn="tl" rotWithShape="0">
              <a:srgbClr val="333333">
                <a:alpha val="65000"/>
              </a:srgbClr>
            </a:outerShdw>
          </a:effectLst>
        </p:spPr>
      </p:pic>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1544" y="4314762"/>
            <a:ext cx="1871416" cy="1935368"/>
          </a:xfrm>
          <a:prstGeom prst="rect">
            <a:avLst/>
          </a:prstGeom>
          <a:ln>
            <a:solidFill>
              <a:schemeClr val="accent1"/>
            </a:solidFill>
          </a:ln>
        </p:spPr>
      </p:pic>
      <p:pic>
        <p:nvPicPr>
          <p:cNvPr id="17" name="Рисунок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7901" y="4280878"/>
            <a:ext cx="1570588" cy="1969251"/>
          </a:xfrm>
          <a:prstGeom prst="rect">
            <a:avLst/>
          </a:prstGeom>
          <a:ln w="3175">
            <a:solidFill>
              <a:schemeClr val="accent1"/>
            </a:solidFill>
          </a:ln>
        </p:spPr>
      </p:pic>
      <p:sp>
        <p:nvSpPr>
          <p:cNvPr id="18" name="Прямоугольник 17"/>
          <p:cNvSpPr/>
          <p:nvPr/>
        </p:nvSpPr>
        <p:spPr>
          <a:xfrm>
            <a:off x="3503712" y="663079"/>
            <a:ext cx="5105628" cy="461665"/>
          </a:xfrm>
          <a:prstGeom prst="rect">
            <a:avLst/>
          </a:prstGeom>
          <a:ln>
            <a:solidFill>
              <a:schemeClr val="accent1"/>
            </a:solidFill>
          </a:ln>
        </p:spPr>
        <p:txBody>
          <a:bodyPr wrap="none">
            <a:spAutoFit/>
          </a:bodyPr>
          <a:lstStyle/>
          <a:p>
            <a:r>
              <a:rPr lang="ru-RU" sz="2400" b="1" dirty="0">
                <a:solidFill>
                  <a:schemeClr val="bg1"/>
                </a:solidFill>
              </a:rPr>
              <a:t>Безопасность </a:t>
            </a:r>
            <a:r>
              <a:rPr lang="ru-RU" sz="2400" b="1" dirty="0" smtClean="0">
                <a:solidFill>
                  <a:schemeClr val="bg1"/>
                </a:solidFill>
              </a:rPr>
              <a:t>в темное время суток</a:t>
            </a:r>
            <a:endParaRPr lang="ru-RU" sz="2400" b="1" dirty="0">
              <a:solidFill>
                <a:schemeClr val="bg1"/>
              </a:solidFill>
            </a:endParaRPr>
          </a:p>
        </p:txBody>
      </p:sp>
    </p:spTree>
    <p:extLst>
      <p:ext uri="{BB962C8B-B14F-4D97-AF65-F5344CB8AC3E}">
        <p14:creationId xmlns:p14="http://schemas.microsoft.com/office/powerpoint/2010/main" val="20327925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359696" y="705838"/>
            <a:ext cx="5331588" cy="461665"/>
          </a:xfrm>
          <a:prstGeom prst="rect">
            <a:avLst/>
          </a:prstGeom>
          <a:ln w="3175">
            <a:solidFill>
              <a:schemeClr val="accent1"/>
            </a:solidFill>
          </a:ln>
        </p:spPr>
        <p:txBody>
          <a:bodyPr wrap="none">
            <a:spAutoFit/>
          </a:bodyPr>
          <a:lstStyle/>
          <a:p>
            <a:r>
              <a:rPr lang="ru-RU" sz="2400" b="1" dirty="0">
                <a:solidFill>
                  <a:schemeClr val="bg1"/>
                </a:solidFill>
              </a:rPr>
              <a:t>Безопасность </a:t>
            </a:r>
            <a:r>
              <a:rPr lang="ru-RU" sz="2400" b="1" dirty="0" smtClean="0">
                <a:solidFill>
                  <a:schemeClr val="bg1"/>
                </a:solidFill>
              </a:rPr>
              <a:t>при катании на санках</a:t>
            </a:r>
            <a:endParaRPr lang="ru-RU" sz="2400" b="1" dirty="0">
              <a:solidFill>
                <a:schemeClr val="bg1"/>
              </a:solidFill>
            </a:endParaRPr>
          </a:p>
        </p:txBody>
      </p:sp>
      <p:sp>
        <p:nvSpPr>
          <p:cNvPr id="6" name="TextBox 5"/>
          <p:cNvSpPr txBox="1"/>
          <p:nvPr/>
        </p:nvSpPr>
        <p:spPr>
          <a:xfrm>
            <a:off x="935858" y="1252655"/>
            <a:ext cx="10729192" cy="3416320"/>
          </a:xfrm>
          <a:prstGeom prst="rect">
            <a:avLst/>
          </a:prstGeom>
          <a:noFill/>
        </p:spPr>
        <p:txBody>
          <a:bodyPr wrap="square" rtlCol="0">
            <a:spAutoFit/>
          </a:bodyPr>
          <a:lstStyle/>
          <a:p>
            <a:pPr marL="342900" indent="-342900">
              <a:buFont typeface="Wingdings" panose="05000000000000000000" pitchFamily="2" charset="2"/>
              <a:buChar char="ü"/>
            </a:pPr>
            <a:r>
              <a:rPr lang="ru-RU" sz="2400" dirty="0">
                <a:solidFill>
                  <a:schemeClr val="bg1"/>
                </a:solidFill>
              </a:rPr>
              <a:t>Прежде чем ребенок сядет на санки, проверьте, нет ли в них неисправностей. </a:t>
            </a:r>
            <a:endParaRPr lang="ru-RU" sz="2400" dirty="0" smtClean="0">
              <a:solidFill>
                <a:schemeClr val="bg1"/>
              </a:solidFill>
            </a:endParaRPr>
          </a:p>
          <a:p>
            <a:pPr marL="342900" indent="-342900">
              <a:buFont typeface="Wingdings" panose="05000000000000000000" pitchFamily="2" charset="2"/>
              <a:buChar char="ü"/>
            </a:pPr>
            <a:r>
              <a:rPr lang="ru-RU" sz="2400" dirty="0" smtClean="0">
                <a:solidFill>
                  <a:schemeClr val="bg1"/>
                </a:solidFill>
              </a:rPr>
              <a:t>Если </a:t>
            </a:r>
            <a:r>
              <a:rPr lang="ru-RU" sz="2400" dirty="0">
                <a:solidFill>
                  <a:schemeClr val="bg1"/>
                </a:solidFill>
              </a:rPr>
              <a:t>санки оснащены ремнями безопасности, то обязательно пристегните ребенка.</a:t>
            </a:r>
          </a:p>
          <a:p>
            <a:pPr marL="342900" indent="-342900">
              <a:buFont typeface="Wingdings" panose="05000000000000000000" pitchFamily="2" charset="2"/>
              <a:buChar char="ü"/>
            </a:pPr>
            <a:r>
              <a:rPr lang="ru-RU" sz="2400" dirty="0">
                <a:solidFill>
                  <a:schemeClr val="bg1"/>
                </a:solidFill>
              </a:rPr>
              <a:t>Не разрешайте ребенку прыгать с трамплинов на санках, так как это может привести к травмам.</a:t>
            </a:r>
          </a:p>
          <a:p>
            <a:pPr marL="342900" indent="-342900">
              <a:buFont typeface="Wingdings" panose="05000000000000000000" pitchFamily="2" charset="2"/>
              <a:buChar char="ü"/>
            </a:pPr>
            <a:r>
              <a:rPr lang="ru-RU" sz="2400" dirty="0">
                <a:solidFill>
                  <a:schemeClr val="bg1"/>
                </a:solidFill>
              </a:rPr>
              <a:t>Обязательно присматривайте за ребенком, когда он катается на санках. Если при катании ребенка на санках вам необходимо перейти дорогу, его необходимо высадить из санок. Не катайтесь с ребенком вместе на одних санках.</a:t>
            </a: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3552" y="4509120"/>
            <a:ext cx="2088232" cy="2088232"/>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2282" y="4839278"/>
            <a:ext cx="3096344" cy="1912272"/>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2264" y="4561096"/>
            <a:ext cx="1984280" cy="1984280"/>
          </a:xfrm>
          <a:prstGeom prst="rect">
            <a:avLst/>
          </a:prstGeom>
        </p:spPr>
      </p:pic>
    </p:spTree>
    <p:extLst>
      <p:ext uri="{BB962C8B-B14F-4D97-AF65-F5344CB8AC3E}">
        <p14:creationId xmlns:p14="http://schemas.microsoft.com/office/powerpoint/2010/main" val="3191241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35760" y="681336"/>
            <a:ext cx="4356705" cy="461665"/>
          </a:xfrm>
          <a:prstGeom prst="rect">
            <a:avLst/>
          </a:prstGeom>
          <a:ln w="3175">
            <a:solidFill>
              <a:schemeClr val="accent1"/>
            </a:solidFill>
          </a:ln>
        </p:spPr>
        <p:txBody>
          <a:bodyPr wrap="none">
            <a:spAutoFit/>
          </a:bodyPr>
          <a:lstStyle/>
          <a:p>
            <a:r>
              <a:rPr lang="ru-RU" sz="2400" b="1" dirty="0" smtClean="0">
                <a:solidFill>
                  <a:schemeClr val="bg1"/>
                </a:solidFill>
              </a:rPr>
              <a:t>Безопасное катание на горках</a:t>
            </a:r>
            <a:endParaRPr lang="ru-RU" sz="2400" b="1" dirty="0">
              <a:solidFill>
                <a:schemeClr val="bg1"/>
              </a:solidFill>
            </a:endParaRPr>
          </a:p>
        </p:txBody>
      </p:sp>
      <p:sp>
        <p:nvSpPr>
          <p:cNvPr id="4" name="TextBox 3"/>
          <p:cNvSpPr txBox="1"/>
          <p:nvPr/>
        </p:nvSpPr>
        <p:spPr>
          <a:xfrm>
            <a:off x="911424" y="1109167"/>
            <a:ext cx="10225136" cy="5262979"/>
          </a:xfrm>
          <a:prstGeom prst="rect">
            <a:avLst/>
          </a:prstGeom>
          <a:noFill/>
        </p:spPr>
        <p:txBody>
          <a:bodyPr wrap="square" rtlCol="0">
            <a:spAutoFit/>
          </a:bodyPr>
          <a:lstStyle/>
          <a:p>
            <a:pPr marL="342900" indent="-342900" algn="just">
              <a:buFont typeface="Wingdings" panose="05000000000000000000" pitchFamily="2" charset="2"/>
              <a:buChar char="ü"/>
            </a:pPr>
            <a:r>
              <a:rPr lang="ru-RU" sz="2400" dirty="0" smtClean="0">
                <a:solidFill>
                  <a:schemeClr val="bg1"/>
                </a:solidFill>
              </a:rPr>
              <a:t>Расскажите </a:t>
            </a:r>
            <a:r>
              <a:rPr lang="ru-RU" sz="2400" dirty="0">
                <a:solidFill>
                  <a:schemeClr val="bg1"/>
                </a:solidFill>
              </a:rPr>
              <a:t>ребенку, что на горках нужно вести себя аккуратно и дисциплинированно, соблюдать очередь при спуске.</a:t>
            </a:r>
          </a:p>
          <a:p>
            <a:pPr marL="342900" indent="-342900" algn="just">
              <a:buFont typeface="Wingdings" panose="05000000000000000000" pitchFamily="2" charset="2"/>
              <a:buChar char="ü"/>
            </a:pPr>
            <a:r>
              <a:rPr lang="ru-RU" sz="2400" dirty="0">
                <a:solidFill>
                  <a:schemeClr val="bg1"/>
                </a:solidFill>
              </a:rPr>
              <a:t>Убедитесь в безопасности горки сами, перед катанием внимательно изучите местность. </a:t>
            </a:r>
            <a:endParaRPr lang="ru-RU" sz="2400" dirty="0" smtClean="0">
              <a:solidFill>
                <a:schemeClr val="bg1"/>
              </a:solidFill>
            </a:endParaRPr>
          </a:p>
          <a:p>
            <a:pPr marL="342900" indent="-342900" algn="just">
              <a:buFont typeface="Wingdings" panose="05000000000000000000" pitchFamily="2" charset="2"/>
              <a:buChar char="ü"/>
            </a:pPr>
            <a:r>
              <a:rPr lang="ru-RU" sz="2400" dirty="0" smtClean="0">
                <a:solidFill>
                  <a:schemeClr val="bg1"/>
                </a:solidFill>
              </a:rPr>
              <a:t>Проследите </a:t>
            </a:r>
            <a:r>
              <a:rPr lang="ru-RU" sz="2400" dirty="0">
                <a:solidFill>
                  <a:schemeClr val="bg1"/>
                </a:solidFill>
              </a:rPr>
              <a:t>за тем, чтобы горку не перекрывали деревья, кусты, столбы уличного освещения или заборы.</a:t>
            </a:r>
          </a:p>
          <a:p>
            <a:pPr marL="342900" indent="-342900" algn="just">
              <a:buFont typeface="Wingdings" panose="05000000000000000000" pitchFamily="2" charset="2"/>
              <a:buChar char="ü"/>
            </a:pPr>
            <a:r>
              <a:rPr lang="ru-RU" sz="2400" dirty="0">
                <a:solidFill>
                  <a:schemeClr val="bg1"/>
                </a:solidFill>
              </a:rPr>
              <a:t>Катайте ребенка с маленьких пологих горок.</a:t>
            </a:r>
          </a:p>
          <a:p>
            <a:pPr marL="342900" indent="-342900" algn="just">
              <a:buFont typeface="Wingdings" panose="05000000000000000000" pitchFamily="2" charset="2"/>
              <a:buChar char="ü"/>
            </a:pPr>
            <a:r>
              <a:rPr lang="ru-RU" sz="2400" dirty="0" smtClean="0">
                <a:solidFill>
                  <a:schemeClr val="bg1"/>
                </a:solidFill>
              </a:rPr>
              <a:t>Не разрешайте </a:t>
            </a:r>
            <a:r>
              <a:rPr lang="ru-RU" sz="2400" dirty="0">
                <a:solidFill>
                  <a:schemeClr val="bg1"/>
                </a:solidFill>
              </a:rPr>
              <a:t>ему кататься с горки </a:t>
            </a:r>
            <a:r>
              <a:rPr lang="ru-RU" sz="2400" dirty="0" smtClean="0">
                <a:solidFill>
                  <a:schemeClr val="bg1"/>
                </a:solidFill>
              </a:rPr>
              <a:t>стоя</a:t>
            </a:r>
            <a:endParaRPr lang="ru-RU" sz="2400" dirty="0">
              <a:solidFill>
                <a:schemeClr val="bg1"/>
              </a:solidFill>
            </a:endParaRPr>
          </a:p>
          <a:p>
            <a:pPr marL="342900" indent="-342900" algn="just">
              <a:buFont typeface="Wingdings" panose="05000000000000000000" pitchFamily="2" charset="2"/>
              <a:buChar char="ü"/>
            </a:pPr>
            <a:r>
              <a:rPr lang="ru-RU" sz="2400" dirty="0" smtClean="0">
                <a:solidFill>
                  <a:schemeClr val="bg1"/>
                </a:solidFill>
              </a:rPr>
              <a:t>Не разрешайте </a:t>
            </a:r>
            <a:r>
              <a:rPr lang="ru-RU" sz="2400" dirty="0">
                <a:solidFill>
                  <a:schemeClr val="bg1"/>
                </a:solidFill>
              </a:rPr>
              <a:t>ребенку кататься с горок, которые расположены рядом с дорогой, водоёмом.</a:t>
            </a:r>
          </a:p>
          <a:p>
            <a:pPr marL="342900" indent="-342900" algn="just">
              <a:buFont typeface="Wingdings" panose="05000000000000000000" pitchFamily="2" charset="2"/>
              <a:buChar char="ü"/>
            </a:pPr>
            <a:r>
              <a:rPr lang="ru-RU" sz="2400" dirty="0">
                <a:solidFill>
                  <a:schemeClr val="bg1"/>
                </a:solidFill>
              </a:rPr>
              <a:t>Научите малыша правильно падать: во время падения нужно стараться перевернуться на бок, согнув и поджав колени.</a:t>
            </a:r>
          </a:p>
          <a:p>
            <a:pPr marL="342900" indent="-342900" algn="just">
              <a:buFont typeface="Wingdings" panose="05000000000000000000" pitchFamily="2" charset="2"/>
              <a:buChar char="ü"/>
            </a:pPr>
            <a:r>
              <a:rPr lang="ru-RU" sz="2400" dirty="0">
                <a:solidFill>
                  <a:schemeClr val="bg1"/>
                </a:solidFill>
              </a:rPr>
              <a:t>Лучше всего катать ребенка с горок на тюбингах, надувных ватрушках, ледянках.</a:t>
            </a:r>
          </a:p>
        </p:txBody>
      </p:sp>
    </p:spTree>
    <p:extLst>
      <p:ext uri="{BB962C8B-B14F-4D97-AF65-F5344CB8AC3E}">
        <p14:creationId xmlns:p14="http://schemas.microsoft.com/office/powerpoint/2010/main" val="2476178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03712" y="689356"/>
            <a:ext cx="5103000" cy="461665"/>
          </a:xfrm>
          <a:prstGeom prst="rect">
            <a:avLst/>
          </a:prstGeom>
          <a:ln w="3175">
            <a:solidFill>
              <a:schemeClr val="accent1"/>
            </a:solidFill>
          </a:ln>
        </p:spPr>
        <p:txBody>
          <a:bodyPr wrap="none">
            <a:spAutoFit/>
          </a:bodyPr>
          <a:lstStyle/>
          <a:p>
            <a:r>
              <a:rPr lang="ru-RU" sz="2400" b="1" dirty="0">
                <a:solidFill>
                  <a:schemeClr val="bg1"/>
                </a:solidFill>
              </a:rPr>
              <a:t>Безопасное </a:t>
            </a:r>
            <a:r>
              <a:rPr lang="ru-RU" sz="2400" b="1" dirty="0" smtClean="0">
                <a:solidFill>
                  <a:schemeClr val="bg1"/>
                </a:solidFill>
              </a:rPr>
              <a:t>поведение при гололеде</a:t>
            </a:r>
            <a:endParaRPr lang="ru-RU" sz="2400" b="1" dirty="0">
              <a:solidFill>
                <a:schemeClr val="bg1"/>
              </a:solidFill>
            </a:endParaRPr>
          </a:p>
        </p:txBody>
      </p:sp>
      <p:sp>
        <p:nvSpPr>
          <p:cNvPr id="5" name="TextBox 4"/>
          <p:cNvSpPr txBox="1"/>
          <p:nvPr/>
        </p:nvSpPr>
        <p:spPr>
          <a:xfrm>
            <a:off x="1122664" y="1154361"/>
            <a:ext cx="9721080" cy="5262979"/>
          </a:xfrm>
          <a:prstGeom prst="rect">
            <a:avLst/>
          </a:prstGeom>
          <a:noFill/>
        </p:spPr>
        <p:txBody>
          <a:bodyPr wrap="square" rtlCol="0">
            <a:spAutoFit/>
          </a:bodyPr>
          <a:lstStyle/>
          <a:p>
            <a:pPr marL="342900" indent="-342900" algn="just">
              <a:buFont typeface="Wingdings" panose="05000000000000000000" pitchFamily="2" charset="2"/>
              <a:buChar char="ü"/>
            </a:pPr>
            <a:r>
              <a:rPr lang="ru-RU" sz="2400" dirty="0">
                <a:solidFill>
                  <a:schemeClr val="bg1"/>
                </a:solidFill>
              </a:rPr>
              <a:t>Подберите ребенку удобную, нескользящую обувь с подошвой на микропористой основе.</a:t>
            </a:r>
          </a:p>
          <a:p>
            <a:pPr marL="342900" indent="-342900" algn="just">
              <a:buFont typeface="Wingdings" panose="05000000000000000000" pitchFamily="2" charset="2"/>
              <a:buChar char="ü"/>
            </a:pPr>
            <a:r>
              <a:rPr lang="ru-RU" sz="2400" dirty="0">
                <a:solidFill>
                  <a:schemeClr val="bg1"/>
                </a:solidFill>
              </a:rPr>
              <a:t>Объясните, что необходимо смотреть под ноги, обходить замерзшие лужи, склоны, лестницы.</a:t>
            </a:r>
          </a:p>
          <a:p>
            <a:pPr marL="342900" indent="-342900" algn="just">
              <a:buFont typeface="Wingdings" panose="05000000000000000000" pitchFamily="2" charset="2"/>
              <a:buChar char="ü"/>
            </a:pPr>
            <a:r>
              <a:rPr lang="ru-RU" sz="2400" dirty="0">
                <a:solidFill>
                  <a:schemeClr val="bg1"/>
                </a:solidFill>
              </a:rPr>
              <a:t>Не позволяйте ребенку торопиться и бежать через проезжую часть, объясните, что машина на скользкой дороге не сможет остановиться сразу.</a:t>
            </a:r>
          </a:p>
          <a:p>
            <a:pPr marL="342900" indent="-342900" algn="just">
              <a:buFont typeface="Wingdings" panose="05000000000000000000" pitchFamily="2" charset="2"/>
              <a:buChar char="ü"/>
            </a:pPr>
            <a:r>
              <a:rPr lang="ru-RU" sz="2400" dirty="0">
                <a:solidFill>
                  <a:schemeClr val="bg1"/>
                </a:solidFill>
              </a:rPr>
              <a:t>Расскажите, что передвигаться нужно осторожно, наступая на всю подошву.</a:t>
            </a:r>
          </a:p>
          <a:p>
            <a:pPr marL="342900" indent="-342900" algn="just">
              <a:buFont typeface="Wingdings" panose="05000000000000000000" pitchFamily="2" charset="2"/>
              <a:buChar char="ü"/>
            </a:pPr>
            <a:r>
              <a:rPr lang="ru-RU" sz="2400" dirty="0">
                <a:solidFill>
                  <a:schemeClr val="bg1"/>
                </a:solidFill>
              </a:rPr>
              <a:t>Объясните ребенку, что во избежание падающей сосульки или обледенелой ветки нельзя ходить вблизи зданий и деревьев.</a:t>
            </a:r>
          </a:p>
          <a:p>
            <a:pPr marL="342900" indent="-342900" algn="just">
              <a:buFont typeface="Wingdings" panose="05000000000000000000" pitchFamily="2" charset="2"/>
              <a:buChar char="ü"/>
            </a:pPr>
            <a:r>
              <a:rPr lang="ru-RU" sz="2400" dirty="0">
                <a:solidFill>
                  <a:schemeClr val="bg1"/>
                </a:solidFill>
              </a:rPr>
              <a:t>Предупредите: если он поскользнется, необходимо присесть, чтобы снизить высоту падения и смягчить удар о землю, сгруппироваться и упасть на бок.</a:t>
            </a:r>
          </a:p>
        </p:txBody>
      </p:sp>
    </p:spTree>
    <p:extLst>
      <p:ext uri="{BB962C8B-B14F-4D97-AF65-F5344CB8AC3E}">
        <p14:creationId xmlns:p14="http://schemas.microsoft.com/office/powerpoint/2010/main" val="1470843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83432" y="692696"/>
            <a:ext cx="10423160" cy="5570756"/>
          </a:xfrm>
          <a:prstGeom prst="rect">
            <a:avLst/>
          </a:prstGeom>
          <a:noFill/>
        </p:spPr>
        <p:txBody>
          <a:bodyPr wrap="square" rtlCol="0">
            <a:spAutoFit/>
          </a:bodyPr>
          <a:lstStyle/>
          <a:p>
            <a:pPr algn="just"/>
            <a:r>
              <a:rPr lang="ru-RU" sz="2400" dirty="0" smtClean="0">
                <a:solidFill>
                  <a:schemeClr val="bg1"/>
                </a:solidFill>
              </a:rPr>
              <a:t>	</a:t>
            </a:r>
            <a:r>
              <a:rPr lang="ru-RU" sz="2200" dirty="0" smtClean="0">
                <a:solidFill>
                  <a:schemeClr val="bg1"/>
                </a:solidFill>
              </a:rPr>
              <a:t>Каждый </a:t>
            </a:r>
            <a:r>
              <a:rPr lang="ru-RU" sz="2200" dirty="0">
                <a:solidFill>
                  <a:schemeClr val="bg1"/>
                </a:solidFill>
              </a:rPr>
              <a:t>год многие люди пренебрегают мерами предосторожности и выходят на тонкий лёд, тем самым подвергая свою жизнь смертельной опасности.</a:t>
            </a:r>
          </a:p>
          <a:p>
            <a:pPr algn="just"/>
            <a:r>
              <a:rPr lang="ru-RU" sz="2400" dirty="0" smtClean="0">
                <a:solidFill>
                  <a:schemeClr val="bg1"/>
                </a:solidFill>
              </a:rPr>
              <a:t>	</a:t>
            </a:r>
            <a:r>
              <a:rPr lang="ru-RU" sz="2200" dirty="0" smtClean="0">
                <a:solidFill>
                  <a:schemeClr val="bg1"/>
                </a:solidFill>
              </a:rPr>
              <a:t>Безопасным </a:t>
            </a:r>
            <a:r>
              <a:rPr lang="ru-RU" sz="2200" dirty="0">
                <a:solidFill>
                  <a:schemeClr val="bg1"/>
                </a:solidFill>
              </a:rPr>
              <a:t>для одного человека считается лед толщиной не менее 7 см, пешие переправы считаются безопасными при толщине льда 15 см и более. Толщина льда на водоеме не везде одинакова, в устьях рек и притоках прочность льда ослаблена. Лед непрочен в местах быстрого течения, бьющих ключей, вблизи произрастания водной растительности. Чрезвычайно ненадежен лёд под снегом и сугробами. Прочность льда можно определить визуально: лёд </a:t>
            </a:r>
            <a:r>
              <a:rPr lang="ru-RU" sz="2200" b="1" dirty="0">
                <a:solidFill>
                  <a:schemeClr val="bg1"/>
                </a:solidFill>
              </a:rPr>
              <a:t>голубого</a:t>
            </a:r>
            <a:r>
              <a:rPr lang="ru-RU" sz="2200" dirty="0">
                <a:solidFill>
                  <a:schemeClr val="bg1"/>
                </a:solidFill>
              </a:rPr>
              <a:t> цвета – прочный; </a:t>
            </a:r>
            <a:r>
              <a:rPr lang="ru-RU" sz="2200" b="1" dirty="0">
                <a:solidFill>
                  <a:schemeClr val="bg1"/>
                </a:solidFill>
              </a:rPr>
              <a:t>белого</a:t>
            </a:r>
            <a:r>
              <a:rPr lang="ru-RU" sz="2200" dirty="0">
                <a:solidFill>
                  <a:schemeClr val="bg1"/>
                </a:solidFill>
              </a:rPr>
              <a:t> – прочность его в 2 раза меньше; </a:t>
            </a:r>
            <a:r>
              <a:rPr lang="ru-RU" sz="2200" b="1" dirty="0">
                <a:solidFill>
                  <a:schemeClr val="bg1"/>
                </a:solidFill>
              </a:rPr>
              <a:t>серый, матово-белый</a:t>
            </a:r>
            <a:r>
              <a:rPr lang="ru-RU" sz="2200" dirty="0">
                <a:solidFill>
                  <a:schemeClr val="bg1"/>
                </a:solidFill>
              </a:rPr>
              <a:t> или с </a:t>
            </a:r>
            <a:r>
              <a:rPr lang="ru-RU" sz="2200" b="1" dirty="0">
                <a:solidFill>
                  <a:schemeClr val="bg1"/>
                </a:solidFill>
              </a:rPr>
              <a:t>желтоватым</a:t>
            </a:r>
            <a:r>
              <a:rPr lang="ru-RU" sz="2200" dirty="0">
                <a:solidFill>
                  <a:schemeClr val="bg1"/>
                </a:solidFill>
              </a:rPr>
              <a:t> оттенком – лед ненадёжен.</a:t>
            </a:r>
          </a:p>
          <a:p>
            <a:pPr algn="ctr"/>
            <a:r>
              <a:rPr lang="ru-RU" sz="2200" b="1" dirty="0">
                <a:solidFill>
                  <a:schemeClr val="bg1"/>
                </a:solidFill>
              </a:rPr>
              <a:t>Во избежание трагических </a:t>
            </a:r>
            <a:r>
              <a:rPr lang="ru-RU" sz="2200" b="1" dirty="0" smtClean="0">
                <a:solidFill>
                  <a:schemeClr val="bg1"/>
                </a:solidFill>
              </a:rPr>
              <a:t>случаев:</a:t>
            </a:r>
            <a:endParaRPr lang="ru-RU" sz="2200" dirty="0">
              <a:solidFill>
                <a:schemeClr val="bg1"/>
              </a:solidFill>
            </a:endParaRPr>
          </a:p>
          <a:p>
            <a:pPr algn="just"/>
            <a:r>
              <a:rPr lang="ru-RU" sz="2200" dirty="0">
                <a:solidFill>
                  <a:schemeClr val="bg1"/>
                </a:solidFill>
              </a:rPr>
              <a:t>1. Соблюдайте элементарные правила безопасности на льду, помните, безопасным лед считается при толщине не менее 12 см.</a:t>
            </a:r>
          </a:p>
          <a:p>
            <a:pPr algn="just"/>
            <a:r>
              <a:rPr lang="ru-RU" sz="2200" dirty="0">
                <a:solidFill>
                  <a:schemeClr val="bg1"/>
                </a:solidFill>
              </a:rPr>
              <a:t>2. Запрещается ходить по льду под мостами, рядом с любыми водными сооружениями, в местах впадения в водоем ручьев и рек.</a:t>
            </a:r>
          </a:p>
          <a:p>
            <a:pPr algn="just"/>
            <a:r>
              <a:rPr lang="ru-RU" sz="2200" dirty="0">
                <a:solidFill>
                  <a:schemeClr val="bg1"/>
                </a:solidFill>
              </a:rPr>
              <a:t>3. Ни в коем случае нельзя допускать выхода детей на лед.</a:t>
            </a:r>
          </a:p>
        </p:txBody>
      </p:sp>
    </p:spTree>
    <p:extLst>
      <p:ext uri="{BB962C8B-B14F-4D97-AF65-F5344CB8AC3E}">
        <p14:creationId xmlns:p14="http://schemas.microsoft.com/office/powerpoint/2010/main" val="422317279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Другая 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7F7F"/>
      </a:hlink>
      <a:folHlink>
        <a:srgbClr val="FFE5E5"/>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1174</TotalTime>
  <Words>938</Words>
  <Application>Microsoft Office PowerPoint</Application>
  <PresentationFormat>Широкоэкранный</PresentationFormat>
  <Paragraphs>76</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Елена</dc:creator>
  <cp:lastModifiedBy>User</cp:lastModifiedBy>
  <cp:revision>40</cp:revision>
  <dcterms:created xsi:type="dcterms:W3CDTF">2013-08-17T08:34:50Z</dcterms:created>
  <dcterms:modified xsi:type="dcterms:W3CDTF">2023-01-03T15:07:28Z</dcterms:modified>
</cp:coreProperties>
</file>