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6" r:id="rId3"/>
    <p:sldId id="258" r:id="rId4"/>
    <p:sldId id="277" r:id="rId5"/>
    <p:sldId id="289" r:id="rId6"/>
    <p:sldId id="260" r:id="rId7"/>
    <p:sldId id="288" r:id="rId8"/>
    <p:sldId id="261" r:id="rId9"/>
    <p:sldId id="290" r:id="rId10"/>
    <p:sldId id="291" r:id="rId11"/>
    <p:sldId id="267" r:id="rId12"/>
    <p:sldId id="292" r:id="rId13"/>
    <p:sldId id="268" r:id="rId14"/>
    <p:sldId id="293" r:id="rId15"/>
    <p:sldId id="266" r:id="rId16"/>
    <p:sldId id="265" r:id="rId17"/>
    <p:sldId id="269" r:id="rId18"/>
    <p:sldId id="264" r:id="rId19"/>
    <p:sldId id="294" r:id="rId20"/>
    <p:sldId id="263" r:id="rId21"/>
    <p:sldId id="295" r:id="rId22"/>
    <p:sldId id="270" r:id="rId23"/>
    <p:sldId id="262" r:id="rId24"/>
    <p:sldId id="271" r:id="rId25"/>
    <p:sldId id="272" r:id="rId26"/>
    <p:sldId id="296" r:id="rId27"/>
    <p:sldId id="273" r:id="rId28"/>
    <p:sldId id="274" r:id="rId29"/>
    <p:sldId id="275" r:id="rId30"/>
    <p:sldId id="276" r:id="rId31"/>
    <p:sldId id="297" r:id="rId32"/>
    <p:sldId id="278" r:id="rId33"/>
    <p:sldId id="282" r:id="rId34"/>
    <p:sldId id="298" r:id="rId35"/>
    <p:sldId id="283" r:id="rId36"/>
    <p:sldId id="284" r:id="rId37"/>
    <p:sldId id="299" r:id="rId38"/>
    <p:sldId id="28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15" autoAdjust="0"/>
  </p:normalViewPr>
  <p:slideViewPr>
    <p:cSldViewPr>
      <p:cViewPr varScale="1">
        <p:scale>
          <a:sx n="68" d="100"/>
          <a:sy n="68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94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710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189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96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89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76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394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0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33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43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016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C877C-2EEF-41B4-8BE6-55C1296E2A0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34A48-8F00-4F4A-8E31-EA39E0A9E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2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4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6.jpg"/><Relationship Id="rId7" Type="http://schemas.openxmlformats.org/officeDocument/2006/relationships/image" Target="../media/image6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gif"/><Relationship Id="rId3" Type="http://schemas.openxmlformats.org/officeDocument/2006/relationships/image" Target="../media/image68.jpg"/><Relationship Id="rId7" Type="http://schemas.openxmlformats.org/officeDocument/2006/relationships/image" Target="../media/image7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g"/><Relationship Id="rId5" Type="http://schemas.openxmlformats.org/officeDocument/2006/relationships/image" Target="../media/image70.jpeg"/><Relationship Id="rId4" Type="http://schemas.openxmlformats.org/officeDocument/2006/relationships/image" Target="../media/image6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3" Type="http://schemas.openxmlformats.org/officeDocument/2006/relationships/image" Target="../media/image78.jpg"/><Relationship Id="rId7" Type="http://schemas.openxmlformats.org/officeDocument/2006/relationships/image" Target="../media/image8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90.jpg"/><Relationship Id="rId7" Type="http://schemas.openxmlformats.org/officeDocument/2006/relationships/image" Target="../media/image9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g"/><Relationship Id="rId7" Type="http://schemas.openxmlformats.org/officeDocument/2006/relationships/image" Target="../media/image10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jpg"/><Relationship Id="rId5" Type="http://schemas.openxmlformats.org/officeDocument/2006/relationships/image" Target="../media/image98.gif"/><Relationship Id="rId4" Type="http://schemas.openxmlformats.org/officeDocument/2006/relationships/image" Target="../media/image97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4.jpg"/><Relationship Id="rId4" Type="http://schemas.openxmlformats.org/officeDocument/2006/relationships/image" Target="../media/image10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g"/><Relationship Id="rId3" Type="http://schemas.openxmlformats.org/officeDocument/2006/relationships/image" Target="../media/image105.jpg"/><Relationship Id="rId7" Type="http://schemas.openxmlformats.org/officeDocument/2006/relationships/image" Target="../media/image10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jpg"/><Relationship Id="rId5" Type="http://schemas.openxmlformats.org/officeDocument/2006/relationships/image" Target="../media/image107.jpg"/><Relationship Id="rId4" Type="http://schemas.openxmlformats.org/officeDocument/2006/relationships/image" Target="../media/image106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3" Type="http://schemas.openxmlformats.org/officeDocument/2006/relationships/image" Target="../media/image111.jpg"/><Relationship Id="rId7" Type="http://schemas.openxmlformats.org/officeDocument/2006/relationships/image" Target="../media/image1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jpg"/><Relationship Id="rId5" Type="http://schemas.openxmlformats.org/officeDocument/2006/relationships/image" Target="../media/image113.jpg"/><Relationship Id="rId4" Type="http://schemas.openxmlformats.org/officeDocument/2006/relationships/image" Target="../media/image1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g"/><Relationship Id="rId3" Type="http://schemas.openxmlformats.org/officeDocument/2006/relationships/image" Target="../media/image117.jpg"/><Relationship Id="rId7" Type="http://schemas.openxmlformats.org/officeDocument/2006/relationships/image" Target="../media/image1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jpg"/><Relationship Id="rId5" Type="http://schemas.openxmlformats.org/officeDocument/2006/relationships/image" Target="../media/image119.jpg"/><Relationship Id="rId4" Type="http://schemas.openxmlformats.org/officeDocument/2006/relationships/image" Target="../media/image118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g"/><Relationship Id="rId3" Type="http://schemas.openxmlformats.org/officeDocument/2006/relationships/image" Target="../media/image123.jpeg"/><Relationship Id="rId7" Type="http://schemas.openxmlformats.org/officeDocument/2006/relationships/image" Target="../media/image12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gif"/><Relationship Id="rId5" Type="http://schemas.openxmlformats.org/officeDocument/2006/relationships/image" Target="../media/image125.jpg"/><Relationship Id="rId4" Type="http://schemas.openxmlformats.org/officeDocument/2006/relationships/image" Target="../media/image124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jpeg"/><Relationship Id="rId7" Type="http://schemas.openxmlformats.org/officeDocument/2006/relationships/image" Target="../media/image13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jpeg"/><Relationship Id="rId5" Type="http://schemas.openxmlformats.org/officeDocument/2006/relationships/image" Target="../media/image131.jpg"/><Relationship Id="rId4" Type="http://schemas.openxmlformats.org/officeDocument/2006/relationships/image" Target="../media/image13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3" Type="http://schemas.openxmlformats.org/officeDocument/2006/relationships/image" Target="../media/image135.jpeg"/><Relationship Id="rId7" Type="http://schemas.openxmlformats.org/officeDocument/2006/relationships/image" Target="../media/image13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5" Type="http://schemas.openxmlformats.org/officeDocument/2006/relationships/image" Target="../media/image137.jpg"/><Relationship Id="rId4" Type="http://schemas.openxmlformats.org/officeDocument/2006/relationships/image" Target="../media/image136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jpeg"/><Relationship Id="rId3" Type="http://schemas.openxmlformats.org/officeDocument/2006/relationships/image" Target="../media/image141.jpg"/><Relationship Id="rId7" Type="http://schemas.openxmlformats.org/officeDocument/2006/relationships/image" Target="../media/image14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jpg"/><Relationship Id="rId5" Type="http://schemas.openxmlformats.org/officeDocument/2006/relationships/image" Target="../media/image143.png"/><Relationship Id="rId4" Type="http://schemas.openxmlformats.org/officeDocument/2006/relationships/image" Target="../media/image142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2.jp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19" Type="http://schemas.openxmlformats.org/officeDocument/2006/relationships/image" Target="../media/image19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pn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11" Type="http://schemas.openxmlformats.org/officeDocument/2006/relationships/image" Target="../media/image40.jp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g"/><Relationship Id="rId9" Type="http://schemas.openxmlformats.org/officeDocument/2006/relationships/image" Target="../media/image3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Горизонтальный свиток 4"/>
          <p:cNvSpPr/>
          <p:nvPr/>
        </p:nvSpPr>
        <p:spPr>
          <a:xfrm>
            <a:off x="1676400" y="4267200"/>
            <a:ext cx="5638800" cy="23622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Экологические  дидактические игры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для старших дошкольников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6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62000"/>
            <a:ext cx="8229600" cy="3810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Цель: </a:t>
            </a:r>
            <a:r>
              <a:rPr lang="ru-RU" dirty="0"/>
              <a:t>расширение познаний об экологических знаках и правилах</a:t>
            </a:r>
            <a:br>
              <a:rPr lang="ru-RU" dirty="0"/>
            </a:br>
            <a:r>
              <a:rPr lang="ru-RU" b="1" dirty="0"/>
              <a:t>Ход игры:</a:t>
            </a:r>
            <a:r>
              <a:rPr lang="ru-RU" dirty="0"/>
              <a:t> воспитатель показывает экологический знак – например, что нельзя в лесу слушать громко музыку. Дошкольники говорят, что это за знак и почему этого нельзя делать в природе.</a:t>
            </a:r>
            <a:br>
              <a:rPr lang="ru-RU" dirty="0"/>
            </a:br>
            <a:r>
              <a:rPr lang="ru-RU" b="1" dirty="0"/>
              <a:t>Вариант 2.</a:t>
            </a:r>
            <a:r>
              <a:rPr lang="ru-RU" dirty="0"/>
              <a:t> Дошкольники собирают знаки из половинок, называют их и поясняют, почему можно делать или не делать это в природе.</a:t>
            </a:r>
          </a:p>
        </p:txBody>
      </p:sp>
    </p:spTree>
    <p:extLst>
      <p:ext uri="{BB962C8B-B14F-4D97-AF65-F5344CB8AC3E}">
        <p14:creationId xmlns:p14="http://schemas.microsoft.com/office/powerpoint/2010/main" val="2680511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368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7924800" cy="38862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029200"/>
            <a:ext cx="174307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029200"/>
            <a:ext cx="1779587" cy="163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754" y="5029200"/>
            <a:ext cx="1796845" cy="163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490" y="5029200"/>
            <a:ext cx="1905000" cy="1582584"/>
          </a:xfrm>
          <a:prstGeom prst="rect">
            <a:avLst/>
          </a:prstGeom>
        </p:spPr>
      </p:pic>
      <p:sp>
        <p:nvSpPr>
          <p:cNvPr id="7" name="Волна 6"/>
          <p:cNvSpPr/>
          <p:nvPr/>
        </p:nvSpPr>
        <p:spPr>
          <a:xfrm>
            <a:off x="609600" y="0"/>
            <a:ext cx="7543799" cy="9144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Игра «Береги нашу окружающую природу»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3048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Цель:</a:t>
            </a:r>
            <a:r>
              <a:rPr lang="ru-RU" dirty="0"/>
              <a:t> закрепление понимания о том, что окружающую природу надо беречь</a:t>
            </a:r>
            <a:br>
              <a:rPr lang="ru-RU" dirty="0"/>
            </a:br>
            <a:r>
              <a:rPr lang="ru-RU" b="1" dirty="0"/>
              <a:t>Ход игры:</a:t>
            </a:r>
            <a:r>
              <a:rPr lang="ru-RU" dirty="0"/>
              <a:t> воспитатель предлагает картинку или фото с лесом, дети называют его обитателей. Воспитатель убирает, например солнце, дошкольники должны рассказать, что произойдет с жителями леса, если исчезнет солнце (растения не смогут давать нам кислород, животные и птицы не смогут двигаться в темноте, потеряют своих детенышей, будут голодными и т.д.)</a:t>
            </a:r>
            <a:br>
              <a:rPr lang="ru-RU" dirty="0"/>
            </a:br>
            <a:r>
              <a:rPr lang="ru-RU" b="1" dirty="0"/>
              <a:t>Вариант 2.</a:t>
            </a:r>
            <a:r>
              <a:rPr lang="ru-RU" dirty="0"/>
              <a:t> Можно использовать картинки с речкой, лесом, лугом и т.д. на выбор педагога.</a:t>
            </a:r>
          </a:p>
        </p:txBody>
      </p:sp>
    </p:spTree>
    <p:extLst>
      <p:ext uri="{BB962C8B-B14F-4D97-AF65-F5344CB8AC3E}">
        <p14:creationId xmlns:p14="http://schemas.microsoft.com/office/powerpoint/2010/main" val="1779058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437045"/>
              </p:ext>
            </p:extLst>
          </p:nvPr>
        </p:nvGraphicFramePr>
        <p:xfrm>
          <a:off x="762000" y="762000"/>
          <a:ext cx="7772400" cy="55626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813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813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3505200" cy="2514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657600"/>
            <a:ext cx="3505200" cy="2552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914400"/>
            <a:ext cx="3505200" cy="2514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76" y="3657600"/>
            <a:ext cx="3527323" cy="2552700"/>
          </a:xfrm>
          <a:prstGeom prst="rect">
            <a:avLst/>
          </a:prstGeom>
        </p:spPr>
      </p:pic>
      <p:sp>
        <p:nvSpPr>
          <p:cNvPr id="10" name="Волна 9"/>
          <p:cNvSpPr/>
          <p:nvPr/>
        </p:nvSpPr>
        <p:spPr>
          <a:xfrm>
            <a:off x="1371600" y="0"/>
            <a:ext cx="6400800" cy="845574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Игра «Четыре сезона»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228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Цель:</a:t>
            </a:r>
            <a:r>
              <a:rPr lang="ru-RU" dirty="0"/>
              <a:t> закрепление познаний дошкольников о характерных явлениях природы в разное время года (весна, лето, осень, зима)</a:t>
            </a:r>
            <a:br>
              <a:rPr lang="ru-RU" dirty="0"/>
            </a:br>
            <a:r>
              <a:rPr lang="ru-RU" b="1" dirty="0"/>
              <a:t>Ход игры:</a:t>
            </a:r>
            <a:r>
              <a:rPr lang="ru-RU" dirty="0"/>
              <a:t> воспитатель использует картинки 4 сезонов года (весна, лето, осень, зима). У дошкольников карточки с явлениями природы или объектами этого времени года. Воспитатель вывешивает картинку с изображением осени, дошкольники, у которых есть картинки с явлениями природы осенью, поясняют эти явления и аргументируют, почему это бывает осенью (урожай фруктов, овощей, листопад, деревья без листьев, отлет перелетных птиц, осенние цветы в палисаднике - астры, хризантемы и т. д.)</a:t>
            </a:r>
          </a:p>
        </p:txBody>
      </p:sp>
    </p:spTree>
    <p:extLst>
      <p:ext uri="{BB962C8B-B14F-4D97-AF65-F5344CB8AC3E}">
        <p14:creationId xmlns:p14="http://schemas.microsoft.com/office/powerpoint/2010/main" val="1932202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6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84" y="914400"/>
            <a:ext cx="2667000" cy="2514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10" y="3733800"/>
            <a:ext cx="2750574" cy="2476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419" y="908050"/>
            <a:ext cx="2683284" cy="2527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708" y="3733800"/>
            <a:ext cx="2670995" cy="2476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914400"/>
            <a:ext cx="2590800" cy="25553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733800"/>
            <a:ext cx="2590800" cy="2476500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1143000" y="228600"/>
            <a:ext cx="6934200" cy="6858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Зимние явления природы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4" y="685800"/>
            <a:ext cx="2303206" cy="27431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685801"/>
            <a:ext cx="2647950" cy="26768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685801"/>
            <a:ext cx="2540000" cy="26768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69" y="3657600"/>
            <a:ext cx="2350831" cy="2667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0" y="3657600"/>
            <a:ext cx="2609850" cy="2667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657600"/>
            <a:ext cx="2819400" cy="2667000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914400" y="0"/>
            <a:ext cx="6934200" cy="6858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Весенние явления природы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914400"/>
            <a:ext cx="2476500" cy="2514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0"/>
            <a:ext cx="2362200" cy="2438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884903"/>
            <a:ext cx="2667000" cy="2544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3810000"/>
            <a:ext cx="2724150" cy="2438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884903"/>
            <a:ext cx="2743200" cy="25440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55" y="3810000"/>
            <a:ext cx="2711245" cy="2438400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838199" y="22123"/>
            <a:ext cx="7391401" cy="86278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7030A0"/>
                </a:solidFill>
              </a:rPr>
              <a:t>Летние явления природы</a:t>
            </a:r>
            <a:endParaRPr lang="ru-RU" sz="25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38200"/>
            <a:ext cx="2209800" cy="24812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733800"/>
            <a:ext cx="2209800" cy="2514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803787"/>
            <a:ext cx="2743200" cy="25156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733800"/>
            <a:ext cx="2743200" cy="2514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838199"/>
            <a:ext cx="2667000" cy="24812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733800"/>
            <a:ext cx="2819400" cy="2562225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1410929" y="110613"/>
            <a:ext cx="6172200" cy="6858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Осенние явления природы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4572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ru-RU" b="1" dirty="0"/>
              <a:t>Вариант 2.</a:t>
            </a:r>
            <a:r>
              <a:rPr lang="ru-RU" dirty="0"/>
              <a:t> У дошкольников есть карточки, на которых объекты природы всех 4 сезонов и фишки зеленого цвета (весна), красного (лето), желтого (осень), белого (зима). Надо быстро закрыть объекты природы нужными фишками. Выигрывает тот, кто справится быстро и без ошибок. Можно попросить пояснить дошкольников свой выбор фишки.</a:t>
            </a:r>
            <a:br>
              <a:rPr lang="ru-RU" dirty="0"/>
            </a:br>
            <a:r>
              <a:rPr lang="ru-RU" b="1" dirty="0"/>
              <a:t>Вариант 3.</a:t>
            </a:r>
            <a:r>
              <a:rPr lang="ru-RU" dirty="0"/>
              <a:t> Вместо фишек используют буквы – лето (Л), весна (В), зима (З), весна (В).</a:t>
            </a:r>
          </a:p>
        </p:txBody>
      </p:sp>
    </p:spTree>
    <p:extLst>
      <p:ext uri="{BB962C8B-B14F-4D97-AF65-F5344CB8AC3E}">
        <p14:creationId xmlns:p14="http://schemas.microsoft.com/office/powerpoint/2010/main" val="89736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791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   Автор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smtClean="0"/>
              <a:t>Лычагина Жанна Николаевна  Детский сад №103 ОАО      «РЖД»  </a:t>
            </a:r>
            <a:r>
              <a:rPr lang="ru-RU" dirty="0" err="1" smtClean="0"/>
              <a:t>г.Лиски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</a:t>
            </a:r>
            <a:r>
              <a:rPr lang="ru-RU" b="1" dirty="0" smtClean="0"/>
              <a:t>Аннотация:</a:t>
            </a:r>
            <a:r>
              <a:rPr lang="ru-RU" dirty="0" smtClean="0"/>
              <a:t> представляю копилку дидактических игр по экологическому воспитанию старших дошкольников. Материал предназначен для воспитателей </a:t>
            </a:r>
            <a:r>
              <a:rPr lang="ru-RU" dirty="0" smtClean="0"/>
              <a:t>ДОУ </a:t>
            </a:r>
            <a:r>
              <a:rPr lang="ru-RU" dirty="0" smtClean="0"/>
              <a:t>и родителей.</a:t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b="1" dirty="0" smtClean="0"/>
              <a:t>Назначение:</a:t>
            </a:r>
            <a:r>
              <a:rPr lang="ru-RU" dirty="0" smtClean="0"/>
              <a:t> использование педагогами при проведении НОД в ДОУ, закреплении материала или в свободной деятельности</a:t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b="1" dirty="0" smtClean="0"/>
              <a:t>Возрастная аудитория:</a:t>
            </a:r>
            <a:r>
              <a:rPr lang="ru-RU" dirty="0" smtClean="0"/>
              <a:t> дети старшего дошкольного возраста (5-7 лет)</a:t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b="1" dirty="0" smtClean="0"/>
              <a:t>Цель:</a:t>
            </a:r>
            <a:r>
              <a:rPr lang="ru-RU" dirty="0" smtClean="0"/>
              <a:t> закладывание основ экологических познаний у старших дошкольников через использование дидактических игр и упражнений</a:t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b="1" dirty="0" smtClean="0"/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-обобщить экологические представления у старших дошкольников;</a:t>
            </a:r>
            <a:br>
              <a:rPr lang="ru-RU" dirty="0" smtClean="0"/>
            </a:br>
            <a:r>
              <a:rPr lang="ru-RU" dirty="0" smtClean="0"/>
              <a:t>-расширить словарный запас по тематике;</a:t>
            </a:r>
            <a:br>
              <a:rPr lang="ru-RU" dirty="0" smtClean="0"/>
            </a:br>
            <a:r>
              <a:rPr lang="ru-RU" dirty="0" smtClean="0"/>
              <a:t>-развивать память и мышление, формировать умение аргументировать свои ответы;</a:t>
            </a:r>
            <a:br>
              <a:rPr lang="ru-RU" dirty="0" smtClean="0"/>
            </a:br>
            <a:r>
              <a:rPr lang="ru-RU" dirty="0" smtClean="0"/>
              <a:t>-закрепить знания пословиц и поговорок о природе и ее охране.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9911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722616"/>
              </p:ext>
            </p:extLst>
          </p:nvPr>
        </p:nvGraphicFramePr>
        <p:xfrm>
          <a:off x="762000" y="1066800"/>
          <a:ext cx="7543800" cy="49530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3771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765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765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43000"/>
            <a:ext cx="3581400" cy="228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33800"/>
            <a:ext cx="3581400" cy="22050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38084"/>
            <a:ext cx="3581400" cy="2286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40117"/>
            <a:ext cx="3581400" cy="2298720"/>
          </a:xfrm>
          <a:prstGeom prst="rect">
            <a:avLst/>
          </a:prstGeom>
        </p:spPr>
      </p:pic>
      <p:sp>
        <p:nvSpPr>
          <p:cNvPr id="10" name="Волна 9"/>
          <p:cNvSpPr/>
          <p:nvPr/>
        </p:nvSpPr>
        <p:spPr>
          <a:xfrm>
            <a:off x="1219200" y="206478"/>
            <a:ext cx="6781800" cy="707922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Игра «Где я расту?»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38200"/>
            <a:ext cx="8229600" cy="609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Цель</a:t>
            </a:r>
            <a:r>
              <a:rPr lang="ru-RU" b="1" dirty="0" smtClean="0"/>
              <a:t>: </a:t>
            </a:r>
            <a:r>
              <a:rPr lang="ru-RU" dirty="0" smtClean="0"/>
              <a:t>закрепление </a:t>
            </a:r>
            <a:r>
              <a:rPr lang="ru-RU" dirty="0"/>
              <a:t>различий в произрастании растений (лес, поле, сад, огород)</a:t>
            </a:r>
            <a:br>
              <a:rPr lang="ru-RU" dirty="0"/>
            </a:br>
            <a:r>
              <a:rPr lang="ru-RU" b="1" dirty="0"/>
              <a:t>Ход игры:</a:t>
            </a:r>
            <a:r>
              <a:rPr lang="ru-RU" dirty="0"/>
              <a:t> воспитатель рассказывает о том, что все растения растут на своем месте обитания (сад, лес, поле, огород). Дошкольникам раздаются карточки с различными растениями (деревья лесные и фруктовые, овощи, полевые цветы и травы), задача дошкольников рассказать, где растет его растение. Педагог может использовать картинки луга, сада, огорода, леса в начале игры, напомнив о местах произрастания.</a:t>
            </a:r>
          </a:p>
        </p:txBody>
      </p:sp>
    </p:spTree>
    <p:extLst>
      <p:ext uri="{BB962C8B-B14F-4D97-AF65-F5344CB8AC3E}">
        <p14:creationId xmlns:p14="http://schemas.microsoft.com/office/powerpoint/2010/main" val="3614317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62000"/>
            <a:ext cx="2819400" cy="2428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429000"/>
            <a:ext cx="2819400" cy="25648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761999"/>
            <a:ext cx="2743200" cy="2428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1" y="3429000"/>
            <a:ext cx="2743200" cy="25648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838200"/>
            <a:ext cx="2590800" cy="23526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429001"/>
            <a:ext cx="2590800" cy="2564892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1676400" y="0"/>
            <a:ext cx="5867400" cy="6858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Растения   огорода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62001"/>
            <a:ext cx="2700337" cy="2514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3657600"/>
            <a:ext cx="2700336" cy="2514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762001"/>
            <a:ext cx="2849880" cy="2514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657600"/>
            <a:ext cx="2849880" cy="2514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065" y="762001"/>
            <a:ext cx="2506535" cy="25342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065" y="3667125"/>
            <a:ext cx="2506535" cy="2495550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1600200" y="152400"/>
            <a:ext cx="6248400" cy="609601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Растения    поля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81062"/>
            <a:ext cx="2609850" cy="25479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03" y="3810000"/>
            <a:ext cx="2609850" cy="2419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1" y="881062"/>
            <a:ext cx="2819399" cy="25479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1" y="3809999"/>
            <a:ext cx="2819400" cy="24537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881062"/>
            <a:ext cx="2590800" cy="25725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810000"/>
            <a:ext cx="2590800" cy="2389853"/>
          </a:xfrm>
          <a:prstGeom prst="rect">
            <a:avLst/>
          </a:prstGeom>
        </p:spPr>
      </p:pic>
      <p:sp>
        <p:nvSpPr>
          <p:cNvPr id="12" name="Волна 11"/>
          <p:cNvSpPr/>
          <p:nvPr/>
        </p:nvSpPr>
        <p:spPr>
          <a:xfrm>
            <a:off x="1771958" y="100781"/>
            <a:ext cx="5405591" cy="7620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Растения    луга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84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" y="976466"/>
            <a:ext cx="2158999" cy="24525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962400"/>
            <a:ext cx="2158999" cy="2590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976466"/>
            <a:ext cx="2743200" cy="2528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030" y="3962400"/>
            <a:ext cx="2645569" cy="2590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976466"/>
            <a:ext cx="2743200" cy="24525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2" y="3962400"/>
            <a:ext cx="2666998" cy="2590800"/>
          </a:xfrm>
          <a:prstGeom prst="rect">
            <a:avLst/>
          </a:prstGeom>
        </p:spPr>
      </p:pic>
      <p:sp>
        <p:nvSpPr>
          <p:cNvPr id="12" name="Волна 11"/>
          <p:cNvSpPr/>
          <p:nvPr/>
        </p:nvSpPr>
        <p:spPr>
          <a:xfrm>
            <a:off x="1587498" y="62066"/>
            <a:ext cx="5651501" cy="9144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Растения   сада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84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33400"/>
            <a:ext cx="8229600" cy="228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ru-RU" b="1" dirty="0"/>
              <a:t>Вариант 2.</a:t>
            </a:r>
            <a:r>
              <a:rPr lang="ru-RU" dirty="0"/>
              <a:t> Дошкольники получают карточки с различными растениями и фишки – лес (зеленая), огород (коричневая), поле (желтая), сад (оранжевая), надо верно закрыть все растения и пояснить свой выбор.</a:t>
            </a:r>
            <a:br>
              <a:rPr lang="ru-RU" dirty="0"/>
            </a:br>
            <a:r>
              <a:rPr lang="ru-RU" b="1" dirty="0"/>
              <a:t>Вариант 3.</a:t>
            </a:r>
            <a:r>
              <a:rPr lang="ru-RU" dirty="0"/>
              <a:t> Вместо фишек используют буквы – поле (П), лес (Л), сад (С), огород (О).</a:t>
            </a:r>
          </a:p>
        </p:txBody>
      </p:sp>
    </p:spTree>
    <p:extLst>
      <p:ext uri="{BB962C8B-B14F-4D97-AF65-F5344CB8AC3E}">
        <p14:creationId xmlns:p14="http://schemas.microsoft.com/office/powerpoint/2010/main" val="293876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58505"/>
            <a:ext cx="4038600" cy="2951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858504"/>
            <a:ext cx="4038600" cy="29514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3962399"/>
            <a:ext cx="4667250" cy="2705099"/>
          </a:xfrm>
          <a:prstGeom prst="rect">
            <a:avLst/>
          </a:prstGeom>
        </p:spPr>
      </p:pic>
      <p:sp>
        <p:nvSpPr>
          <p:cNvPr id="8" name="Волна 7"/>
          <p:cNvSpPr/>
          <p:nvPr/>
        </p:nvSpPr>
        <p:spPr>
          <a:xfrm>
            <a:off x="1698523" y="172705"/>
            <a:ext cx="5067300" cy="6858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Игра   Кто я?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8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4400"/>
            <a:ext cx="2743200" cy="2209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81400"/>
            <a:ext cx="2867025" cy="22193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450" y="914400"/>
            <a:ext cx="2673350" cy="2362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581400"/>
            <a:ext cx="2438400" cy="22669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157" y="1143000"/>
            <a:ext cx="2514599" cy="1752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858" y="3967162"/>
            <a:ext cx="2743199" cy="1447800"/>
          </a:xfrm>
          <a:prstGeom prst="rect">
            <a:avLst/>
          </a:prstGeom>
        </p:spPr>
      </p:pic>
      <p:sp>
        <p:nvSpPr>
          <p:cNvPr id="13" name="Волна 12"/>
          <p:cNvSpPr/>
          <p:nvPr/>
        </p:nvSpPr>
        <p:spPr>
          <a:xfrm>
            <a:off x="2095500" y="122903"/>
            <a:ext cx="4953000" cy="727587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Речные  рыбы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8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10" y="1028700"/>
            <a:ext cx="2743200" cy="2400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10" y="3886200"/>
            <a:ext cx="2755490" cy="22951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523" y="1030544"/>
            <a:ext cx="2752725" cy="2400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0" y="3886201"/>
            <a:ext cx="2886075" cy="22722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955" y="1030544"/>
            <a:ext cx="2362200" cy="24003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510" y="3886202"/>
            <a:ext cx="2495090" cy="2272250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1816510" y="116144"/>
            <a:ext cx="5417574" cy="798256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Птицы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8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032628"/>
              </p:ext>
            </p:extLst>
          </p:nvPr>
        </p:nvGraphicFramePr>
        <p:xfrm>
          <a:off x="685800" y="914401"/>
          <a:ext cx="7772400" cy="5609407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351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986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7560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Волна 5"/>
          <p:cNvSpPr/>
          <p:nvPr/>
        </p:nvSpPr>
        <p:spPr>
          <a:xfrm>
            <a:off x="1600200" y="152400"/>
            <a:ext cx="6248400" cy="7620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Игра «Живая природа – неживая природа»</a:t>
            </a:r>
            <a:endParaRPr lang="ru-RU" sz="22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743200"/>
            <a:ext cx="1676400" cy="1752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724400"/>
            <a:ext cx="1676400" cy="1752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066800"/>
            <a:ext cx="1676400" cy="1447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743200"/>
            <a:ext cx="1752600" cy="17446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" y="1039761"/>
            <a:ext cx="1706880" cy="152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10" y="4724400"/>
            <a:ext cx="1694590" cy="16652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049593"/>
            <a:ext cx="1714500" cy="15621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77" y="1038993"/>
            <a:ext cx="1774723" cy="14756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2" y="2743200"/>
            <a:ext cx="1652588" cy="1752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743200"/>
            <a:ext cx="1676400" cy="17526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703" y="4724401"/>
            <a:ext cx="1743997" cy="16652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724401"/>
            <a:ext cx="177355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79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2819400" cy="228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6" y="3733800"/>
            <a:ext cx="2853813" cy="228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066800"/>
            <a:ext cx="2895600" cy="2286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675" y="3733800"/>
            <a:ext cx="2840526" cy="235267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066800"/>
            <a:ext cx="2590800" cy="226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887" y="3676650"/>
            <a:ext cx="2576513" cy="2343150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1697292" y="68826"/>
            <a:ext cx="5541708" cy="9144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Дикие  животные 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8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14400"/>
            <a:ext cx="8229600" cy="609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Цель:</a:t>
            </a:r>
            <a:r>
              <a:rPr lang="ru-RU" dirty="0"/>
              <a:t> различение дошкольниками птиц, животных, рыб друг от друга.</a:t>
            </a:r>
            <a:br>
              <a:rPr lang="ru-RU" dirty="0"/>
            </a:br>
            <a:r>
              <a:rPr lang="ru-RU" b="1" dirty="0"/>
              <a:t>Ход игры:</a:t>
            </a:r>
            <a:r>
              <a:rPr lang="ru-RU" dirty="0"/>
              <a:t> воспитатель использует картинки или фото неба, леса и водоема, рассказывая о том, что все жители забыли, где они живут. Дошкольникам надо назвать, кто изображен на картинке (птица, рыба или животное и его название), вспомнить, где оно живет</a:t>
            </a:r>
            <a:r>
              <a:rPr lang="ru-RU" dirty="0" smtClean="0"/>
              <a:t>.</a:t>
            </a:r>
          </a:p>
          <a:p>
            <a:r>
              <a:rPr lang="ru-RU" b="1" dirty="0"/>
              <a:t>Вариант 2.</a:t>
            </a:r>
            <a:r>
              <a:rPr lang="ru-RU" dirty="0"/>
              <a:t> У дошкольников есть картинка с изображениями птиц, животных и рыб и фишки – рыбы (синяя), птицы (белая), животные (коричневая). Задача дошкольников – правильно и быстро расселить всех по своим местам обитания.</a:t>
            </a:r>
            <a:br>
              <a:rPr lang="ru-RU" dirty="0"/>
            </a:br>
            <a:r>
              <a:rPr lang="ru-RU" b="1" dirty="0"/>
              <a:t>Вариант 3.</a:t>
            </a:r>
            <a:r>
              <a:rPr lang="ru-RU" dirty="0"/>
              <a:t> Вместо фишек используются буквы – рыбы (Р), птицы (П), животные (Ж)</a:t>
            </a:r>
          </a:p>
        </p:txBody>
      </p:sp>
    </p:spTree>
    <p:extLst>
      <p:ext uri="{BB962C8B-B14F-4D97-AF65-F5344CB8AC3E}">
        <p14:creationId xmlns:p14="http://schemas.microsoft.com/office/powerpoint/2010/main" val="2078055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239344"/>
              </p:ext>
            </p:extLst>
          </p:nvPr>
        </p:nvGraphicFramePr>
        <p:xfrm>
          <a:off x="685800" y="914400"/>
          <a:ext cx="8077200" cy="515089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67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38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36000"/>
            <a:ext cx="2438400" cy="2393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49" y="3733800"/>
            <a:ext cx="2524125" cy="21955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036000"/>
            <a:ext cx="2500000" cy="2393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036000"/>
            <a:ext cx="2457450" cy="2393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733800"/>
            <a:ext cx="2347600" cy="21955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5" y="3733800"/>
            <a:ext cx="2133600" cy="2225010"/>
          </a:xfrm>
          <a:prstGeom prst="rect">
            <a:avLst/>
          </a:prstGeom>
        </p:spPr>
      </p:pic>
      <p:sp>
        <p:nvSpPr>
          <p:cNvPr id="12" name="Волна 11"/>
          <p:cNvSpPr/>
          <p:nvPr/>
        </p:nvSpPr>
        <p:spPr>
          <a:xfrm>
            <a:off x="2438400" y="63258"/>
            <a:ext cx="4810125" cy="709226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Деревья 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97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864994"/>
              </p:ext>
            </p:extLst>
          </p:nvPr>
        </p:nvGraphicFramePr>
        <p:xfrm>
          <a:off x="685800" y="914400"/>
          <a:ext cx="8077200" cy="515089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67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38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2" name="Волна 11"/>
          <p:cNvSpPr/>
          <p:nvPr/>
        </p:nvSpPr>
        <p:spPr>
          <a:xfrm>
            <a:off x="2438400" y="63258"/>
            <a:ext cx="4810125" cy="709226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Листья</a:t>
            </a:r>
            <a:endParaRPr lang="ru-RU" sz="2500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95400"/>
            <a:ext cx="2057399" cy="18897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295400"/>
            <a:ext cx="2347600" cy="19143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295400"/>
            <a:ext cx="2133600" cy="19143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63" y="3733800"/>
            <a:ext cx="2057399" cy="21955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830305"/>
            <a:ext cx="2347599" cy="2032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830305"/>
            <a:ext cx="2133600" cy="209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9600"/>
            <a:ext cx="8229600" cy="1524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Цель:</a:t>
            </a:r>
            <a:r>
              <a:rPr lang="ru-RU" dirty="0"/>
              <a:t> различение деревьев по их листьям.</a:t>
            </a:r>
            <a:br>
              <a:rPr lang="ru-RU" dirty="0"/>
            </a:br>
            <a:r>
              <a:rPr lang="ru-RU" b="1" dirty="0"/>
              <a:t>Ход игры: </a:t>
            </a:r>
            <a:r>
              <a:rPr lang="ru-RU" dirty="0"/>
              <a:t>воспитатель использует картинки или фото деревьев своего региона: клён, липа, береза, тополь, рябина, сосна, ель. У дошкольников маленькие карточки с изображением листьев этих деревьев. Задача – найти и назвать свое дерево правильно</a:t>
            </a:r>
            <a:r>
              <a:rPr lang="ru-RU" dirty="0" smtClean="0"/>
              <a:t>.</a:t>
            </a:r>
          </a:p>
          <a:p>
            <a:r>
              <a:rPr lang="ru-RU" b="1" dirty="0"/>
              <a:t>Вариант 2.</a:t>
            </a:r>
            <a:r>
              <a:rPr lang="ru-RU" dirty="0"/>
              <a:t> У дошкольников есть карточка с изображением листьев различных деревьев. Задача – закрыть все листья клена, тополя, липы или другого фишками. </a:t>
            </a:r>
            <a:br>
              <a:rPr lang="ru-RU" dirty="0"/>
            </a:br>
            <a:r>
              <a:rPr lang="ru-RU" b="1" dirty="0"/>
              <a:t>Вариант 3.</a:t>
            </a:r>
            <a:r>
              <a:rPr lang="ru-RU" dirty="0"/>
              <a:t> Можно использовать различные фишки – клен (оранжевая), береза (желтая), тополь (коричневая), рябина (красная), сосна (зеленая), и закрывать листья деревьев этими фишками.</a:t>
            </a:r>
            <a:br>
              <a:rPr lang="ru-RU" dirty="0"/>
            </a:br>
            <a:r>
              <a:rPr lang="ru-RU" b="1" dirty="0"/>
              <a:t>Вариант 4. </a:t>
            </a:r>
            <a:r>
              <a:rPr lang="ru-RU" dirty="0"/>
              <a:t>Вместо фишек использовать буквы – тополь (Т), липа (Л), сосна (С), рябина (Р), клён (К), берёза (Б).</a:t>
            </a:r>
          </a:p>
        </p:txBody>
      </p:sp>
    </p:spTree>
    <p:extLst>
      <p:ext uri="{BB962C8B-B14F-4D97-AF65-F5344CB8AC3E}">
        <p14:creationId xmlns:p14="http://schemas.microsoft.com/office/powerpoint/2010/main" val="730094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298622"/>
              </p:ext>
            </p:extLst>
          </p:nvPr>
        </p:nvGraphicFramePr>
        <p:xfrm>
          <a:off x="685800" y="914400"/>
          <a:ext cx="8077200" cy="515089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67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38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2" name="Волна 11"/>
          <p:cNvSpPr/>
          <p:nvPr/>
        </p:nvSpPr>
        <p:spPr>
          <a:xfrm>
            <a:off x="2438400" y="63258"/>
            <a:ext cx="4810125" cy="709226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Природные   богатства</a:t>
            </a:r>
            <a:endParaRPr lang="ru-RU" sz="25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13952"/>
            <a:ext cx="2438400" cy="2514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78" y="1013952"/>
            <a:ext cx="2484121" cy="2514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755" y="1013952"/>
            <a:ext cx="2590800" cy="24150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733801"/>
            <a:ext cx="2438400" cy="21955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199" y="3733801"/>
            <a:ext cx="2463800" cy="21955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755" y="3738717"/>
            <a:ext cx="2590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6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919512"/>
              </p:ext>
            </p:extLst>
          </p:nvPr>
        </p:nvGraphicFramePr>
        <p:xfrm>
          <a:off x="685800" y="914400"/>
          <a:ext cx="8077200" cy="515089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67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38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2" name="Волна 11"/>
          <p:cNvSpPr/>
          <p:nvPr/>
        </p:nvSpPr>
        <p:spPr>
          <a:xfrm>
            <a:off x="2438400" y="63258"/>
            <a:ext cx="4810125" cy="709226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Создано  человеком</a:t>
            </a:r>
            <a:endParaRPr lang="ru-RU" sz="25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49" y="1219200"/>
            <a:ext cx="2480651" cy="2209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94" y="3733800"/>
            <a:ext cx="2512606" cy="21955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1" y="3830306"/>
            <a:ext cx="2500000" cy="20990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199" y="1219200"/>
            <a:ext cx="2423801" cy="2209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164" y="1295400"/>
            <a:ext cx="2543175" cy="2133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164" y="3830306"/>
            <a:ext cx="2543175" cy="205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7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3810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Цель: </a:t>
            </a:r>
            <a:r>
              <a:rPr lang="ru-RU" dirty="0"/>
              <a:t>различение продуктов деятельности человека и природы.</a:t>
            </a:r>
            <a:br>
              <a:rPr lang="ru-RU" dirty="0"/>
            </a:br>
            <a:r>
              <a:rPr lang="ru-RU" b="1" dirty="0"/>
              <a:t>Ход игры:</a:t>
            </a:r>
            <a:r>
              <a:rPr lang="ru-RU" dirty="0"/>
              <a:t> воспитатель говорит о том, что есть предметы, которые создал человек (заводы, построил здания, города, электростанции и т.д.), а есть также и природные богатства – полезные ископаемые (газ, нефть, различные камни, соль и т.д.). Дошкольники получают карточки и рассказывают, что изображено на них и кто это создал (природа или человек).</a:t>
            </a:r>
          </a:p>
        </p:txBody>
      </p:sp>
    </p:spTree>
    <p:extLst>
      <p:ext uri="{BB962C8B-B14F-4D97-AF65-F5344CB8AC3E}">
        <p14:creationId xmlns:p14="http://schemas.microsoft.com/office/powerpoint/2010/main" val="10500041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1000"/>
            <a:ext cx="78486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7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747933"/>
              </p:ext>
            </p:extLst>
          </p:nvPr>
        </p:nvGraphicFramePr>
        <p:xfrm>
          <a:off x="685800" y="914401"/>
          <a:ext cx="7772400" cy="5609407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351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986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7560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Волна 5"/>
          <p:cNvSpPr/>
          <p:nvPr/>
        </p:nvSpPr>
        <p:spPr>
          <a:xfrm>
            <a:off x="1600200" y="152400"/>
            <a:ext cx="6248400" cy="7620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Игра «Живая природа – неживая природа»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743200"/>
            <a:ext cx="1676400" cy="1752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724400"/>
            <a:ext cx="1676400" cy="1752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066800"/>
            <a:ext cx="1676400" cy="1447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743200"/>
            <a:ext cx="1752600" cy="17446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" y="1039761"/>
            <a:ext cx="1706880" cy="152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10" y="4724400"/>
            <a:ext cx="1694590" cy="16652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049593"/>
            <a:ext cx="1714500" cy="15621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77" y="1038993"/>
            <a:ext cx="1774723" cy="14756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2" y="2743200"/>
            <a:ext cx="1652588" cy="1752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743200"/>
            <a:ext cx="1676400" cy="17526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703" y="4724401"/>
            <a:ext cx="1743997" cy="16652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724401"/>
            <a:ext cx="1773555" cy="1752600"/>
          </a:xfrm>
          <a:prstGeom prst="rect">
            <a:avLst/>
          </a:prstGeom>
        </p:spPr>
      </p:pic>
      <p:sp>
        <p:nvSpPr>
          <p:cNvPr id="19" name="Облако 18"/>
          <p:cNvSpPr/>
          <p:nvPr/>
        </p:nvSpPr>
        <p:spPr>
          <a:xfrm>
            <a:off x="3008179" y="1373443"/>
            <a:ext cx="1146441" cy="914400"/>
          </a:xfrm>
          <a:prstGeom prst="cloud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21" y="3276600"/>
            <a:ext cx="125571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606" y="1490663"/>
            <a:ext cx="12620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568" y="3428206"/>
            <a:ext cx="12620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606" y="5088732"/>
            <a:ext cx="12620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228" y="5257800"/>
            <a:ext cx="12620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Облако 19"/>
          <p:cNvSpPr/>
          <p:nvPr/>
        </p:nvSpPr>
        <p:spPr>
          <a:xfrm>
            <a:off x="1143000" y="1344561"/>
            <a:ext cx="1066800" cy="914400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552" y="1373443"/>
            <a:ext cx="11763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431" y="5352180"/>
            <a:ext cx="11763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332" y="3276600"/>
            <a:ext cx="11763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231" y="5257800"/>
            <a:ext cx="11763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954" y="3362632"/>
            <a:ext cx="11763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91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1524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Цель:</a:t>
            </a:r>
            <a:r>
              <a:rPr lang="ru-RU" dirty="0"/>
              <a:t> различение живой и неживой природы, используя картинки и фотографии</a:t>
            </a:r>
            <a:br>
              <a:rPr lang="ru-RU" dirty="0"/>
            </a:br>
            <a:r>
              <a:rPr lang="ru-RU" b="1" dirty="0"/>
              <a:t>Ход игры: </a:t>
            </a:r>
            <a:r>
              <a:rPr lang="ru-RU" dirty="0"/>
              <a:t>воспитатель показывает фото или картинку с объектами живой (неживой природы). Если предложенный объект относится к живой природе – дошкольники прыгают, если к неживой – замирают.</a:t>
            </a:r>
            <a:br>
              <a:rPr lang="ru-RU" dirty="0"/>
            </a:br>
            <a:r>
              <a:rPr lang="ru-RU" b="1" dirty="0"/>
              <a:t>Вариант 2.</a:t>
            </a:r>
            <a:r>
              <a:rPr lang="ru-RU" dirty="0"/>
              <a:t> Можно использовать фишки при обозначении объектов. Живая природа – зеленая фишка, неживая – оранжевая. Кто первый закроет все объекты правильно – выиграл.</a:t>
            </a:r>
          </a:p>
        </p:txBody>
      </p:sp>
    </p:spTree>
    <p:extLst>
      <p:ext uri="{BB962C8B-B14F-4D97-AF65-F5344CB8AC3E}">
        <p14:creationId xmlns:p14="http://schemas.microsoft.com/office/powerpoint/2010/main" val="2441743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227564"/>
              </p:ext>
            </p:extLst>
          </p:nvPr>
        </p:nvGraphicFramePr>
        <p:xfrm>
          <a:off x="609600" y="1066800"/>
          <a:ext cx="7467600" cy="5562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1266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79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179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7" y="1219200"/>
            <a:ext cx="1676400" cy="179546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480" y="5029200"/>
            <a:ext cx="1774825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7" y="3276600"/>
            <a:ext cx="17494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219200"/>
            <a:ext cx="1652587" cy="1835149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029200"/>
            <a:ext cx="1676400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716" y="3319272"/>
            <a:ext cx="1698467" cy="1514856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480" y="3213100"/>
            <a:ext cx="174307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155" y="1219200"/>
            <a:ext cx="1676400" cy="1835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432" y="5029200"/>
            <a:ext cx="1676400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559" y="1219200"/>
            <a:ext cx="1706563" cy="179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264" y="3269635"/>
            <a:ext cx="1695450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2" y="5044280"/>
            <a:ext cx="1676400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олна 9"/>
          <p:cNvSpPr/>
          <p:nvPr/>
        </p:nvSpPr>
        <p:spPr>
          <a:xfrm>
            <a:off x="1219200" y="228600"/>
            <a:ext cx="6400800" cy="700548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Игра «Расскажи обо мне»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14400"/>
            <a:ext cx="8229600" cy="609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Цель:</a:t>
            </a:r>
            <a:r>
              <a:rPr lang="ru-RU" dirty="0"/>
              <a:t> расширение познаний о различных объектах живой (неживой) природы, используя признаки данных объектов</a:t>
            </a:r>
            <a:br>
              <a:rPr lang="ru-RU" dirty="0"/>
            </a:br>
            <a:r>
              <a:rPr lang="ru-RU" b="1" dirty="0"/>
              <a:t>Ход игры:</a:t>
            </a:r>
            <a:r>
              <a:rPr lang="ru-RU" dirty="0"/>
              <a:t> педагог использует картинки животных или живых объектов природы и неживых объектов природы, предлагая дошкольникам рассказать как можно больше об этом объекте и его признаках. При этом выполняется правило - слушать внимательно, не повторять за другом.</a:t>
            </a:r>
            <a:br>
              <a:rPr lang="ru-RU" dirty="0"/>
            </a:br>
            <a:r>
              <a:rPr lang="ru-RU" dirty="0"/>
              <a:t>Например, фото лисы – дикая, хищная, хитрая, лесная, пушистая, с рыжим мехом, заметает следы хвостом, фиалковый запах у хвоста, питается зайцами и мышами зимой и т.д.</a:t>
            </a:r>
          </a:p>
        </p:txBody>
      </p:sp>
    </p:spTree>
    <p:extLst>
      <p:ext uri="{BB962C8B-B14F-4D97-AF65-F5344CB8AC3E}">
        <p14:creationId xmlns:p14="http://schemas.microsoft.com/office/powerpoint/2010/main" val="2009990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315905"/>
              </p:ext>
            </p:extLst>
          </p:nvPr>
        </p:nvGraphicFramePr>
        <p:xfrm>
          <a:off x="609600" y="914399"/>
          <a:ext cx="8077200" cy="54864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66800"/>
            <a:ext cx="2133600" cy="16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19401"/>
            <a:ext cx="2133600" cy="16486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724400"/>
            <a:ext cx="2133600" cy="1504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03" y="1066801"/>
            <a:ext cx="2281237" cy="1600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03" y="2819401"/>
            <a:ext cx="2281237" cy="16486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04" y="4724400"/>
            <a:ext cx="2281236" cy="14680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066801"/>
            <a:ext cx="2286000" cy="16001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37375"/>
            <a:ext cx="2300288" cy="16307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724400"/>
            <a:ext cx="2286000" cy="1562099"/>
          </a:xfrm>
          <a:prstGeom prst="rect">
            <a:avLst/>
          </a:prstGeom>
        </p:spPr>
      </p:pic>
      <p:sp>
        <p:nvSpPr>
          <p:cNvPr id="15" name="Волна 14"/>
          <p:cNvSpPr/>
          <p:nvPr/>
        </p:nvSpPr>
        <p:spPr>
          <a:xfrm>
            <a:off x="1600200" y="120445"/>
            <a:ext cx="5943600" cy="793955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Игра «Расскажи, почему?»</a:t>
            </a:r>
            <a:endParaRPr lang="ru-RU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5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38200"/>
            <a:ext cx="8229600" cy="4572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" y="0"/>
            <a:ext cx="9115865" cy="6858000"/>
          </a:xfrm>
        </p:spPr>
      </p:pic>
    </p:spTree>
    <p:extLst>
      <p:ext uri="{BB962C8B-B14F-4D97-AF65-F5344CB8AC3E}">
        <p14:creationId xmlns:p14="http://schemas.microsoft.com/office/powerpoint/2010/main" val="17684881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318</Words>
  <Application>Microsoft Office PowerPoint</Application>
  <PresentationFormat>Экран (4:3)</PresentationFormat>
  <Paragraphs>40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2019-11-02T15:42:52Z</dcterms:created>
  <dcterms:modified xsi:type="dcterms:W3CDTF">2021-06-05T14:24:01Z</dcterms:modified>
</cp:coreProperties>
</file>