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8"/>
  </p:notesMasterIdLst>
  <p:handoutMasterIdLst>
    <p:handoutMasterId r:id="rId29"/>
  </p:handoutMasterIdLst>
  <p:sldIdLst>
    <p:sldId id="265" r:id="rId3"/>
    <p:sldId id="283" r:id="rId4"/>
    <p:sldId id="284" r:id="rId5"/>
    <p:sldId id="285" r:id="rId6"/>
    <p:sldId id="286" r:id="rId7"/>
    <p:sldId id="287" r:id="rId8"/>
    <p:sldId id="288" r:id="rId9"/>
    <p:sldId id="290" r:id="rId10"/>
    <p:sldId id="291" r:id="rId11"/>
    <p:sldId id="292" r:id="rId12"/>
    <p:sldId id="293" r:id="rId13"/>
    <p:sldId id="298" r:id="rId14"/>
    <p:sldId id="306" r:id="rId15"/>
    <p:sldId id="301" r:id="rId16"/>
    <p:sldId id="307" r:id="rId17"/>
    <p:sldId id="308" r:id="rId18"/>
    <p:sldId id="310" r:id="rId19"/>
    <p:sldId id="304" r:id="rId20"/>
    <p:sldId id="311" r:id="rId21"/>
    <p:sldId id="256" r:id="rId22"/>
    <p:sldId id="299" r:id="rId23"/>
    <p:sldId id="295" r:id="rId24"/>
    <p:sldId id="296" r:id="rId25"/>
    <p:sldId id="305" r:id="rId26"/>
    <p:sldId id="297" r:id="rId27"/>
  </p:sldIdLst>
  <p:sldSz cx="12188825" cy="6858000"/>
  <p:notesSz cx="9309100" cy="7023100"/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72D8F86-0F77-4114-941D-2B2A83EA2D9A}">
          <p14:sldIdLst>
            <p14:sldId id="265"/>
            <p14:sldId id="283"/>
            <p14:sldId id="284"/>
            <p14:sldId id="285"/>
            <p14:sldId id="286"/>
            <p14:sldId id="287"/>
            <p14:sldId id="288"/>
            <p14:sldId id="290"/>
            <p14:sldId id="291"/>
            <p14:sldId id="292"/>
            <p14:sldId id="293"/>
            <p14:sldId id="298"/>
            <p14:sldId id="306"/>
            <p14:sldId id="301"/>
            <p14:sldId id="307"/>
            <p14:sldId id="308"/>
            <p14:sldId id="310"/>
            <p14:sldId id="304"/>
            <p14:sldId id="311"/>
          </p14:sldIdLst>
        </p14:section>
        <p14:section name="Раздел без заголовка" id="{3443FCF9-A69F-48C4-BD23-B36C67D7F687}">
          <p14:sldIdLst>
            <p14:sldId id="256"/>
            <p14:sldId id="299"/>
            <p14:sldId id="295"/>
            <p14:sldId id="296"/>
            <p14:sldId id="305"/>
            <p14:sldId id="29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29" autoAdjust="0"/>
  </p:normalViewPr>
  <p:slideViewPr>
    <p:cSldViewPr showGuides="1">
      <p:cViewPr varScale="1">
        <p:scale>
          <a:sx n="94" d="100"/>
          <a:sy n="94" d="100"/>
        </p:scale>
        <p:origin x="226" y="86"/>
      </p:cViewPr>
      <p:guideLst>
        <p:guide orient="horz" pos="2160"/>
        <p:guide orient="horz" pos="3936"/>
        <p:guide orient="horz" pos="1152"/>
        <p:guide orient="horz" pos="2544"/>
        <p:guide orient="horz" pos="1008"/>
        <p:guide orient="horz" pos="384"/>
        <p:guide orient="horz" pos="3312"/>
        <p:guide pos="3839"/>
        <p:guide pos="959"/>
        <p:guide pos="6719"/>
        <p:guide pos="527"/>
        <p:guide pos="7151"/>
        <p:guide pos="4127"/>
        <p:guide pos="4415"/>
        <p:guide pos="2687"/>
        <p:guide pos="383"/>
        <p:guide pos="7295"/>
        <p:guide pos="5327"/>
        <p:guide pos="38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ags" Target="tags/tag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defPPr/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defPPr/>
            <a:lvl1pPr algn="r">
              <a:defRPr sz="1200"/>
            </a:lvl1pPr>
          </a:lstStyle>
          <a:p>
            <a:fld id="{739FF845-BB4A-479D-8C06-522C1DBAB2F9}" type="datetimeFigureOut">
              <a:rPr lang="ru-RU"/>
              <a:pPr/>
              <a:t>24.11.2025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defPPr/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defPPr/>
            <a:lvl1pPr algn="r">
              <a:defRPr sz="1200"/>
            </a:lvl1pPr>
          </a:lstStyle>
          <a:p>
            <a:fld id="{C4FD142E-5B44-489E-8F73-9E67242E680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defPPr/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defPPr/>
            <a:lvl1pPr algn="r">
              <a:defRPr sz="1200"/>
            </a:lvl1pPr>
          </a:lstStyle>
          <a:p>
            <a:fld id="{3ABD2D7A-D230-4F91-BD59-0A39C2703BA8}" type="datetimeFigureOut">
              <a:rPr lang="ru-RU"/>
              <a:pPr/>
              <a:t>24.11.2025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>
            <a:defPPr/>
          </a:lstStyle>
          <a:p>
            <a:pPr lvl="0"/>
            <a:r>
              <a:rPr/>
              <a:t>Образец текста</a:t>
            </a:r>
          </a:p>
          <a:p>
            <a:pPr lvl="1"/>
            <a:r>
              <a:rPr/>
              <a:t>Второй уровень</a:t>
            </a:r>
          </a:p>
          <a:p>
            <a:pPr lvl="2"/>
            <a:r>
              <a:rPr/>
              <a:t>Третий уровень</a:t>
            </a:r>
          </a:p>
          <a:p>
            <a:pPr lvl="3"/>
            <a:r>
              <a:rPr/>
              <a:t>Четвертый уровень</a:t>
            </a:r>
          </a:p>
          <a:p>
            <a:pPr lvl="4"/>
            <a:r>
              <a:rPr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defPPr/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defPPr/>
            <a:lvl1pPr algn="r">
              <a:defRPr sz="1200"/>
            </a:lvl1pPr>
          </a:lstStyle>
          <a:p>
            <a:fld id="{F93199CD-3E1B-4AE6-990F-76F925F5EA9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defPPr/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/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3150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750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191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4786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/>
              <a:t>20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4977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034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8481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3668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237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2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589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874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726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920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795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234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89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4" y="1600201"/>
            <a:ext cx="9144000" cy="2971799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2" y="4724400"/>
            <a:ext cx="9144001" cy="990600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defPPr/>
          </a:lstStyle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defPPr/>
          </a:lstStyle>
          <a:p>
            <a:endParaRPr lang="ru-RU" noProof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defPPr/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37688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smtClean="0"/>
              <a:t>Щелкните, чтобы ввести имя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ct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ct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smtClean="0"/>
              <a:t>Год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defPPr/>
          </a:lstStyle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defPPr/>
          </a:lstStyle>
          <a:p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defPPr/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287267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661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endParaRPr lang="ru-RU" noProof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33259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3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382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3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6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defPPr/>
          </a:lstStyle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defPPr/>
          </a:lstStyle>
          <a:p>
            <a:endParaRPr lang="ru-RU" noProof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defPPr/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07164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defPPr/>
          </a:lstStyle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defPPr/>
          </a:lstStyle>
          <a:p>
            <a:endParaRPr lang="ru-RU" noProof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defPPr/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39937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defPPr/>
          </a:lstStyle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defPPr/>
          </a:lstStyle>
          <a:p>
            <a:endParaRPr lang="ru-RU" noProof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defPPr/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6706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defPPr/>
          </a:lstStyle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defPPr/>
          </a:lstStyle>
          <a:p>
            <a:endParaRPr lang="ru-RU" noProof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defPPr/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09354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defPPr/>
          </a:lstStyle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defPPr/>
          </a:lstStyle>
          <a:p>
            <a:endParaRPr lang="ru-RU" noProof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defPPr/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1415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2" y="381000"/>
            <a:ext cx="91440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/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9144002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/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770812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2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99612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8" r:id="rId3"/>
    <p:sldLayoutId id="2147483669" r:id="rId4"/>
    <p:sldLayoutId id="2147483670" r:id="rId5"/>
    <p:sldLayoutId id="2147483663" r:id="rId6"/>
    <p:sldLayoutId id="2147483673" r:id="rId7"/>
    <p:sldLayoutId id="2147483674" r:id="rId8"/>
    <p:sldLayoutId id="2147483675" r:id="rId9"/>
    <p:sldLayoutId id="2147483676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75488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040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50976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79576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26464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55064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01952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998068" y="2564904"/>
            <a:ext cx="6264696" cy="1036712"/>
          </a:xfrm>
        </p:spPr>
        <p:txBody>
          <a:bodyPr>
            <a:normAutofit/>
          </a:bodyPr>
          <a:lstStyle>
            <a:defPPr/>
          </a:lstStyle>
          <a:p>
            <a:pPr algn="ctr" defTabSz="914400">
              <a:lnSpc>
                <a:spcPct val="85000"/>
              </a:lnSpc>
              <a:spcBef>
                <a:spcPct val="0"/>
              </a:spcBef>
              <a:buNone/>
            </a:pPr>
            <a:r>
              <a:rPr lang="ru-RU" sz="3600" smtClean="0">
                <a:solidFill>
                  <a:srgbClr val="FFFF00"/>
                </a:solidFill>
                <a:latin typeface="Cambria"/>
              </a:rPr>
              <a:t>средняя</a:t>
            </a:r>
            <a:r>
              <a:rPr lang="ru-RU" sz="3600" b="0" i="0" smtClean="0">
                <a:solidFill>
                  <a:srgbClr val="FFFF00"/>
                </a:solidFill>
                <a:latin typeface="Cambria"/>
                <a:ea typeface="+mj-ea"/>
                <a:cs typeface="+mj-cs"/>
              </a:rPr>
              <a:t> группа</a:t>
            </a:r>
            <a:br>
              <a:rPr lang="ru-RU" sz="3600" b="0" i="0" smtClean="0">
                <a:solidFill>
                  <a:srgbClr val="FFFF00"/>
                </a:solidFill>
                <a:latin typeface="Cambria"/>
                <a:ea typeface="+mj-ea"/>
                <a:cs typeface="+mj-cs"/>
              </a:rPr>
            </a:br>
            <a:r>
              <a:rPr lang="ru-RU" sz="3600" smtClean="0">
                <a:solidFill>
                  <a:srgbClr val="FFFF00"/>
                </a:solidFill>
                <a:latin typeface="Cambria"/>
              </a:rPr>
              <a:t>Тема: «Разноцветная осень»</a:t>
            </a:r>
            <a:endParaRPr lang="ru-RU" sz="3600" b="0" i="0">
              <a:solidFill>
                <a:srgbClr val="FFFF00"/>
              </a:solidFill>
              <a:latin typeface="Cambria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958508" y="4725144"/>
            <a:ext cx="4343401" cy="1440160"/>
          </a:xfrm>
        </p:spPr>
        <p:txBody>
          <a:bodyPr>
            <a:normAutofit lnSpcReduction="10000"/>
          </a:bodyPr>
          <a:lstStyle>
            <a:defPPr/>
          </a:lstStyle>
          <a:p>
            <a:pPr marL="0" indent="0" algn="r">
              <a:lnSpc>
                <a:spcPct val="110000"/>
              </a:lnSpc>
              <a:spcBef>
                <a:spcPct val="0"/>
              </a:spcBef>
              <a:buNone/>
            </a:pPr>
            <a:r>
              <a:rPr lang="ru-RU" sz="2100" b="1" smtClean="0">
                <a:solidFill>
                  <a:srgbClr val="00B0F0"/>
                </a:solidFill>
              </a:rPr>
              <a:t>Лычагина Жанна Николаевна</a:t>
            </a:r>
          </a:p>
          <a:p>
            <a:pPr marL="0" indent="0" algn="r">
              <a:lnSpc>
                <a:spcPct val="110000"/>
              </a:lnSpc>
              <a:spcBef>
                <a:spcPct val="0"/>
              </a:spcBef>
              <a:buNone/>
            </a:pPr>
            <a:r>
              <a:rPr lang="ru-RU" sz="2100" b="1" smtClean="0">
                <a:solidFill>
                  <a:srgbClr val="00B0F0"/>
                </a:solidFill>
              </a:rPr>
              <a:t>Воспитатель</a:t>
            </a:r>
          </a:p>
          <a:p>
            <a:pPr marL="0" indent="0" algn="r">
              <a:lnSpc>
                <a:spcPct val="110000"/>
              </a:lnSpc>
              <a:spcBef>
                <a:spcPct val="0"/>
              </a:spcBef>
              <a:buNone/>
            </a:pPr>
            <a:r>
              <a:rPr lang="ru-RU" sz="2100" b="1" smtClean="0">
                <a:solidFill>
                  <a:srgbClr val="00B0F0"/>
                </a:solidFill>
              </a:rPr>
              <a:t>РЖД детский сад №25</a:t>
            </a:r>
          </a:p>
          <a:p>
            <a:pPr marL="0" indent="0" algn="r">
              <a:lnSpc>
                <a:spcPct val="110000"/>
              </a:lnSpc>
              <a:spcBef>
                <a:spcPct val="0"/>
              </a:spcBef>
              <a:buNone/>
            </a:pPr>
            <a:r>
              <a:rPr lang="ru-RU" sz="2100" b="1" err="1">
                <a:solidFill>
                  <a:srgbClr val="00B0F0"/>
                </a:solidFill>
              </a:rPr>
              <a:t>г</a:t>
            </a:r>
            <a:r>
              <a:rPr lang="ru-RU" sz="2100" b="1" err="1" smtClean="0">
                <a:solidFill>
                  <a:srgbClr val="00B0F0"/>
                </a:solidFill>
              </a:rPr>
              <a:t>.Лиски</a:t>
            </a:r>
            <a:endParaRPr lang="ru-RU" sz="2100" b="1" smtClean="0">
              <a:solidFill>
                <a:srgbClr val="00B0F0"/>
              </a:solidFill>
            </a:endParaRPr>
          </a:p>
          <a:p>
            <a:pPr marL="0" indent="0" algn="r">
              <a:lnSpc>
                <a:spcPct val="110000"/>
              </a:lnSpc>
              <a:spcBef>
                <a:spcPct val="0"/>
              </a:spcBef>
              <a:buNone/>
            </a:pPr>
            <a:endParaRPr lang="ru-RU" sz="2100" b="1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3022263" y="908719"/>
            <a:ext cx="6336704" cy="792089"/>
          </a:xfrm>
        </p:spPr>
        <p:txBody>
          <a:bodyPr/>
          <a:lstStyle>
            <a:defPPr/>
          </a:lstStyle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ru-RU" sz="3600" b="0" i="0" baseline="0" smtClean="0">
                <a:solidFill>
                  <a:srgbClr val="00B0F0"/>
                </a:solidFill>
                <a:latin typeface="Cambria"/>
                <a:ea typeface="+mn-ea"/>
                <a:cs typeface="+mn-cs"/>
              </a:rPr>
              <a:t>2025</a:t>
            </a:r>
            <a:r>
              <a:rPr lang="ru-RU" sz="3600" b="0" i="0" smtClean="0">
                <a:solidFill>
                  <a:srgbClr val="00B0F0"/>
                </a:solidFill>
                <a:latin typeface="Cambria"/>
                <a:ea typeface="+mn-ea"/>
                <a:cs typeface="+mn-cs"/>
              </a:rPr>
              <a:t> -2026 учебный год</a:t>
            </a:r>
            <a:endParaRPr lang="ru-RU" sz="3600" b="0" i="0" baseline="0">
              <a:solidFill>
                <a:srgbClr val="00B0F0"/>
              </a:solidFill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94615" y="5933020"/>
            <a:ext cx="4671920" cy="592324"/>
          </a:xfrm>
        </p:spPr>
        <p:txBody>
          <a:bodyPr>
            <a:normAutofit/>
          </a:bodyPr>
          <a:lstStyle>
            <a:defPPr/>
          </a:lstStyle>
          <a:p>
            <a:pPr algn="ctr"/>
            <a:r>
              <a:rPr lang="ru-RU" sz="16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Сюжетно- ролевая игра «Автодром»</a:t>
            </a:r>
            <a:endParaRPr lang="ru-RU" sz="16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09660" y="6148388"/>
            <a:ext cx="3124200" cy="612441"/>
          </a:xfrm>
        </p:spPr>
        <p:txBody>
          <a:bodyPr>
            <a:noAutofit/>
          </a:bodyPr>
          <a:lstStyle>
            <a:defPPr/>
          </a:lstStyle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ru-RU" sz="16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Сюжетно-ролевая игра «Семья»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ru-RU" sz="160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/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1341438" y="419100"/>
            <a:ext cx="4464942" cy="5638800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" r="2984"/>
          <a:stretch>
            <a:fillRect/>
          </a:stretch>
        </p:blipFill>
        <p:spPr>
          <a:xfrm>
            <a:off x="7102524" y="419099"/>
            <a:ext cx="4121101" cy="5638801"/>
          </a:xfrm>
        </p:spPr>
      </p:pic>
    </p:spTree>
    <p:extLst>
      <p:ext uri="{BB962C8B-B14F-4D97-AF65-F5344CB8AC3E}">
        <p14:creationId xmlns:p14="http://schemas.microsoft.com/office/powerpoint/2010/main" val="402571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/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/>
          <p:nvPr/>
        </p:nvSpPr>
        <p:spPr>
          <a:xfrm>
            <a:off x="6211361" y="5930708"/>
            <a:ext cx="5476644" cy="77508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Уголок музыки и звуков</a:t>
            </a:r>
          </a:p>
          <a:p>
            <a:pPr algn="ctr"/>
            <a:endParaRPr lang="ru-RU" sz="160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Заголовок 2"/>
          <p:cNvSpPr txBox="1"/>
          <p:nvPr/>
        </p:nvSpPr>
        <p:spPr>
          <a:xfrm>
            <a:off x="537383" y="5941089"/>
            <a:ext cx="5040560" cy="764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Уголок театрализации </a:t>
            </a:r>
          </a:p>
          <a:p>
            <a:pPr algn="ctr"/>
            <a:r>
              <a:rPr lang="ru-RU" sz="180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6" r="9646"/>
          <a:stretch>
            <a:fillRect/>
          </a:stretch>
        </p:blipFill>
        <p:spPr>
          <a:xfrm>
            <a:off x="333375" y="609600"/>
            <a:ext cx="5702300" cy="5299075"/>
          </a:xfrm>
        </p:spPr>
      </p:pic>
      <p:pic>
        <p:nvPicPr>
          <p:cNvPr id="3" name="Рисунок 2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r="9726"/>
          <a:stretch>
            <a:fillRect/>
          </a:stretch>
        </p:blipFill>
        <p:spPr>
          <a:xfrm>
            <a:off x="6201262" y="587375"/>
            <a:ext cx="5715000" cy="5321300"/>
          </a:xfrm>
        </p:spPr>
      </p:pic>
    </p:spTree>
    <p:extLst>
      <p:ext uri="{BB962C8B-B14F-4D97-AF65-F5344CB8AC3E}">
        <p14:creationId xmlns:p14="http://schemas.microsoft.com/office/powerpoint/2010/main" val="104246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112713" y="415925"/>
            <a:ext cx="3821459" cy="5638800"/>
          </a:xfrm>
        </p:spPr>
      </p:pic>
      <p:sp>
        <p:nvSpPr>
          <p:cNvPr id="9" name="Заголовок 2"/>
          <p:cNvSpPr txBox="1"/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  <a:endParaRPr lang="ru-RU" sz="18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/>
          <p:nvPr/>
        </p:nvSpPr>
        <p:spPr>
          <a:xfrm>
            <a:off x="-344502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Уголок уединения</a:t>
            </a:r>
            <a:endParaRPr lang="ru-RU" sz="16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Текст 3"/>
          <p:cNvSpPr txBox="1"/>
          <p:nvPr/>
        </p:nvSpPr>
        <p:spPr>
          <a:xfrm>
            <a:off x="4090577" y="6097506"/>
            <a:ext cx="7907747" cy="702264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SzTx/>
              <a:buNone/>
            </a:pPr>
            <a:r>
              <a:rPr lang="ru-RU" sz="16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художественного творчества</a:t>
            </a:r>
            <a:r>
              <a:rPr lang="ru-RU" sz="1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95179" y="6156250"/>
            <a:ext cx="3312368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</a:lstStyle>
          <a:p>
            <a:pPr lvl="0" algn="ctr"/>
            <a:r>
              <a:rPr lang="ru-RU" sz="16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" name="Рисунок 18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" r="5218"/>
          <a:stretch>
            <a:fillRect/>
          </a:stretch>
        </p:blipFill>
        <p:spPr>
          <a:xfrm>
            <a:off x="8210550" y="438150"/>
            <a:ext cx="3787775" cy="5638800"/>
          </a:xfrm>
        </p:spPr>
      </p:pic>
      <p:pic>
        <p:nvPicPr>
          <p:cNvPr id="18" name="Рисунок 17"/>
          <p:cNvPicPr>
            <a:picLocks noGrp="1" noChangeAspect="1"/>
          </p:cNvPicPr>
          <p:nvPr>
            <p:ph type="pic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4071938" y="438150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val="90387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Grp="1" noChangeAspect="1"/>
          </p:cNvPicPr>
          <p:nvPr>
            <p:ph type="pic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" r="2885"/>
          <a:stretch>
            <a:fillRect/>
          </a:stretch>
        </p:blipFill>
        <p:spPr>
          <a:xfrm>
            <a:off x="6526460" y="332656"/>
            <a:ext cx="5112568" cy="5616624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  <p:sp>
        <p:nvSpPr>
          <p:cNvPr id="14" name="TextBox 13"/>
          <p:cNvSpPr txBox="1"/>
          <p:nvPr/>
        </p:nvSpPr>
        <p:spPr>
          <a:xfrm>
            <a:off x="405780" y="6165304"/>
            <a:ext cx="5400600" cy="342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pPr algn="ctr">
              <a:lnSpc>
                <a:spcPct val="110000"/>
              </a:lnSpc>
            </a:pPr>
            <a:r>
              <a:rPr lang="ru-RU" sz="1600" smtClean="0"/>
              <a:t>Книжный уголок (книги по интересам)</a:t>
            </a:r>
            <a:endParaRPr lang="ru-RU" sz="1600"/>
          </a:p>
        </p:txBody>
      </p:sp>
      <p:sp>
        <p:nvSpPr>
          <p:cNvPr id="15" name="TextBox 14"/>
          <p:cNvSpPr txBox="1"/>
          <p:nvPr/>
        </p:nvSpPr>
        <p:spPr>
          <a:xfrm>
            <a:off x="6598468" y="6251780"/>
            <a:ext cx="5201792" cy="342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pPr algn="ctr">
              <a:lnSpc>
                <a:spcPct val="110000"/>
              </a:lnSpc>
            </a:pPr>
            <a:r>
              <a:rPr lang="ru-RU" sz="1600" smtClean="0"/>
              <a:t>Книжный уголок (по теме недели)</a:t>
            </a:r>
            <a:endParaRPr lang="ru-RU" sz="1600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7" b="6537"/>
          <a:stretch>
            <a:fillRect/>
          </a:stretch>
        </p:blipFill>
        <p:spPr>
          <a:xfrm>
            <a:off x="693812" y="332657"/>
            <a:ext cx="5112568" cy="5616624"/>
          </a:xfrm>
        </p:spPr>
      </p:pic>
    </p:spTree>
    <p:extLst>
      <p:ext uri="{BB962C8B-B14F-4D97-AF65-F5344CB8AC3E}">
        <p14:creationId xmlns:p14="http://schemas.microsoft.com/office/powerpoint/2010/main" val="3721686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/>
          <p:nvPr/>
        </p:nvSpPr>
        <p:spPr>
          <a:xfrm>
            <a:off x="3286100" y="6434786"/>
            <a:ext cx="5256584" cy="29863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smtClean="0">
                <a:solidFill>
                  <a:schemeClr val="tx1"/>
                </a:solidFill>
              </a:rPr>
              <a:t>«Почта доверия</a:t>
            </a:r>
          </a:p>
          <a:p>
            <a:pPr algn="ctr"/>
            <a:endParaRPr lang="ru-RU" sz="1800">
              <a:solidFill>
                <a:schemeClr val="tx1"/>
              </a:solidFill>
            </a:endParaRPr>
          </a:p>
          <a:p>
            <a:pPr algn="ctr"/>
            <a:endParaRPr lang="ru-RU" sz="1800" smtClean="0">
              <a:solidFill>
                <a:schemeClr val="tx1"/>
              </a:solidFill>
            </a:endParaRPr>
          </a:p>
          <a:p>
            <a:pPr algn="ctr"/>
            <a:endParaRPr lang="ru-RU" sz="1800">
              <a:solidFill>
                <a:schemeClr val="tx1"/>
              </a:solidFill>
            </a:endParaRPr>
          </a:p>
          <a:p>
            <a:pPr algn="ctr"/>
            <a:endParaRPr lang="ru-RU" sz="1800" smtClean="0">
              <a:solidFill>
                <a:schemeClr val="tx1"/>
              </a:solidFill>
            </a:endParaRPr>
          </a:p>
          <a:p>
            <a:pPr algn="ctr"/>
            <a:endParaRPr lang="ru-RU" sz="1800">
              <a:solidFill>
                <a:schemeClr val="tx1"/>
              </a:solidFill>
            </a:endParaRPr>
          </a:p>
          <a:p>
            <a:pPr algn="ctr"/>
            <a:endParaRPr lang="ru-RU" sz="1800" smtClean="0">
              <a:solidFill>
                <a:schemeClr val="tx1"/>
              </a:solidFill>
            </a:endParaRPr>
          </a:p>
          <a:p>
            <a:pPr algn="ctr"/>
            <a:endParaRPr lang="ru-RU" sz="1800">
              <a:solidFill>
                <a:schemeClr val="tx1"/>
              </a:solidFill>
            </a:endParaRPr>
          </a:p>
          <a:p>
            <a:pPr algn="ctr"/>
            <a:endParaRPr lang="ru-RU" sz="1800" smtClean="0">
              <a:solidFill>
                <a:schemeClr val="tx1"/>
              </a:solidFill>
            </a:endParaRPr>
          </a:p>
          <a:p>
            <a:pPr algn="ctr"/>
            <a:r>
              <a:rPr lang="ru-RU" sz="7200">
                <a:solidFill>
                  <a:schemeClr val="tx1"/>
                </a:solidFill>
              </a:rPr>
              <a:t>Информационный стенд</a:t>
            </a:r>
          </a:p>
          <a:p>
            <a:pPr algn="ctr"/>
            <a:endParaRPr lang="ru-RU" sz="1800" smtClean="0">
              <a:solidFill>
                <a:schemeClr val="tx1"/>
              </a:solidFill>
            </a:endParaRPr>
          </a:p>
          <a:p>
            <a:pPr algn="ctr"/>
            <a:endParaRPr lang="ru-RU" sz="1800">
              <a:solidFill>
                <a:schemeClr val="tx1"/>
              </a:solidFill>
            </a:endParaRPr>
          </a:p>
          <a:p>
            <a:pPr algn="ctr"/>
            <a:endParaRPr lang="ru-RU" sz="1800" smtClean="0">
              <a:solidFill>
                <a:schemeClr val="tx1"/>
              </a:solidFill>
            </a:endParaRPr>
          </a:p>
          <a:p>
            <a:pPr algn="ctr"/>
            <a:r>
              <a:rPr lang="ru-RU" sz="1800" smtClean="0">
                <a:solidFill>
                  <a:schemeClr val="tx1"/>
                </a:solidFill>
              </a:rPr>
              <a:t>»</a:t>
            </a:r>
          </a:p>
          <a:p>
            <a:pPr algn="ctr"/>
            <a:r>
              <a:rPr lang="ru-RU" sz="1800" smtClean="0">
                <a:solidFill>
                  <a:srgbClr val="FF9933"/>
                </a:solidFill>
              </a:rPr>
              <a:t> </a:t>
            </a:r>
            <a:endParaRPr lang="ru-RU" sz="1800">
              <a:solidFill>
                <a:srgbClr val="FF9933"/>
              </a:solidFill>
            </a:endParaRPr>
          </a:p>
        </p:txBody>
      </p:sp>
      <p:sp>
        <p:nvSpPr>
          <p:cNvPr id="10" name="Заголовок 2"/>
          <p:cNvSpPr txBox="1"/>
          <p:nvPr/>
        </p:nvSpPr>
        <p:spPr>
          <a:xfrm>
            <a:off x="8182644" y="6093295"/>
            <a:ext cx="4006181" cy="57809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ct val="0"/>
              </a:spcBef>
            </a:pPr>
            <a:endParaRPr lang="ru-RU" sz="1800">
              <a:solidFill>
                <a:srgbClr val="FF9933"/>
              </a:solidFill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ru-RU" sz="2200" smtClean="0">
                <a:solidFill>
                  <a:srgbClr val="FF9933"/>
                </a:solidFill>
              </a:rPr>
              <a:t> </a:t>
            </a:r>
            <a:endParaRPr lang="ru-RU" sz="2200">
              <a:solidFill>
                <a:srgbClr val="FF9933"/>
              </a:solidFill>
            </a:endParaRPr>
          </a:p>
        </p:txBody>
      </p:sp>
      <p:sp>
        <p:nvSpPr>
          <p:cNvPr id="14" name="Заголовок 2"/>
          <p:cNvSpPr txBox="1"/>
          <p:nvPr/>
        </p:nvSpPr>
        <p:spPr>
          <a:xfrm>
            <a:off x="4164745" y="5867302"/>
            <a:ext cx="4164899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ct val="0"/>
              </a:spcBef>
            </a:pPr>
            <a:endParaRPr lang="ru-RU" sz="1800">
              <a:solidFill>
                <a:srgbClr val="FF9933"/>
              </a:solidFill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ru-RU" sz="2000">
                <a:solidFill>
                  <a:srgbClr val="FF9933"/>
                </a:solidFill>
              </a:rPr>
              <a:t> </a:t>
            </a:r>
            <a:r>
              <a:rPr lang="ru-RU" sz="2000" smtClean="0">
                <a:solidFill>
                  <a:srgbClr val="FF9933"/>
                </a:solidFill>
              </a:rPr>
              <a:t> </a:t>
            </a:r>
            <a:endParaRPr lang="ru-RU" sz="2000">
              <a:solidFill>
                <a:srgbClr val="FF9933"/>
              </a:solidFill>
            </a:endParaRPr>
          </a:p>
        </p:txBody>
      </p:sp>
      <p:sp>
        <p:nvSpPr>
          <p:cNvPr id="15" name="Заголовок 2"/>
          <p:cNvSpPr txBox="1"/>
          <p:nvPr/>
        </p:nvSpPr>
        <p:spPr>
          <a:xfrm>
            <a:off x="3502124" y="44059"/>
            <a:ext cx="5832648" cy="352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/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>
                <a:solidFill>
                  <a:srgbClr val="FF9933"/>
                </a:solidFill>
              </a:rPr>
              <a:t>4</a:t>
            </a:r>
            <a:r>
              <a:rPr lang="ru-RU" sz="1800" b="1" smtClean="0">
                <a:solidFill>
                  <a:srgbClr val="FF9933"/>
                </a:solidFill>
              </a:rPr>
              <a:t>. </a:t>
            </a:r>
            <a:r>
              <a:rPr lang="ru-RU" sz="1800" b="1">
                <a:solidFill>
                  <a:srgbClr val="FF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среды для диалога с родителями</a:t>
            </a:r>
            <a:endParaRPr lang="ru-RU" sz="1800" b="1">
              <a:solidFill>
                <a:srgbClr val="FF9933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21" y="549815"/>
            <a:ext cx="6025500" cy="554348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452" y="549814"/>
            <a:ext cx="5544616" cy="554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21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444" y="116632"/>
            <a:ext cx="5141113" cy="65527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04" y="116632"/>
            <a:ext cx="5174428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812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82" y="260648"/>
            <a:ext cx="11723860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90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12" y="116632"/>
            <a:ext cx="5760640" cy="65037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2" y="116632"/>
            <a:ext cx="5400600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95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868" y="404664"/>
            <a:ext cx="10225136" cy="55446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98268" y="6237312"/>
            <a:ext cx="3384376" cy="373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pPr algn="ctr">
              <a:lnSpc>
                <a:spcPct val="110000"/>
              </a:lnSpc>
            </a:pPr>
            <a:r>
              <a:rPr lang="ru-RU" smtClean="0"/>
              <a:t>Выставка рисунков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45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88" y="188640"/>
            <a:ext cx="5678251" cy="64087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444" y="188640"/>
            <a:ext cx="5575548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459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713" y="6237288"/>
            <a:ext cx="3961450" cy="393576"/>
          </a:xfrm>
        </p:spPr>
        <p:txBody>
          <a:bodyPr>
            <a:noAutofit/>
          </a:bodyPr>
          <a:lstStyle>
            <a:defPPr/>
          </a:lstStyle>
          <a:p>
            <a:pPr algn="ctr"/>
            <a:r>
              <a:rPr lang="ru-RU" sz="18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в группу, нижняя левая точка</a:t>
            </a:r>
            <a:endParaRPr lang="ru-RU" sz="18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92603" y="6312744"/>
            <a:ext cx="3124200" cy="318120"/>
          </a:xfrm>
        </p:spPr>
        <p:txBody>
          <a:bodyPr>
            <a:noAutofit/>
          </a:bodyPr>
          <a:lstStyle>
            <a:defPPr/>
          </a:lstStyle>
          <a:p>
            <a:pPr algn="ctr"/>
            <a:r>
              <a:rPr lang="ru-RU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Заголовок 2"/>
          <p:cNvSpPr txBox="1"/>
          <p:nvPr/>
        </p:nvSpPr>
        <p:spPr>
          <a:xfrm>
            <a:off x="121772" y="2980952"/>
            <a:ext cx="3550920" cy="393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  <a:endParaRPr lang="ru-RU" sz="18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Текст 3"/>
          <p:cNvSpPr txBox="1"/>
          <p:nvPr/>
        </p:nvSpPr>
        <p:spPr>
          <a:xfrm>
            <a:off x="4654252" y="2980952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/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правая точка</a:t>
            </a: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Текст 3"/>
          <p:cNvSpPr txBox="1"/>
          <p:nvPr/>
        </p:nvSpPr>
        <p:spPr>
          <a:xfrm>
            <a:off x="8999508" y="2060848"/>
            <a:ext cx="3071568" cy="3600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/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 </a:t>
            </a:r>
          </a:p>
          <a:p>
            <a:pPr algn="ctr"/>
            <a:r>
              <a:rPr lang="ru-RU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(ранний возраст, младший, </a:t>
            </a:r>
            <a:r>
              <a:rPr lang="ru-RU" u="sng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u="sng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редний, </a:t>
            </a:r>
            <a:r>
              <a:rPr lang="ru-RU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старший, подготовительный ) </a:t>
            </a:r>
          </a:p>
          <a:p>
            <a:pPr algn="ctr"/>
            <a:r>
              <a:rPr lang="ru-RU" sz="240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группы с четырех точек по периметру</a:t>
            </a:r>
            <a:endParaRPr lang="ru-RU" sz="240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Рисунок 12"/>
          <p:cNvPicPr>
            <a:picLocks noGrp="1" noChangeAspect="1"/>
          </p:cNvPicPr>
          <p:nvPr>
            <p:ph type="pic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>
          <a:xfrm>
            <a:off x="4654252" y="238125"/>
            <a:ext cx="4248471" cy="2743200"/>
          </a:xfrm>
        </p:spPr>
      </p:pic>
      <p:pic>
        <p:nvPicPr>
          <p:cNvPr id="11" name="Рисунок 10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>
          <a:xfrm>
            <a:off x="233363" y="233363"/>
            <a:ext cx="4132857" cy="2743200"/>
          </a:xfrm>
        </p:spPr>
      </p:pic>
      <p:pic>
        <p:nvPicPr>
          <p:cNvPr id="12" name="Рисунок 11"/>
          <p:cNvPicPr>
            <a:picLocks noGrp="1" noChangeAspect="1"/>
          </p:cNvPicPr>
          <p:nvPr>
            <p:ph type="pic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>
          <a:xfrm>
            <a:off x="233363" y="3433763"/>
            <a:ext cx="4132857" cy="2743200"/>
          </a:xfrm>
        </p:spPr>
      </p:pic>
      <p:pic>
        <p:nvPicPr>
          <p:cNvPr id="14" name="Рисунок 13"/>
          <p:cNvPicPr>
            <a:picLocks noGrp="1" noChangeAspect="1"/>
          </p:cNvPicPr>
          <p:nvPr>
            <p:ph type="pic" idx="1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>
          <a:xfrm>
            <a:off x="4624388" y="3433763"/>
            <a:ext cx="4278335" cy="2776537"/>
          </a:xfrm>
        </p:spPr>
      </p:pic>
    </p:spTree>
    <p:extLst>
      <p:ext uri="{BB962C8B-B14F-4D97-AF65-F5344CB8AC3E}">
        <p14:creationId xmlns:p14="http://schemas.microsoft.com/office/powerpoint/2010/main" val="270508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73932" y="260649"/>
            <a:ext cx="8892482" cy="1584175"/>
          </a:xfrm>
        </p:spPr>
        <p:txBody>
          <a:bodyPr>
            <a:normAutofit/>
          </a:bodyPr>
          <a:lstStyle>
            <a:defPPr/>
          </a:lstStyle>
          <a:p>
            <a:pPr algn="ctr"/>
            <a:r>
              <a:rPr lang="ru-RU" sz="3600" smtClean="0">
                <a:solidFill>
                  <a:schemeClr val="accent2"/>
                </a:solidFill>
              </a:rPr>
              <a:t>Организация предметно-пространственной развивающей среды </a:t>
            </a:r>
            <a:br>
              <a:rPr lang="ru-RU" sz="3600" smtClean="0">
                <a:solidFill>
                  <a:schemeClr val="accent2"/>
                </a:solidFill>
              </a:rPr>
            </a:br>
            <a:r>
              <a:rPr lang="ru-RU" sz="3600" smtClean="0">
                <a:solidFill>
                  <a:schemeClr val="accent2"/>
                </a:solidFill>
              </a:rPr>
              <a:t>в средней группе</a:t>
            </a:r>
            <a:endParaRPr lang="ru-RU" sz="3600">
              <a:solidFill>
                <a:schemeClr val="accent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522412" y="9549680"/>
            <a:ext cx="9144001" cy="144016"/>
          </a:xfrm>
        </p:spPr>
        <p:txBody>
          <a:bodyPr>
            <a:normAutofit fontScale="25000" lnSpcReduction="20000"/>
          </a:bodyPr>
          <a:lstStyle>
            <a:defPPr/>
          </a:lstStyle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422004" y="2564904"/>
            <a:ext cx="7618413" cy="2677656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</a:lstStyle>
          <a:p>
            <a:pPr algn="ctr"/>
            <a:r>
              <a:rPr lang="ru-RU" sz="2800">
                <a:solidFill>
                  <a:schemeClr val="accent1">
                    <a:lumMod val="60000"/>
                    <a:lumOff val="40000"/>
                  </a:schemeClr>
                </a:solidFill>
              </a:rPr>
              <a:t>Развивающая предметно-пространственная среда в нашей группе </a:t>
            </a:r>
            <a:r>
              <a:rPr lang="ru-RU" sz="280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«Белочка» </a:t>
            </a:r>
            <a:r>
              <a:rPr lang="ru-RU" sz="2800">
                <a:solidFill>
                  <a:schemeClr val="accent1">
                    <a:lumMod val="60000"/>
                    <a:lumOff val="40000"/>
                  </a:schemeClr>
                </a:solidFill>
              </a:rPr>
              <a:t>создается в соответствии с темой дня, недели, времени года с учетом развития индивидуальности каждого ребенка, уровня его возможности, активности и интересов.</a:t>
            </a:r>
          </a:p>
        </p:txBody>
      </p:sp>
    </p:spTree>
    <p:extLst>
      <p:ext uri="{BB962C8B-B14F-4D97-AF65-F5344CB8AC3E}">
        <p14:creationId xmlns:p14="http://schemas.microsoft.com/office/powerpoint/2010/main" val="93287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3574132" y="836712"/>
            <a:ext cx="3978275" cy="5638800"/>
          </a:xfrm>
        </p:spPr>
      </p:pic>
      <p:pic>
        <p:nvPicPr>
          <p:cNvPr id="2" name="Рисунок 1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7750175" y="836613"/>
            <a:ext cx="4176885" cy="5638800"/>
          </a:xfr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05780" y="1556792"/>
            <a:ext cx="3124200" cy="1584176"/>
          </a:xfrm>
        </p:spPr>
        <p:txBody>
          <a:bodyPr>
            <a:normAutofit fontScale="90000"/>
          </a:bodyPr>
          <a:lstStyle>
            <a:defPPr/>
          </a:lstStyle>
          <a:p>
            <a:pPr algn="ctr"/>
            <a:r>
              <a:rPr lang="ru-RU" sz="2400" smtClean="0"/>
              <a:t>Наш детский сад работает по программе поликультурного воспитания «Диалог культур»</a:t>
            </a:r>
            <a:endParaRPr lang="ru-RU" sz="240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405780" y="3501008"/>
            <a:ext cx="3124200" cy="2476872"/>
          </a:xfrm>
        </p:spPr>
        <p:txBody>
          <a:bodyPr>
            <a:normAutofit lnSpcReduction="10000"/>
          </a:bodyPr>
          <a:lstStyle>
            <a:defPPr/>
          </a:lstStyle>
          <a:p>
            <a:r>
              <a:rPr lang="ru-RU" smtClean="0">
                <a:solidFill>
                  <a:srgbClr val="FFFF00"/>
                </a:solidFill>
              </a:rPr>
              <a:t>Цель программы: создание новой модели взаимодействия ребёнка с окружающим  любви к российской  культуре и толерантного отношения к другим народам, их быту и культуре.</a:t>
            </a:r>
            <a:endParaRPr lang="ru-RU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4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>
          <a:xfrm>
            <a:off x="4003782" y="404664"/>
            <a:ext cx="3977640" cy="294813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3944" y="1052736"/>
            <a:ext cx="3083806" cy="1440160"/>
          </a:xfrm>
        </p:spPr>
        <p:txBody>
          <a:bodyPr/>
          <a:lstStyle>
            <a:defPPr/>
          </a:lstStyle>
          <a:p>
            <a:pPr algn="ctr"/>
            <a:r>
              <a:rPr lang="ru-RU" smtClean="0"/>
              <a:t>Развивающие игры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3068960"/>
            <a:ext cx="3124200" cy="2950840"/>
          </a:xfrm>
        </p:spPr>
        <p:txBody>
          <a:bodyPr>
            <a:normAutofit/>
          </a:bodyPr>
          <a:lstStyle>
            <a:defPPr/>
          </a:lstStyle>
          <a:p>
            <a:r>
              <a:rPr lang="ru-RU" smtClean="0">
                <a:solidFill>
                  <a:srgbClr val="FFFF00"/>
                </a:solidFill>
              </a:rPr>
              <a:t>Целью развивающих игр является непосредственное развитие ребёнка , а так же формирование у него конкретных психических процессов и способностей.</a:t>
            </a:r>
            <a:endParaRPr lang="ru-RU">
              <a:solidFill>
                <a:srgbClr val="FFFF00"/>
              </a:solidFill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>
          <a:xfrm>
            <a:off x="8228130" y="404664"/>
            <a:ext cx="3787883" cy="2926092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17" b="20917"/>
          <a:stretch>
            <a:fillRect/>
          </a:stretch>
        </p:blipFill>
        <p:spPr>
          <a:xfrm>
            <a:off x="8210550" y="3573463"/>
            <a:ext cx="3805238" cy="2951162"/>
          </a:xfrm>
        </p:spPr>
      </p:pic>
      <p:pic>
        <p:nvPicPr>
          <p:cNvPr id="19" name="Рисунок 18"/>
          <p:cNvPicPr>
            <a:picLocks noGrp="1" noChangeAspect="1"/>
          </p:cNvPicPr>
          <p:nvPr>
            <p:ph type="pic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7" b="1167"/>
          <a:stretch>
            <a:fillRect/>
          </a:stretch>
        </p:blipFill>
        <p:spPr>
          <a:xfrm>
            <a:off x="3979863" y="3573463"/>
            <a:ext cx="3978275" cy="2951162"/>
          </a:xfrm>
        </p:spPr>
      </p:pic>
    </p:spTree>
    <p:extLst>
      <p:ext uri="{BB962C8B-B14F-4D97-AF65-F5344CB8AC3E}">
        <p14:creationId xmlns:p14="http://schemas.microsoft.com/office/powerpoint/2010/main" val="268953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0" b="3450"/>
          <a:stretch>
            <a:fillRect/>
          </a:stretch>
        </p:blipFill>
        <p:spPr>
          <a:xfrm>
            <a:off x="3934173" y="404664"/>
            <a:ext cx="7992888" cy="597666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05780" y="1124744"/>
            <a:ext cx="3321970" cy="1296144"/>
          </a:xfrm>
        </p:spPr>
        <p:txBody>
          <a:bodyPr>
            <a:normAutofit/>
          </a:bodyPr>
          <a:lstStyle>
            <a:defPPr/>
          </a:lstStyle>
          <a:p>
            <a:pPr algn="ctr"/>
            <a:r>
              <a:rPr lang="ru-RU" sz="2800" smtClean="0"/>
              <a:t>Уголок</a:t>
            </a:r>
            <a:br>
              <a:rPr lang="ru-RU" sz="2800" smtClean="0"/>
            </a:br>
            <a:r>
              <a:rPr lang="ru-RU" sz="2800" smtClean="0"/>
              <a:t>«Сенсорика-конструирование»</a:t>
            </a:r>
            <a:endParaRPr lang="ru-RU" sz="280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3140968"/>
            <a:ext cx="3124200" cy="2878832"/>
          </a:xfrm>
        </p:spPr>
        <p:txBody>
          <a:bodyPr>
            <a:normAutofit/>
          </a:bodyPr>
          <a:lstStyle>
            <a:defPPr/>
          </a:lstStyle>
          <a:p>
            <a:r>
              <a:rPr lang="ru-RU" smtClean="0">
                <a:solidFill>
                  <a:srgbClr val="FFFF00"/>
                </a:solidFill>
              </a:rPr>
              <a:t>Целью обучения является не только овладение элементарными навыками конструирования, но и развитие умственного и эстетического воспитания ребёнка, развитие его творческих, технических способностей.</a:t>
            </a:r>
            <a:endParaRPr lang="ru-RU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3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16" b="23816"/>
          <a:stretch>
            <a:fillRect/>
          </a:stretch>
        </p:blipFill>
        <p:spPr>
          <a:xfrm>
            <a:off x="333772" y="2177451"/>
            <a:ext cx="5616624" cy="413186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rot="11534549" flipH="1" flipV="1">
            <a:off x="13045928" y="7295325"/>
            <a:ext cx="498568" cy="260235"/>
          </a:xfrm>
        </p:spPr>
        <p:txBody>
          <a:bodyPr>
            <a:normAutofit fontScale="62500" lnSpcReduction="20000"/>
          </a:bodyPr>
          <a:lstStyle>
            <a:defPPr/>
          </a:lstStyle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269876" y="235248"/>
            <a:ext cx="10225136" cy="1323439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</a:lstStyle>
          <a:p>
            <a:pPr algn="ctr"/>
            <a:r>
              <a:rPr lang="ru-RU" sz="4000" smtClean="0">
                <a:solidFill>
                  <a:schemeClr val="accent2"/>
                </a:solidFill>
              </a:rPr>
              <a:t>Уголок </a:t>
            </a:r>
            <a:r>
              <a:rPr lang="ru-RU" sz="4000">
                <a:solidFill>
                  <a:schemeClr val="accent2"/>
                </a:solidFill>
              </a:rPr>
              <a:t>ранней </a:t>
            </a:r>
            <a:r>
              <a:rPr lang="ru-RU" sz="4000" smtClean="0">
                <a:solidFill>
                  <a:schemeClr val="accent2"/>
                </a:solidFill>
              </a:rPr>
              <a:t>профессиональной </a:t>
            </a:r>
            <a:r>
              <a:rPr lang="ru-RU" sz="4000">
                <a:solidFill>
                  <a:schemeClr val="accent2"/>
                </a:solidFill>
              </a:rPr>
              <a:t>направленности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238428" y="2551837"/>
            <a:ext cx="5832648" cy="3046988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</a:lstStyle>
          <a:p>
            <a:pPr algn="ctr"/>
            <a:r>
              <a:rPr lang="ru-RU" sz="2400">
                <a:solidFill>
                  <a:schemeClr val="accent1">
                    <a:lumMod val="60000"/>
                    <a:lumOff val="40000"/>
                  </a:schemeClr>
                </a:solidFill>
              </a:rPr>
              <a:t>В своей работе наш детский сад  использует программу </a:t>
            </a:r>
            <a:r>
              <a:rPr lang="ru-RU" sz="240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М.А.Ковардаковой </a:t>
            </a:r>
            <a:r>
              <a:rPr lang="ru-RU" sz="2400">
                <a:solidFill>
                  <a:schemeClr val="accent1">
                    <a:lumMod val="60000"/>
                    <a:lumOff val="40000"/>
                  </a:schemeClr>
                </a:solidFill>
              </a:rPr>
              <a:t>«Дошкольник и мир профессий. Железная дорога» . </a:t>
            </a:r>
          </a:p>
          <a:p>
            <a:pPr algn="ctr"/>
            <a:r>
              <a:rPr lang="ru-RU" sz="2400">
                <a:solidFill>
                  <a:schemeClr val="accent1">
                    <a:lumMod val="60000"/>
                    <a:lumOff val="40000"/>
                  </a:schemeClr>
                </a:solidFill>
              </a:rPr>
              <a:t>В этом уголке дети получают первоначальные знания о железной дороге и  с  удовольствием  делают первые шаги в  «Страну РЖД».</a:t>
            </a:r>
          </a:p>
        </p:txBody>
      </p:sp>
    </p:spTree>
    <p:extLst>
      <p:ext uri="{BB962C8B-B14F-4D97-AF65-F5344CB8AC3E}">
        <p14:creationId xmlns:p14="http://schemas.microsoft.com/office/powerpoint/2010/main" val="421763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456613" y="609600"/>
            <a:ext cx="3124200" cy="2963416"/>
          </a:xfrm>
        </p:spPr>
        <p:txBody>
          <a:bodyPr>
            <a:normAutofit/>
          </a:bodyPr>
          <a:lstStyle>
            <a:defPPr/>
          </a:lstStyle>
          <a:p>
            <a:pPr algn="ctr"/>
            <a:r>
              <a:rPr lang="ru-RU" sz="2400" smtClean="0"/>
              <a:t>Наш детский сад работает по программе ранней профориентации «Железнодорожные традиции в воспитании дошкольников»</a:t>
            </a:r>
            <a:endParaRPr lang="ru-RU" sz="240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3" y="4005064"/>
            <a:ext cx="3124200" cy="2014736"/>
          </a:xfrm>
        </p:spPr>
        <p:txBody>
          <a:bodyPr>
            <a:normAutofit fontScale="92500" lnSpcReduction="20000"/>
          </a:bodyPr>
          <a:lstStyle>
            <a:defPPr/>
          </a:lstStyle>
          <a:p>
            <a:r>
              <a:rPr lang="ru-RU" smtClean="0">
                <a:solidFill>
                  <a:srgbClr val="FFFF00"/>
                </a:solidFill>
              </a:rPr>
              <a:t>Основная сложность работы по ознакомлению детей с железнодорожными профессиями заключается в том , что значительная част ь труда взрослых не доступна для непосредственного наблюдения за ней.</a:t>
            </a:r>
            <a:endParaRPr lang="ru-RU">
              <a:solidFill>
                <a:srgbClr val="FFFF00"/>
              </a:solidFill>
            </a:endParaRP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0" b="3450"/>
          <a:stretch>
            <a:fillRect/>
          </a:stretch>
        </p:blipFill>
        <p:spPr>
          <a:xfrm>
            <a:off x="333772" y="609600"/>
            <a:ext cx="7741840" cy="5638800"/>
          </a:xfrm>
        </p:spPr>
      </p:pic>
    </p:spTree>
    <p:extLst>
      <p:ext uri="{BB962C8B-B14F-4D97-AF65-F5344CB8AC3E}">
        <p14:creationId xmlns:p14="http://schemas.microsoft.com/office/powerpoint/2010/main" val="35022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66420" y="1124744"/>
            <a:ext cx="5832648" cy="1872208"/>
          </a:xfrm>
        </p:spPr>
        <p:txBody>
          <a:bodyPr>
            <a:normAutofit fontScale="90000"/>
          </a:bodyPr>
          <a:lstStyle>
            <a:defPPr/>
          </a:lstStyle>
          <a:p>
            <a:pPr algn="ctr"/>
            <a:r>
              <a:rPr lang="ru-RU" sz="2400"/>
              <a:t>1. Рабочий сектор </a:t>
            </a:r>
            <a:r>
              <a:rPr lang="ru-RU" sz="2400" smtClean="0"/>
              <a:t/>
            </a:r>
            <a:br>
              <a:rPr lang="ru-RU" sz="2400" smtClean="0"/>
            </a:br>
            <a:r>
              <a:rPr lang="ru-RU" sz="2400" smtClean="0"/>
              <a:t>( включает в себя оборудование для организации совместной  и регламентированной деятельности , обеспечивает максимальную реализацию образовательного потенциала)</a:t>
            </a:r>
            <a:endParaRPr lang="ru-RU" sz="240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26460" y="3500982"/>
            <a:ext cx="4969255" cy="1728217"/>
          </a:xfrm>
        </p:spPr>
        <p:txBody>
          <a:bodyPr>
            <a:normAutofit/>
          </a:bodyPr>
          <a:lstStyle>
            <a:defPPr/>
          </a:lstStyle>
          <a:p>
            <a:pPr algn="ctr"/>
            <a:r>
              <a:rPr lang="ru-RU" smtClean="0">
                <a:solidFill>
                  <a:srgbClr val="FFFF00"/>
                </a:solidFill>
              </a:rPr>
              <a:t>Наполняемость центров меняется с учётом тематического принципа построения образовательного процесса</a:t>
            </a:r>
            <a:endParaRPr lang="ru-RU">
              <a:solidFill>
                <a:srgbClr val="FFFF00"/>
              </a:solidFill>
            </a:endParaRP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" r="2984"/>
          <a:stretch>
            <a:fillRect/>
          </a:stretch>
        </p:blipFill>
        <p:spPr>
          <a:xfrm>
            <a:off x="549796" y="404664"/>
            <a:ext cx="5832648" cy="5854849"/>
          </a:xfrm>
        </p:spPr>
      </p:pic>
    </p:spTree>
    <p:extLst>
      <p:ext uri="{BB962C8B-B14F-4D97-AF65-F5344CB8AC3E}">
        <p14:creationId xmlns:p14="http://schemas.microsoft.com/office/powerpoint/2010/main" val="138967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/>
          <p:nvPr/>
        </p:nvSpPr>
        <p:spPr>
          <a:xfrm>
            <a:off x="331152" y="6187064"/>
            <a:ext cx="3550920" cy="4102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«Природа и наука»</a:t>
            </a:r>
            <a:endParaRPr lang="ru-RU" sz="180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Заголовок 2"/>
          <p:cNvSpPr txBox="1"/>
          <p:nvPr/>
        </p:nvSpPr>
        <p:spPr>
          <a:xfrm>
            <a:off x="4942283" y="6021288"/>
            <a:ext cx="3307057" cy="8302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/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«Патриотического воспитания» </a:t>
            </a:r>
          </a:p>
          <a:p>
            <a:pPr algn="ctr"/>
            <a:r>
              <a:rPr lang="ru-RU" sz="160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/>
          <p:nvPr/>
        </p:nvSpPr>
        <p:spPr>
          <a:xfrm>
            <a:off x="8593534" y="6187064"/>
            <a:ext cx="3550920" cy="77032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«Математического развития» </a:t>
            </a:r>
          </a:p>
          <a:p>
            <a:pPr algn="ctr"/>
            <a:endParaRPr lang="ru-RU" sz="180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/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55564" y="473075"/>
            <a:ext cx="3922712" cy="5638800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8284121" y="482600"/>
            <a:ext cx="3714948" cy="56388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00" b="6200"/>
          <a:stretch>
            <a:fillRect/>
          </a:stretch>
        </p:blipFill>
        <p:spPr>
          <a:xfrm>
            <a:off x="4044974" y="473075"/>
            <a:ext cx="4137669" cy="5638800"/>
          </a:xfrm>
        </p:spPr>
      </p:pic>
    </p:spTree>
    <p:extLst>
      <p:ext uri="{BB962C8B-B14F-4D97-AF65-F5344CB8AC3E}">
        <p14:creationId xmlns:p14="http://schemas.microsoft.com/office/powerpoint/2010/main" val="369464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/>
          <p:nvPr/>
        </p:nvSpPr>
        <p:spPr>
          <a:xfrm>
            <a:off x="-89043" y="6031258"/>
            <a:ext cx="4060501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00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«Речевого развития»</a:t>
            </a:r>
          </a:p>
          <a:p>
            <a:pPr algn="ctr"/>
            <a:r>
              <a:rPr lang="ru-RU" sz="200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00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/>
          <p:nvPr/>
        </p:nvSpPr>
        <p:spPr>
          <a:xfrm>
            <a:off x="8398668" y="6097506"/>
            <a:ext cx="3745786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«Уголок экспериментирования» </a:t>
            </a:r>
          </a:p>
          <a:p>
            <a:pPr algn="ctr"/>
            <a:r>
              <a:rPr lang="ru-RU" sz="180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Заголовок 2"/>
          <p:cNvSpPr txBox="1"/>
          <p:nvPr/>
        </p:nvSpPr>
        <p:spPr>
          <a:xfrm>
            <a:off x="3971458" y="5995685"/>
            <a:ext cx="4603720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«Уголок безопасности» </a:t>
            </a:r>
          </a:p>
          <a:p>
            <a:pPr algn="ctr"/>
            <a:r>
              <a:rPr lang="ru-RU" sz="180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Заголовок 2"/>
          <p:cNvSpPr txBox="1"/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112713" y="415925"/>
            <a:ext cx="3978275" cy="5638800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" r="2984"/>
          <a:stretch>
            <a:fillRect/>
          </a:stretch>
        </p:blipFill>
        <p:spPr>
          <a:xfrm>
            <a:off x="4208463" y="415925"/>
            <a:ext cx="3976687" cy="5638800"/>
          </a:xfrm>
        </p:spPr>
      </p:pic>
      <p:pic>
        <p:nvPicPr>
          <p:cNvPr id="11" name="Рисунок 10"/>
          <p:cNvPicPr>
            <a:picLocks noGrp="1" noChangeAspect="1"/>
          </p:cNvPicPr>
          <p:nvPr>
            <p:ph type="pic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95" r="25495"/>
          <a:stretch>
            <a:fillRect/>
          </a:stretch>
        </p:blipFill>
        <p:spPr>
          <a:xfrm>
            <a:off x="8304213" y="415925"/>
            <a:ext cx="3694112" cy="5653088"/>
          </a:xfrm>
        </p:spPr>
      </p:pic>
    </p:spTree>
    <p:extLst>
      <p:ext uri="{BB962C8B-B14F-4D97-AF65-F5344CB8AC3E}">
        <p14:creationId xmlns:p14="http://schemas.microsoft.com/office/powerpoint/2010/main" val="74733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53852" y="6035765"/>
            <a:ext cx="3978275" cy="489579"/>
          </a:xfrm>
        </p:spPr>
        <p:txBody>
          <a:bodyPr>
            <a:normAutofit/>
          </a:bodyPr>
          <a:lstStyle>
            <a:defPPr/>
          </a:lstStyle>
          <a:p>
            <a:pPr algn="ctr"/>
            <a:r>
              <a:rPr lang="ru-RU" sz="160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Методическая литература педагога</a:t>
            </a:r>
            <a:endParaRPr lang="ru-RU" sz="160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18548" y="6189040"/>
            <a:ext cx="3124200" cy="612441"/>
          </a:xfrm>
        </p:spPr>
        <p:txBody>
          <a:bodyPr>
            <a:noAutofit/>
          </a:bodyPr>
          <a:lstStyle>
            <a:defPPr/>
          </a:lstStyle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ru-RU" sz="160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сектор </a:t>
            </a:r>
            <a:endParaRPr lang="ru-RU" sz="160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ru-RU" sz="160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(ИКТ для педагога)</a:t>
            </a:r>
            <a:endParaRPr lang="ru-RU" sz="160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/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smtClean="0">
                <a:solidFill>
                  <a:srgbClr val="BA101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>
              <a:solidFill>
                <a:srgbClr val="BA1010">
                  <a:lumMod val="20000"/>
                  <a:lumOff val="8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6238428" y="473075"/>
            <a:ext cx="5400600" cy="5638800"/>
          </a:xfrm>
        </p:spPr>
      </p:pic>
      <p:pic>
        <p:nvPicPr>
          <p:cNvPr id="12" name="Рисунок 11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57" r="30157"/>
          <a:stretch>
            <a:fillRect/>
          </a:stretch>
        </p:blipFill>
        <p:spPr>
          <a:xfrm>
            <a:off x="594718" y="473075"/>
            <a:ext cx="5040560" cy="5638800"/>
          </a:xfrm>
        </p:spPr>
      </p:pic>
    </p:spTree>
    <p:extLst>
      <p:ext uri="{BB962C8B-B14F-4D97-AF65-F5344CB8AC3E}">
        <p14:creationId xmlns:p14="http://schemas.microsoft.com/office/powerpoint/2010/main" val="266446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02124" y="6094420"/>
            <a:ext cx="4537207" cy="609600"/>
          </a:xfrm>
        </p:spPr>
        <p:txBody>
          <a:bodyPr>
            <a:normAutofit/>
          </a:bodyPr>
          <a:lstStyle>
            <a:defPPr/>
          </a:lstStyle>
          <a:p>
            <a:pPr algn="ctr"/>
            <a:r>
              <a:rPr lang="ru-RU" sz="18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«Физического развития»</a:t>
            </a:r>
            <a:br>
              <a:rPr lang="ru-RU" sz="18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/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2710036" y="426292"/>
            <a:ext cx="6192688" cy="5638800"/>
          </a:xfrm>
        </p:spPr>
      </p:pic>
    </p:spTree>
    <p:extLst>
      <p:ext uri="{BB962C8B-B14F-4D97-AF65-F5344CB8AC3E}">
        <p14:creationId xmlns:p14="http://schemas.microsoft.com/office/powerpoint/2010/main" val="49567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/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2"/>
          <p:cNvSpPr txBox="1"/>
          <p:nvPr/>
        </p:nvSpPr>
        <p:spPr>
          <a:xfrm>
            <a:off x="304552" y="5908560"/>
            <a:ext cx="5835600" cy="760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Сюжетно-ролевая игра «Мастерская» </a:t>
            </a:r>
            <a:endParaRPr lang="ru-RU" sz="16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/>
          <p:nvPr/>
        </p:nvSpPr>
        <p:spPr>
          <a:xfrm>
            <a:off x="6568429" y="5908560"/>
            <a:ext cx="5358630" cy="6096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Сюжетно-ролевая игра «Парикмахерская» </a:t>
            </a:r>
          </a:p>
          <a:p>
            <a:pPr algn="ctr"/>
            <a:r>
              <a:rPr lang="ru-RU" sz="160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59" b="19059"/>
          <a:stretch>
            <a:fillRect/>
          </a:stretch>
        </p:blipFill>
        <p:spPr>
          <a:xfrm>
            <a:off x="477788" y="600509"/>
            <a:ext cx="5662364" cy="4979988"/>
          </a:xfrm>
        </p:spPr>
      </p:pic>
      <p:pic>
        <p:nvPicPr>
          <p:cNvPr id="2" name="Рисунок 1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1" r="4551"/>
          <a:stretch>
            <a:fillRect/>
          </a:stretch>
        </p:blipFill>
        <p:spPr>
          <a:xfrm>
            <a:off x="6568428" y="613553"/>
            <a:ext cx="5358631" cy="4966944"/>
          </a:xfrm>
        </p:spPr>
      </p:pic>
    </p:spTree>
    <p:extLst>
      <p:ext uri="{BB962C8B-B14F-4D97-AF65-F5344CB8AC3E}">
        <p14:creationId xmlns:p14="http://schemas.microsoft.com/office/powerpoint/2010/main" val="380177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9195" y="5949281"/>
            <a:ext cx="3804977" cy="827144"/>
          </a:xfrm>
        </p:spPr>
        <p:txBody>
          <a:bodyPr>
            <a:normAutofit/>
          </a:bodyPr>
          <a:lstStyle>
            <a:defPPr/>
          </a:lstStyle>
          <a:p>
            <a:pPr algn="ctr"/>
            <a:r>
              <a:rPr lang="ru-RU" sz="16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Сюжетно-ролевая игра «Кухня» </a:t>
            </a:r>
            <a:br>
              <a:rPr lang="ru-RU" sz="16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23999" y="6251689"/>
            <a:ext cx="3661314" cy="508475"/>
          </a:xfrm>
        </p:spPr>
        <p:txBody>
          <a:bodyPr>
            <a:noAutofit/>
          </a:bodyPr>
          <a:lstStyle>
            <a:defPPr/>
          </a:lstStyle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ru-RU" sz="16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Сюжетно-ролевая </a:t>
            </a:r>
            <a:r>
              <a:rPr lang="ru-RU" sz="1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 «Магазин»</a:t>
            </a:r>
          </a:p>
          <a:p>
            <a:pPr algn="ctr">
              <a:lnSpc>
                <a:spcPct val="100000"/>
              </a:lnSpc>
              <a:spcBef>
                <a:spcPct val="0"/>
              </a:spcBef>
            </a:pPr>
            <a:endParaRPr lang="ru-RU" sz="160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/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129195" y="413631"/>
            <a:ext cx="3830710" cy="5638800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" r="2984"/>
          <a:stretch>
            <a:fillRect/>
          </a:stretch>
        </p:blipFill>
        <p:spPr>
          <a:xfrm>
            <a:off x="8326660" y="430298"/>
            <a:ext cx="3711333" cy="5638800"/>
          </a:xfr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195" y="413631"/>
            <a:ext cx="3986175" cy="565546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flipH="1">
            <a:off x="4150194" y="6251689"/>
            <a:ext cx="3957783" cy="342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pPr algn="ctr">
              <a:lnSpc>
                <a:spcPct val="110000"/>
              </a:lnSpc>
            </a:pPr>
            <a:r>
              <a:rPr lang="ru-RU" sz="1600" smtClean="0"/>
              <a:t>Сюжетно-ролевая игра «Доктор»</a:t>
            </a:r>
            <a:endParaRPr lang="ru-RU" sz="1600"/>
          </a:p>
        </p:txBody>
      </p:sp>
    </p:spTree>
    <p:extLst>
      <p:ext uri="{BB962C8B-B14F-4D97-AF65-F5344CB8AC3E}">
        <p14:creationId xmlns:p14="http://schemas.microsoft.com/office/powerpoint/2010/main" val="119611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GraduationAlbum_16x9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Arial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Arial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110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Arial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Arial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Arial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Arial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Альбом для фотографий с выпускного вечера с черным фоном (широкоэкранный формат)</Template>
  <TotalTime>0</TotalTime>
  <Words>465</Words>
  <Application>Microsoft Office PowerPoint</Application>
  <PresentationFormat>Произвольный</PresentationFormat>
  <Paragraphs>109</Paragraphs>
  <Slides>25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Cambria</vt:lpstr>
      <vt:lpstr>Times New Roman</vt:lpstr>
      <vt:lpstr>Wingdings</vt:lpstr>
      <vt:lpstr>GraduationAlbum_16x9</vt:lpstr>
      <vt:lpstr>средняя группа Тема: «Разноцветная осень»</vt:lpstr>
      <vt:lpstr>Вход в группу, нижняя левая точка</vt:lpstr>
      <vt:lpstr>1. Рабочий сектор  ( включает в себя оборудование для организации совместной  и регламентированной деятельности , обеспечивает максимальную реализацию образовательного потенциала)</vt:lpstr>
      <vt:lpstr>Презентация PowerPoint</vt:lpstr>
      <vt:lpstr>Презентация PowerPoint</vt:lpstr>
      <vt:lpstr>Методическая литература педагога</vt:lpstr>
      <vt:lpstr>Центр «Физического развития»  </vt:lpstr>
      <vt:lpstr>Презентация PowerPoint</vt:lpstr>
      <vt:lpstr>Сюжетно-ролевая игра «Кухня»   </vt:lpstr>
      <vt:lpstr>Сюжетно- ролевая игра «Автодром»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Организация предметно-пространственной развивающей среды  в средней группе</vt:lpstr>
      <vt:lpstr>Наш детский сад работает по программе поликультурного воспитания «Диалог культур»</vt:lpstr>
      <vt:lpstr>Развивающие игры</vt:lpstr>
      <vt:lpstr>Уголок «Сенсорика-конструирование»</vt:lpstr>
      <vt:lpstr>Презентация PowerPoint</vt:lpstr>
      <vt:lpstr>Наш детский сад работает по программе ранней профориентации «Железнодорожные традиции в воспитании дошкольников»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2018-04-22T15:15:56Z</dcterms:created>
  <dcterms:modified xsi:type="dcterms:W3CDTF">2025-11-24T17:34:43Z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TC028133329991</vt:lpwstr>
  </property>
</Properties>
</file>