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2" r:id="rId5"/>
    <p:sldId id="269" r:id="rId6"/>
    <p:sldId id="261" r:id="rId7"/>
    <p:sldId id="263" r:id="rId8"/>
    <p:sldId id="264" r:id="rId9"/>
    <p:sldId id="268" r:id="rId10"/>
    <p:sldId id="271" r:id="rId11"/>
    <p:sldId id="272" r:id="rId12"/>
    <p:sldId id="265" r:id="rId13"/>
    <p:sldId id="274" r:id="rId14"/>
    <p:sldId id="275" r:id="rId15"/>
    <p:sldId id="276" r:id="rId16"/>
    <p:sldId id="273" r:id="rId17"/>
    <p:sldId id="277" r:id="rId18"/>
    <p:sldId id="281" r:id="rId19"/>
    <p:sldId id="280" r:id="rId20"/>
    <p:sldId id="279" r:id="rId21"/>
    <p:sldId id="278" r:id="rId22"/>
    <p:sldId id="26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3A02"/>
    <a:srgbClr val="28DD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06.01.2025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jpeg"/><Relationship Id="rId7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565" y="555645"/>
            <a:ext cx="2751597" cy="339055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1" y="1196752"/>
            <a:ext cx="753381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 финансовой грамотности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«Почему деньги не растут </a:t>
            </a:r>
            <a:r>
              <a:rPr lang="ru-RU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деревьях?»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03848" y="4869160"/>
            <a:ext cx="595567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5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Воспитатели МБДОУ №89 </a:t>
            </a:r>
          </a:p>
          <a:p>
            <a:pPr lvl="5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«Крепыш» г. Сургут </a:t>
            </a:r>
          </a:p>
          <a:p>
            <a:pPr lvl="5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Садыкова З.А.</a:t>
            </a:r>
          </a:p>
          <a:p>
            <a:pPr lvl="5"/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Брюхачева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Л.Н.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25820">
            <a:off x="6809363" y="601262"/>
            <a:ext cx="1138392" cy="1298546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3226" flipV="1">
            <a:off x="6380364" y="1480438"/>
            <a:ext cx="113982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49941" flipV="1">
            <a:off x="7526776" y="1601634"/>
            <a:ext cx="113982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43237">
            <a:off x="7196356" y="544055"/>
            <a:ext cx="113982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72482" flipV="1">
            <a:off x="6828597" y="2391005"/>
            <a:ext cx="770295" cy="877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134579"/>
            <a:ext cx="1372590" cy="1273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607" y="4725144"/>
            <a:ext cx="1371600" cy="127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361246"/>
            <a:ext cx="1371600" cy="127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G:\ФИН ГР\ФИН ФОТО\IMG_20221111_16565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38" y="243240"/>
            <a:ext cx="1824556" cy="2218226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3427976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86668" cy="6965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545884" y="305094"/>
            <a:ext cx="85981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0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Дидактические игры на интерактивной доске  с Мудрой Совой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61" y="1159580"/>
            <a:ext cx="1606153" cy="2134049"/>
          </a:xfrm>
          <a:prstGeom prst="rect">
            <a:avLst/>
          </a:prstGeom>
          <a:ln>
            <a:solidFill>
              <a:schemeClr val="accent6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207" y="1159580"/>
            <a:ext cx="1668849" cy="2223394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 descr="G:\ФИН ГР\ФИН ФОТО\IMG_20221111_1655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568" y="3807611"/>
            <a:ext cx="2619389" cy="1964542"/>
          </a:xfrm>
          <a:prstGeom prst="rect">
            <a:avLst/>
          </a:prstGeom>
          <a:noFill/>
          <a:ln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729960"/>
            <a:ext cx="1879727" cy="2173509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accent6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724" y="846147"/>
            <a:ext cx="2005013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785805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86" y="-20114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179512" y="476673"/>
            <a:ext cx="8640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0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Дидактические игры на интерактивном комплексе «АЛМА Банкомат»</a:t>
            </a:r>
          </a:p>
        </p:txBody>
      </p:sp>
      <p:pic>
        <p:nvPicPr>
          <p:cNvPr id="1026" name="Picture 2" descr="C:\Users\пк\Downloads\20221118_00194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55"/>
          <a:stretch/>
        </p:blipFill>
        <p:spPr bwMode="auto">
          <a:xfrm>
            <a:off x="323528" y="1361626"/>
            <a:ext cx="2128953" cy="2573065"/>
          </a:xfrm>
          <a:prstGeom prst="rect">
            <a:avLst/>
          </a:prstGeom>
          <a:ln>
            <a:solidFill>
              <a:schemeClr val="accent6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27" name="Picture 3" descr="C:\Users\пк\Downloads\20221118_00195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3"/>
          <a:stretch/>
        </p:blipFill>
        <p:spPr bwMode="auto">
          <a:xfrm>
            <a:off x="971600" y="4293095"/>
            <a:ext cx="2317854" cy="1845467"/>
          </a:xfrm>
          <a:prstGeom prst="rect">
            <a:avLst/>
          </a:prstGeom>
          <a:ln>
            <a:solidFill>
              <a:schemeClr val="accent6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28" name="Picture 4" descr="C:\Users\пк\Downloads\20221118_0020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686" y="1289884"/>
            <a:ext cx="1730696" cy="2307594"/>
          </a:xfrm>
          <a:prstGeom prst="rect">
            <a:avLst/>
          </a:prstGeom>
          <a:ln>
            <a:solidFill>
              <a:schemeClr val="accent6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29" name="Picture 5" descr="C:\Users\пк\Downloads\20221118_00203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38"/>
          <a:stretch/>
        </p:blipFill>
        <p:spPr bwMode="auto">
          <a:xfrm>
            <a:off x="4676511" y="3939679"/>
            <a:ext cx="1885580" cy="2198884"/>
          </a:xfrm>
          <a:prstGeom prst="rect">
            <a:avLst/>
          </a:prstGeom>
          <a:ln>
            <a:solidFill>
              <a:schemeClr val="accent6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436" y="4647901"/>
            <a:ext cx="2005013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6" t="9656" r="14886" b="16729"/>
          <a:stretch/>
        </p:blipFill>
        <p:spPr bwMode="auto">
          <a:xfrm>
            <a:off x="2771800" y="1697915"/>
            <a:ext cx="2623608" cy="1900485"/>
          </a:xfrm>
          <a:prstGeom prst="rect">
            <a:avLst/>
          </a:prstGeom>
          <a:ln>
            <a:solidFill>
              <a:schemeClr val="accent6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2595828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9" y="10175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755576" y="476673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Сюжетно - ролевые игры «Профессии»</a:t>
            </a:r>
            <a:endParaRPr lang="ru-RU" dirty="0"/>
          </a:p>
        </p:txBody>
      </p:sp>
      <p:pic>
        <p:nvPicPr>
          <p:cNvPr id="12290" name="Picture 2" descr="G:\ФИН ГР\ФОТО деток\20221114_16150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7" r="14443"/>
          <a:stretch/>
        </p:blipFill>
        <p:spPr bwMode="auto">
          <a:xfrm rot="5400000">
            <a:off x="-654657" y="2431884"/>
            <a:ext cx="3990321" cy="220000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694" y="3861048"/>
            <a:ext cx="2697279" cy="1962398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987" y="126581"/>
            <a:ext cx="2005013" cy="298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628" y="1115928"/>
            <a:ext cx="2592288" cy="3458033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3228668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01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1187624" y="260648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Совместная творческая деятельность детей и родителей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3314" name="Picture 2" descr="C:\Users\пк\Downloads\IMG_20221110_10115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0" t="27363" r="7289" b="-271"/>
          <a:stretch/>
        </p:blipFill>
        <p:spPr bwMode="auto">
          <a:xfrm>
            <a:off x="2821418" y="3410698"/>
            <a:ext cx="1966606" cy="2262401"/>
          </a:xfrm>
          <a:prstGeom prst="rect">
            <a:avLst/>
          </a:prstGeom>
          <a:noFill/>
          <a:ln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387" y="706081"/>
            <a:ext cx="2398857" cy="1636933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16" y="706081"/>
            <a:ext cx="1934349" cy="1692359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706081"/>
            <a:ext cx="2977550" cy="2235973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974" y="3212976"/>
            <a:ext cx="1800467" cy="2394270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2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55" y="3157822"/>
            <a:ext cx="1799269" cy="2394270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3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626" y="4728869"/>
            <a:ext cx="2005013" cy="298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1172421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01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971600" y="332657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Наши копилки. «Копейка рубль бережет»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C:\Users\пк\Downloads\IMG_20221115_17194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573016"/>
            <a:ext cx="2205995" cy="176104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pic>
        <p:nvPicPr>
          <p:cNvPr id="6" name="Рисунок 5" descr="C:\Users\пк\Downloads\IMG_20221115_17150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021793"/>
            <a:ext cx="1733550" cy="23114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987" y="377945"/>
            <a:ext cx="2005013" cy="298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 descr="C:\Users\пк\Downloads\scale_2400 (1).jpe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96" y="1420256"/>
            <a:ext cx="2271395" cy="151447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774" y="3658472"/>
            <a:ext cx="2335213" cy="1749425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8478426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01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323528" y="476673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Знакомство с банкоматом: экскурсия с родителями в банк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4" name="Рисунок 3" descr="C:\Users\пк\Downloads\IMG_20221120_162232_51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04864"/>
            <a:ext cx="2592288" cy="364145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pic>
        <p:nvPicPr>
          <p:cNvPr id="5" name="Рисунок 4" descr="C:\Users\пк\Downloads\IMG_20221120_162247_95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139" y="2060848"/>
            <a:ext cx="2520279" cy="364145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pic>
        <p:nvPicPr>
          <p:cNvPr id="6" name="Рисунок 5" descr="https://kfinansam.ru/images/wp-content/uploads/2018/09/kakoj-limit-snjatija-nalichnyh-s-karty-sberbanka-4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039" y="1641021"/>
            <a:ext cx="2183874" cy="36292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987" y="147183"/>
            <a:ext cx="2005013" cy="298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8668626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01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663" y="260648"/>
            <a:ext cx="2005013" cy="298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C:\Users\пк\Downloads\IMG-20221120-WA0014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3" t="16972" r="6620" b="29315"/>
          <a:stretch/>
        </p:blipFill>
        <p:spPr bwMode="auto">
          <a:xfrm>
            <a:off x="827584" y="620688"/>
            <a:ext cx="5616624" cy="5400600"/>
          </a:xfrm>
          <a:prstGeom prst="rect">
            <a:avLst/>
          </a:prstGeom>
          <a:noFill/>
          <a:ln>
            <a:solidFill>
              <a:schemeClr val="accent6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6311869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8" y="2265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663" y="260648"/>
            <a:ext cx="2005013" cy="298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C:\Users\пк\Downloads\IMG-20221120-WA0003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" r="8326" b="9259"/>
          <a:stretch/>
        </p:blipFill>
        <p:spPr bwMode="auto">
          <a:xfrm>
            <a:off x="808106" y="3457987"/>
            <a:ext cx="5114925" cy="2333625"/>
          </a:xfrm>
          <a:prstGeom prst="rect">
            <a:avLst/>
          </a:prstGeom>
          <a:noFill/>
          <a:ln>
            <a:solidFill>
              <a:schemeClr val="accent6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9" r="3453"/>
          <a:stretch/>
        </p:blipFill>
        <p:spPr bwMode="auto">
          <a:xfrm>
            <a:off x="832627" y="579135"/>
            <a:ext cx="5138057" cy="2642717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4656183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8" y="2265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663" y="260648"/>
            <a:ext cx="2005013" cy="298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57523"/>
            <a:ext cx="5114925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463" y="2343207"/>
            <a:ext cx="2438400" cy="3908425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 descr="C:\Users\пк\Downloads\IMG-20221120-WA0010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4" t="-1" r="49087" b="5171"/>
          <a:stretch/>
        </p:blipFill>
        <p:spPr bwMode="auto">
          <a:xfrm rot="16200000">
            <a:off x="1792273" y="2595449"/>
            <a:ext cx="2425622" cy="4066968"/>
          </a:xfrm>
          <a:prstGeom prst="rect">
            <a:avLst/>
          </a:prstGeom>
          <a:noFill/>
          <a:ln>
            <a:solidFill>
              <a:schemeClr val="accent6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67460980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01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663" y="260648"/>
            <a:ext cx="2005013" cy="298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C:\Users\пк\Downloads\IMG-20221120-WA0007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75" b="22860"/>
          <a:stretch/>
        </p:blipFill>
        <p:spPr bwMode="auto">
          <a:xfrm>
            <a:off x="3885588" y="764704"/>
            <a:ext cx="3267075" cy="4572000"/>
          </a:xfrm>
          <a:prstGeom prst="rect">
            <a:avLst/>
          </a:prstGeom>
          <a:noFill/>
          <a:ln>
            <a:solidFill>
              <a:schemeClr val="accent6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пк\Downloads\IMG-20221120-WA0018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01" b="13141"/>
          <a:stretch/>
        </p:blipFill>
        <p:spPr bwMode="auto">
          <a:xfrm rot="10800000">
            <a:off x="251518" y="764704"/>
            <a:ext cx="3384377" cy="4572000"/>
          </a:xfrm>
          <a:prstGeom prst="rect">
            <a:avLst/>
          </a:prstGeom>
          <a:noFill/>
          <a:ln>
            <a:solidFill>
              <a:schemeClr val="accent6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69694226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323528" y="548680"/>
            <a:ext cx="62646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Тип проекта: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информационно - </a:t>
            </a:r>
            <a:r>
              <a:rPr lang="ru-RU" sz="16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практико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ориентированный.</a:t>
            </a:r>
          </a:p>
          <a:p>
            <a:pPr algn="just">
              <a:lnSpc>
                <a:spcPct val="150000"/>
              </a:lnSpc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Срок реализации: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долгосрочный (сентябрь 2022- май 2023).</a:t>
            </a:r>
          </a:p>
          <a:p>
            <a:pPr algn="just">
              <a:lnSpc>
                <a:spcPct val="150000"/>
              </a:lnSpc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Участники проекта: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воспитатели, дети группы старшего дошкольного возраста (6-7 лет), родители.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Методы и формы реализации проекта с детьми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словесные (беседы, чтение художественной литературы, дискуссия, обсуждение);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- наглядные (просмотр слайд-презентаций, мультфильмов, видеороликов, экскурсии);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практические (сюжетно – ролевые игры «Супермаркет», «Банк», «Аптека»; дидактические игры,  продуктивная деятельность, создание </a:t>
            </a:r>
            <a:r>
              <a:rPr lang="ru-RU" sz="16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«Финансовая грамотность – это важно!!!»</a:t>
            </a:r>
          </a:p>
          <a:p>
            <a:pPr algn="just">
              <a:lnSpc>
                <a:spcPct val="150000"/>
              </a:lnSpc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работы с родителями: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наглядное   информирование, анкетирование, памятки, консультации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64287" y="260649"/>
            <a:ext cx="2006530" cy="2982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8340950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6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663" y="260648"/>
            <a:ext cx="2005013" cy="298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0222"/>
            <a:ext cx="3881303" cy="5421025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6" b="29355"/>
          <a:stretch/>
        </p:blipFill>
        <p:spPr bwMode="auto">
          <a:xfrm>
            <a:off x="4813327" y="526472"/>
            <a:ext cx="2330061" cy="2953365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 descr="C:\Users\пк\Downloads\IMG-20221120-WA0012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54" t="7039" r="2995" b="45544"/>
          <a:stretch/>
        </p:blipFill>
        <p:spPr bwMode="auto">
          <a:xfrm>
            <a:off x="4887840" y="3717032"/>
            <a:ext cx="2906707" cy="1944215"/>
          </a:xfrm>
          <a:prstGeom prst="rect">
            <a:avLst/>
          </a:prstGeom>
          <a:noFill/>
          <a:ln>
            <a:solidFill>
              <a:schemeClr val="accent6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21761042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6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663" y="260648"/>
            <a:ext cx="2005013" cy="298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7550" y="1052736"/>
            <a:ext cx="747681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Анализ результатов реализации проекта, подведение итогов работы: 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«Финансовая грамотность – это важно!!!»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картотеки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дидактических игр по ФГ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мультимедийной презентации проекта; 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обобщение и распространение опыта среди педагогической общественности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436022"/>
            <a:ext cx="4608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3.Заключительный этап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9450171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01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987" y="188640"/>
            <a:ext cx="2005013" cy="298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1" y="188640"/>
            <a:ext cx="7416823" cy="5616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7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участия в проекте всё, что связано с деньгами, воспитанникам казалось сложным и даже загадочным, но с каждым новым днем «взрослый» мир денег становился участникам проекта более понятен и близок. На старте работы сомневались, смогут ли дети выполнить предложенные задания, в том числе и в режиме самостоятельного освоения (дома при поддержке родителей). Опасения оказались напрасными – участники проекта с интересом работали, по-взрослому ответственно и по-детски увлечённо, задавали много вопросов, а при необходимости обращались за консультацией к взрослым. Убеждена в необходимости продолжения трудной, но полезной работы с ребятами по овладению начальными навыками адаптации в мире финансовых отношений.</a:t>
            </a:r>
          </a:p>
          <a:p>
            <a:pPr algn="just">
              <a:lnSpc>
                <a:spcPct val="150000"/>
              </a:lnSpc>
            </a:pPr>
            <a:r>
              <a:rPr lang="ru-RU" sz="17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конце своего выступления хочу  обратиться ко всем взрослым: любите своих детей, дарите им свое внимание без всяких «</a:t>
            </a:r>
            <a:r>
              <a:rPr lang="ru-RU" sz="17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отнекиваний</a:t>
            </a:r>
            <a:r>
              <a:rPr lang="ru-RU" sz="17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». Помните: не все продается, не все покупается. Научите ребенка этому.  </a:t>
            </a:r>
          </a:p>
        </p:txBody>
      </p:sp>
    </p:spTree>
    <p:extLst>
      <p:ext uri="{BB962C8B-B14F-4D97-AF65-F5344CB8AC3E}">
        <p14:creationId xmlns:p14="http://schemas.microsoft.com/office/powerpoint/2010/main" val="7096853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01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572226" y="179928"/>
            <a:ext cx="52011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Актуальность проекта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604" y="204158"/>
            <a:ext cx="2005013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934" y="733129"/>
            <a:ext cx="7560840" cy="6038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современные родители наперебой спорят о том, во сколько лет нужно начинать обучать ребёнка читать, писать, учить второй язык и так далее. Но мало кто из них задумывается о том, во сколько лет начинать учить ребёнка финансовой грамотности. Многие считают, что это само появится или жизнь научит. Это абсолютно неправильный подход. С того момента, как ребёнок говорит «хочу» в магазине, он должен понимать, что деньги — это не просто цветные фантики, а родительские часы, проведённые на работе. Поэтому очень важно приучать ребёнка с детства грамотно распоряжаться деньгами, воспитывать желание достичь больших достижений, развивать творческий подход к заработку Ребенок должен понимать: что существует семейный бюджет; что денежные средства зарабатываются собственным трудом. Бережливое отношение к вещам, природным ресурсам, к игрушкам позволит сэкономить деньги. Все это делает актуальной проблему формирования финансовой грамотности, начиная с дошкольного возраста, когда детьми приобретается первичный опыт в элементарных экономических отношениях.</a:t>
            </a:r>
          </a:p>
          <a:p>
            <a:pPr algn="just">
              <a:lnSpc>
                <a:spcPct val="150000"/>
              </a:lnSpc>
            </a:pPr>
            <a:endParaRPr lang="ru-RU" sz="20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730669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2" y="24943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395536" y="1412776"/>
            <a:ext cx="6048495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6830" indent="-6350" algn="just">
              <a:lnSpc>
                <a:spcPct val="150000"/>
              </a:lnSpc>
              <a:spcAft>
                <a:spcPts val="25"/>
              </a:spcAf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Новизна: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Ранее в дошкольных образовательных учреждениях не делали акцент на формирование у детей финансовой грамотности. В настоящее же время – это актуальная тема, рекомендованная Министерством Образования и Науки Российской Федерации.  Нами было принято решение обучать детей финансовой грамотности в совместных видах деятельности. В рамках данного проекта предполагается осуществление комплексного подхода к отработке вопросов финансовой грамотности.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60648"/>
            <a:ext cx="2005013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3522050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-3101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467544" y="1052736"/>
            <a:ext cx="6192688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Постановка проблемы: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- то раз Алексею родители купили велосипед. Он очень обрадовался велосипеду,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покатался на нем до вечера. А после ужина подошел к родителям с просьбой купить ему планшет. Родители ему отказали, сказав, что деньги не растут на дереве. Алексей промолчал, но задал этот вопрос в детском саду друзьям: почему на самом деле деньги не растут на деревьях? Ребята заинтересовались, начали искать ответы: Откуда берутся деньги? Почему они могут закончиться? Что нужно сделать, чтобы их было много? И другие вопросы. При помощи вопросов была выявлена проблема и определены пути ее решения.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987" y="116632"/>
            <a:ext cx="2005013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8381465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" y="2970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251520" y="632918"/>
            <a:ext cx="6624736" cy="11560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проекта: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условий для формирования у дошкольников предпосылок финансовой грамотности и успешной социализации в современном обществе.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1189" y="1789004"/>
            <a:ext cx="6624736" cy="489364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проекта:</a:t>
            </a:r>
          </a:p>
          <a:p>
            <a:pPr algn="just">
              <a:lnSpc>
                <a:spcPct val="150000"/>
              </a:lnSpc>
            </a:pPr>
            <a:r>
              <a:rPr lang="ru-RU" sz="1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Образовательные: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Учить понимать и ценить окружающий предметный мир. Учить осознавать взаимосвязь понятий «труд – продукт – деньги» и «стоимость продукта в зависимости от его качества»</a:t>
            </a:r>
          </a:p>
          <a:p>
            <a:pPr algn="just">
              <a:lnSpc>
                <a:spcPct val="150000"/>
              </a:lnSpc>
            </a:pPr>
            <a:r>
              <a:rPr lang="ru-RU" sz="1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Развивающие: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познавательный интерес детей к вопросам финансовой грамотности и применению этих знаний на практике. Развивать основы финансовой грамотности дошкольников посредством разнообразных видов детской деятельности.</a:t>
            </a:r>
          </a:p>
          <a:p>
            <a:pPr algn="just">
              <a:lnSpc>
                <a:spcPct val="150000"/>
              </a:lnSpc>
            </a:pPr>
            <a:r>
              <a:rPr lang="ru-RU" sz="1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Воспитательные: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Воспитывать разумный подход к своим желаниям, сопоставление их с возможностью бюджета семьи. Воспитывать проявление интереса у детей к профессиональной деятельности взрослых</a:t>
            </a:r>
          </a:p>
          <a:p>
            <a:pPr algn="just">
              <a:lnSpc>
                <a:spcPct val="150000"/>
              </a:lnSpc>
            </a:pPr>
            <a:endParaRPr lang="ru-RU" sz="16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987" y="298341"/>
            <a:ext cx="2005013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4678188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01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1115616" y="309926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Ожидаемые результаты: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620688"/>
            <a:ext cx="7200800" cy="5749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lnSpc>
                <a:spcPct val="150000"/>
              </a:lnSpc>
              <a:spcAft>
                <a:spcPts val="75"/>
              </a:spcAf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ребенка: </a:t>
            </a:r>
            <a:endParaRPr lang="ru-RU" sz="1600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50000"/>
              </a:lnSpc>
              <a:spcAft>
                <a:spcPts val="25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осознавать и соизмерять свои потребности и возможности; </a:t>
            </a:r>
          </a:p>
          <a:p>
            <a:pPr marL="342900" lvl="0" indent="-342900" algn="just" fontAlgn="base">
              <a:lnSpc>
                <a:spcPct val="150000"/>
              </a:lnSpc>
              <a:spcAft>
                <a:spcPts val="185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активно использовать в игровой деятельности основные экономические понятия и категории (деньги, цена, товар, семейный бюджет и т. д.); </a:t>
            </a:r>
          </a:p>
          <a:p>
            <a:pPr marL="342900" lvl="0" indent="-342900" algn="just" fontAlgn="base">
              <a:lnSpc>
                <a:spcPct val="150000"/>
              </a:lnSpc>
              <a:spcAft>
                <a:spcPts val="25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контролировать ответственность за свои поступки, которые могут положительно или отрицательно сказаться на экономическом положении семьи и самого ребенка.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ru-RU" sz="1600" dirty="0">
              <a:solidFill>
                <a:schemeClr val="accent6">
                  <a:lumMod val="50000"/>
                </a:schemeClr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234950" indent="-6350" algn="just">
              <a:lnSpc>
                <a:spcPct val="150000"/>
              </a:lnSpc>
              <a:spcAft>
                <a:spcPts val="75"/>
              </a:spcAft>
            </a:pP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родителей: </a:t>
            </a:r>
            <a:endParaRPr lang="ru-RU" sz="1600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50000"/>
              </a:lnSpc>
              <a:spcAft>
                <a:spcPts val="175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повышение интереса к теме проекта и к совместному сотрудничеству по теме «Формирование финансовой грамотности» </a:t>
            </a:r>
          </a:p>
          <a:p>
            <a:pPr marL="234950" lvl="0" indent="-6350" algn="just">
              <a:lnSpc>
                <a:spcPct val="150000"/>
              </a:lnSpc>
              <a:spcAft>
                <a:spcPts val="75"/>
              </a:spcAft>
            </a:pP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педагогов: </a:t>
            </a:r>
            <a:endParaRPr lang="ru-RU" sz="1600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50000"/>
              </a:lnSpc>
              <a:spcAft>
                <a:spcPts val="185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приобретение опыта в работе с детьми по формированию у дошкольников финансовой грамотности; </a:t>
            </a:r>
          </a:p>
          <a:p>
            <a:pPr marL="342900" lvl="0" indent="-342900" algn="just" fontAlgn="base">
              <a:lnSpc>
                <a:spcPct val="150000"/>
              </a:lnSpc>
              <a:spcAft>
                <a:spcPts val="25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накопление практического материала; </a:t>
            </a:r>
          </a:p>
          <a:p>
            <a:pPr marL="342900" lvl="0" indent="-342900" algn="just" fontAlgn="base">
              <a:lnSpc>
                <a:spcPct val="150000"/>
              </a:lnSpc>
              <a:spcAft>
                <a:spcPts val="25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проявление интереса к проектной деятельности. </a:t>
            </a:r>
            <a:endParaRPr lang="ru-RU" sz="1600" u="none" strike="noStrike" dirty="0">
              <a:solidFill>
                <a:schemeClr val="accent6">
                  <a:lumMod val="50000"/>
                </a:schemeClr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4101" y="309926"/>
            <a:ext cx="2005013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8066834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675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611560" y="344496"/>
            <a:ext cx="55634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Этапы работы над проектом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166843"/>
            <a:ext cx="6462464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Организационный этап 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справочной, методической, энциклопедической литературы, сбор материала необходимого для реализации цели проекта.  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информирование родителей о планировании работы с детьми по проекту «Почему деньги не растут на деревьях?». 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подбор художественной литературы для детей  по выбранной тематике. 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подбор необходимого оборудования и пособий для практического обогащения проекта. 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создание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лэпбука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«Финансовая грамотность – это важно!!!»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987" y="188640"/>
            <a:ext cx="2005013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8573719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804" y="5747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806469" y="400943"/>
            <a:ext cx="46450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2.Основной этап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1" y="830159"/>
            <a:ext cx="83811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sz="20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Знакомство с азами экономики средствами художественной литературы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51604">
            <a:off x="1351490" y="1793974"/>
            <a:ext cx="1798637" cy="2352675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5124">
            <a:off x="3555386" y="1652379"/>
            <a:ext cx="1470025" cy="2084387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54326">
            <a:off x="2233748" y="3814617"/>
            <a:ext cx="1658937" cy="2152650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3371">
            <a:off x="4412358" y="3604288"/>
            <a:ext cx="1655318" cy="2207090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4" r="12120"/>
          <a:stretch/>
        </p:blipFill>
        <p:spPr bwMode="auto">
          <a:xfrm rot="410239">
            <a:off x="5460418" y="1795787"/>
            <a:ext cx="1669473" cy="2278943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183" y="3876675"/>
            <a:ext cx="2005013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6507966"/>
      </p:ext>
    </p:extLst>
  </p:cSld>
  <p:clrMapOvr>
    <a:masterClrMapping/>
  </p:clrMapOvr>
  <p:transition spd="slow">
    <p:wipe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2266</TotalTime>
  <Words>958</Words>
  <Application>Microsoft Office PowerPoint</Application>
  <PresentationFormat>Экран (4:3)</PresentationFormat>
  <Paragraphs>61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Зарифа Садыкова</dc:creator>
  <cp:lastModifiedBy>пк</cp:lastModifiedBy>
  <cp:revision>79</cp:revision>
  <dcterms:created xsi:type="dcterms:W3CDTF">2022-11-06T16:49:42Z</dcterms:created>
  <dcterms:modified xsi:type="dcterms:W3CDTF">2025-01-06T10:20:24Z</dcterms:modified>
</cp:coreProperties>
</file>