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58" r:id="rId5"/>
    <p:sldId id="263" r:id="rId6"/>
    <p:sldId id="267" r:id="rId7"/>
    <p:sldId id="260" r:id="rId8"/>
    <p:sldId id="271" r:id="rId9"/>
    <p:sldId id="262" r:id="rId10"/>
    <p:sldId id="272" r:id="rId11"/>
    <p:sldId id="273" r:id="rId12"/>
    <p:sldId id="264" r:id="rId13"/>
    <p:sldId id="266" r:id="rId14"/>
    <p:sldId id="269" r:id="rId15"/>
    <p:sldId id="270" r:id="rId16"/>
    <p:sldId id="268" r:id="rId17"/>
    <p:sldId id="26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C45E8A-BCDF-4E58-B415-612CBDF601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518C7BE7-7CF1-4034-B3AD-B2054013187F}">
      <dgm:prSet phldrT="[Текст]" custT="1"/>
      <dgm:spPr/>
      <dgm:t>
        <a:bodyPr/>
        <a:lstStyle/>
        <a:p>
          <a:r>
            <a:rPr lang="ru-RU" sz="2800" dirty="0">
              <a:solidFill>
                <a:srgbClr val="FFFF00"/>
              </a:solidFill>
            </a:rPr>
            <a:t>16%</a:t>
          </a:r>
        </a:p>
      </dgm:t>
    </dgm:pt>
    <dgm:pt modelId="{066481D2-AFF9-40AC-AFE1-91F239E45FE4}" type="parTrans" cxnId="{B6DABA3F-436E-4F33-8F34-61732D814038}">
      <dgm:prSet/>
      <dgm:spPr/>
      <dgm:t>
        <a:bodyPr/>
        <a:lstStyle/>
        <a:p>
          <a:endParaRPr lang="ru-RU"/>
        </a:p>
      </dgm:t>
    </dgm:pt>
    <dgm:pt modelId="{A8953CF5-5E09-4619-A30C-439A250D28C2}" type="sibTrans" cxnId="{B6DABA3F-436E-4F33-8F34-61732D814038}">
      <dgm:prSet/>
      <dgm:spPr/>
      <dgm:t>
        <a:bodyPr/>
        <a:lstStyle/>
        <a:p>
          <a:endParaRPr lang="ru-RU"/>
        </a:p>
      </dgm:t>
    </dgm:pt>
    <dgm:pt modelId="{11D9B633-3D9E-4804-A401-4DA3A7054D6D}">
      <dgm:prSet phldrT="[Текст]" custT="1"/>
      <dgm:spPr>
        <a:solidFill>
          <a:schemeClr val="tx2">
            <a:lumMod val="40000"/>
            <a:lumOff val="60000"/>
            <a:alpha val="90000"/>
          </a:schemeClr>
        </a:solidFill>
      </dgm:spPr>
      <dgm:t>
        <a:bodyPr/>
        <a:lstStyle/>
        <a:p>
          <a:r>
            <a:rPr lang="ru-RU" sz="2600" dirty="0">
              <a:solidFill>
                <a:srgbClr val="FFFF00"/>
              </a:solidFill>
            </a:rPr>
            <a:t>не думали об этом</a:t>
          </a:r>
        </a:p>
      </dgm:t>
    </dgm:pt>
    <dgm:pt modelId="{3B0318D2-F85B-45B6-8FAB-6F07BABBFC1D}" type="parTrans" cxnId="{A0D5A5B9-13B3-4059-A660-F668E20D02CC}">
      <dgm:prSet/>
      <dgm:spPr/>
      <dgm:t>
        <a:bodyPr/>
        <a:lstStyle/>
        <a:p>
          <a:endParaRPr lang="ru-RU"/>
        </a:p>
      </dgm:t>
    </dgm:pt>
    <dgm:pt modelId="{9A81A329-E48B-47D2-9068-AC6105E5F0C1}" type="sibTrans" cxnId="{A0D5A5B9-13B3-4059-A660-F668E20D02CC}">
      <dgm:prSet/>
      <dgm:spPr/>
      <dgm:t>
        <a:bodyPr/>
        <a:lstStyle/>
        <a:p>
          <a:endParaRPr lang="ru-RU"/>
        </a:p>
      </dgm:t>
    </dgm:pt>
    <dgm:pt modelId="{E48CEA5E-7B6C-4F62-9AF5-534451A25EEA}">
      <dgm:prSet phldrT="[Текст]" custT="1"/>
      <dgm:spPr/>
      <dgm:t>
        <a:bodyPr/>
        <a:lstStyle/>
        <a:p>
          <a:r>
            <a:rPr lang="ru-RU" sz="2800" dirty="0">
              <a:solidFill>
                <a:srgbClr val="FFC000"/>
              </a:solidFill>
            </a:rPr>
            <a:t>22%</a:t>
          </a:r>
        </a:p>
      </dgm:t>
    </dgm:pt>
    <dgm:pt modelId="{A24390D7-2327-4D48-A6A8-9E90D8EE4843}" type="parTrans" cxnId="{11A69A15-46BB-4069-8879-B223F3EAB152}">
      <dgm:prSet/>
      <dgm:spPr/>
      <dgm:t>
        <a:bodyPr/>
        <a:lstStyle/>
        <a:p>
          <a:endParaRPr lang="ru-RU"/>
        </a:p>
      </dgm:t>
    </dgm:pt>
    <dgm:pt modelId="{46D1346A-0483-4AE7-9754-EBD03F056522}" type="sibTrans" cxnId="{11A69A15-46BB-4069-8879-B223F3EAB152}">
      <dgm:prSet/>
      <dgm:spPr/>
      <dgm:t>
        <a:bodyPr/>
        <a:lstStyle/>
        <a:p>
          <a:endParaRPr lang="ru-RU"/>
        </a:p>
      </dgm:t>
    </dgm:pt>
    <dgm:pt modelId="{A31167B4-578C-4224-8D67-9CE9D422FC99}">
      <dgm:prSet phldrT="[Текст]" custT="1"/>
      <dgm:spPr>
        <a:solidFill>
          <a:schemeClr val="tx2">
            <a:lumMod val="40000"/>
            <a:lumOff val="60000"/>
            <a:alpha val="90000"/>
          </a:schemeClr>
        </a:solidFill>
      </dgm:spPr>
      <dgm:t>
        <a:bodyPr/>
        <a:lstStyle/>
        <a:p>
          <a:r>
            <a:rPr lang="ru-RU" sz="2600" dirty="0">
              <a:solidFill>
                <a:srgbClr val="FFC000"/>
              </a:solidFill>
            </a:rPr>
            <a:t>тема детям не интересна</a:t>
          </a:r>
        </a:p>
      </dgm:t>
    </dgm:pt>
    <dgm:pt modelId="{41D735B0-5377-46FC-AADD-BF4CAD86AB51}" type="parTrans" cxnId="{797CFEA8-819E-448D-A795-00E724C5F7E6}">
      <dgm:prSet/>
      <dgm:spPr/>
      <dgm:t>
        <a:bodyPr/>
        <a:lstStyle/>
        <a:p>
          <a:endParaRPr lang="ru-RU"/>
        </a:p>
      </dgm:t>
    </dgm:pt>
    <dgm:pt modelId="{4BF903AF-815C-46FA-8414-7A13A164BB02}" type="sibTrans" cxnId="{797CFEA8-819E-448D-A795-00E724C5F7E6}">
      <dgm:prSet/>
      <dgm:spPr/>
      <dgm:t>
        <a:bodyPr/>
        <a:lstStyle/>
        <a:p>
          <a:endParaRPr lang="ru-RU"/>
        </a:p>
      </dgm:t>
    </dgm:pt>
    <dgm:pt modelId="{6D2E66C0-7D53-42D4-9782-8912FABF160D}">
      <dgm:prSet phldrT="[Текст]" custT="1"/>
      <dgm:spPr/>
      <dgm:t>
        <a:bodyPr/>
        <a:lstStyle/>
        <a:p>
          <a:r>
            <a:rPr lang="ru-RU" sz="2800" dirty="0">
              <a:solidFill>
                <a:srgbClr val="FF3300"/>
              </a:solidFill>
            </a:rPr>
            <a:t>66%</a:t>
          </a:r>
        </a:p>
      </dgm:t>
    </dgm:pt>
    <dgm:pt modelId="{A0B02885-636C-4622-866E-0A4882FF3680}" type="parTrans" cxnId="{0EFE031B-4943-4601-AEC6-B4A252733BF9}">
      <dgm:prSet/>
      <dgm:spPr/>
      <dgm:t>
        <a:bodyPr/>
        <a:lstStyle/>
        <a:p>
          <a:endParaRPr lang="ru-RU"/>
        </a:p>
      </dgm:t>
    </dgm:pt>
    <dgm:pt modelId="{0592F91B-2278-4B98-94D4-4DE5330D62D0}" type="sibTrans" cxnId="{0EFE031B-4943-4601-AEC6-B4A252733BF9}">
      <dgm:prSet/>
      <dgm:spPr/>
      <dgm:t>
        <a:bodyPr/>
        <a:lstStyle/>
        <a:p>
          <a:endParaRPr lang="ru-RU"/>
        </a:p>
      </dgm:t>
    </dgm:pt>
    <dgm:pt modelId="{CE0770EB-4F5E-4581-8D11-072BD995C986}">
      <dgm:prSet phldrT="[Текст]" custT="1"/>
      <dgm:spPr>
        <a:solidFill>
          <a:schemeClr val="tx2">
            <a:lumMod val="40000"/>
            <a:lumOff val="60000"/>
            <a:alpha val="90000"/>
          </a:schemeClr>
        </a:solidFill>
      </dgm:spPr>
      <dgm:t>
        <a:bodyPr/>
        <a:lstStyle/>
        <a:p>
          <a:pPr>
            <a:lnSpc>
              <a:spcPct val="100000"/>
            </a:lnSpc>
          </a:pPr>
          <a:r>
            <a:rPr lang="ru-RU" sz="2600" dirty="0">
              <a:solidFill>
                <a:srgbClr val="FF0000"/>
              </a:solidFill>
            </a:rPr>
            <a:t>рано внедрять финансовую грамотность в образовательный процесс</a:t>
          </a:r>
        </a:p>
      </dgm:t>
    </dgm:pt>
    <dgm:pt modelId="{CA2F507F-F861-4E45-B7E0-510280B96A4F}" type="parTrans" cxnId="{A6BC7A32-F644-49A6-B2DB-2804A5A4906B}">
      <dgm:prSet/>
      <dgm:spPr/>
      <dgm:t>
        <a:bodyPr/>
        <a:lstStyle/>
        <a:p>
          <a:endParaRPr lang="ru-RU"/>
        </a:p>
      </dgm:t>
    </dgm:pt>
    <dgm:pt modelId="{D53BCBD9-E0D6-4772-B913-444BAA19E668}" type="sibTrans" cxnId="{A6BC7A32-F644-49A6-B2DB-2804A5A4906B}">
      <dgm:prSet/>
      <dgm:spPr/>
      <dgm:t>
        <a:bodyPr/>
        <a:lstStyle/>
        <a:p>
          <a:endParaRPr lang="ru-RU"/>
        </a:p>
      </dgm:t>
    </dgm:pt>
    <dgm:pt modelId="{4C0687CF-70A4-4C2D-983E-83007518202F}" type="pres">
      <dgm:prSet presAssocID="{A0C45E8A-BCDF-4E58-B415-612CBDF601A8}" presName="Name0" presStyleCnt="0">
        <dgm:presLayoutVars>
          <dgm:dir/>
          <dgm:animLvl val="lvl"/>
          <dgm:resizeHandles val="exact"/>
        </dgm:presLayoutVars>
      </dgm:prSet>
      <dgm:spPr/>
    </dgm:pt>
    <dgm:pt modelId="{7A65765A-01A1-41A6-A626-05245D6F52B1}" type="pres">
      <dgm:prSet presAssocID="{518C7BE7-7CF1-4034-B3AD-B2054013187F}" presName="linNode" presStyleCnt="0"/>
      <dgm:spPr/>
    </dgm:pt>
    <dgm:pt modelId="{184F9D0A-B019-40F9-BB71-9EE2B88D702D}" type="pres">
      <dgm:prSet presAssocID="{518C7BE7-7CF1-4034-B3AD-B2054013187F}" presName="parentText" presStyleLbl="node1" presStyleIdx="0" presStyleCnt="3" custScaleX="42638" custScaleY="64241" custLinFactNeighborX="-15345" custLinFactNeighborY="-16">
        <dgm:presLayoutVars>
          <dgm:chMax val="1"/>
          <dgm:bulletEnabled val="1"/>
        </dgm:presLayoutVars>
      </dgm:prSet>
      <dgm:spPr/>
    </dgm:pt>
    <dgm:pt modelId="{1B6E830E-8861-4D75-870C-C287103D4B13}" type="pres">
      <dgm:prSet presAssocID="{518C7BE7-7CF1-4034-B3AD-B2054013187F}" presName="descendantText" presStyleLbl="alignAccFollowNode1" presStyleIdx="0" presStyleCnt="3" custScaleX="122159" custScaleY="64838">
        <dgm:presLayoutVars>
          <dgm:bulletEnabled val="1"/>
        </dgm:presLayoutVars>
      </dgm:prSet>
      <dgm:spPr/>
    </dgm:pt>
    <dgm:pt modelId="{F22EC96D-5C89-4DD4-A67A-0307C5854149}" type="pres">
      <dgm:prSet presAssocID="{A8953CF5-5E09-4619-A30C-439A250D28C2}" presName="sp" presStyleCnt="0"/>
      <dgm:spPr/>
    </dgm:pt>
    <dgm:pt modelId="{18D5A8A7-1E2A-4BAC-8402-911F5DAAE0FE}" type="pres">
      <dgm:prSet presAssocID="{E48CEA5E-7B6C-4F62-9AF5-534451A25EEA}" presName="linNode" presStyleCnt="0"/>
      <dgm:spPr/>
    </dgm:pt>
    <dgm:pt modelId="{B65FF83C-F9E1-4987-860F-ABF1B2A5B3A4}" type="pres">
      <dgm:prSet presAssocID="{E48CEA5E-7B6C-4F62-9AF5-534451A25EEA}" presName="parentText" presStyleLbl="node1" presStyleIdx="1" presStyleCnt="3" custScaleX="40942" custScaleY="64850" custLinFactNeighborX="-14391" custLinFactNeighborY="-5987">
        <dgm:presLayoutVars>
          <dgm:chMax val="1"/>
          <dgm:bulletEnabled val="1"/>
        </dgm:presLayoutVars>
      </dgm:prSet>
      <dgm:spPr/>
    </dgm:pt>
    <dgm:pt modelId="{4A60AD5F-7EF7-4C52-BD47-B749857702ED}" type="pres">
      <dgm:prSet presAssocID="{E48CEA5E-7B6C-4F62-9AF5-534451A25EEA}" presName="descendantText" presStyleLbl="alignAccFollowNode1" presStyleIdx="1" presStyleCnt="3" custScaleX="121630" custScaleY="60653" custLinFactNeighborX="598" custLinFactNeighborY="-3566">
        <dgm:presLayoutVars>
          <dgm:bulletEnabled val="1"/>
        </dgm:presLayoutVars>
      </dgm:prSet>
      <dgm:spPr/>
    </dgm:pt>
    <dgm:pt modelId="{8C3B27FC-AC56-42A9-BD79-BB1EFBCE4D96}" type="pres">
      <dgm:prSet presAssocID="{46D1346A-0483-4AE7-9754-EBD03F056522}" presName="sp" presStyleCnt="0"/>
      <dgm:spPr/>
    </dgm:pt>
    <dgm:pt modelId="{782E95AD-700E-4AFC-90AA-CA6AFBA12399}" type="pres">
      <dgm:prSet presAssocID="{6D2E66C0-7D53-42D4-9782-8912FABF160D}" presName="linNode" presStyleCnt="0"/>
      <dgm:spPr/>
    </dgm:pt>
    <dgm:pt modelId="{E67D27E9-D8F9-4D03-9779-C2FEE083A06B}" type="pres">
      <dgm:prSet presAssocID="{6D2E66C0-7D53-42D4-9782-8912FABF160D}" presName="parentText" presStyleLbl="node1" presStyleIdx="2" presStyleCnt="3" custScaleX="42638" custScaleY="70928" custLinFactNeighborX="-13827" custLinFactNeighborY="-8844">
        <dgm:presLayoutVars>
          <dgm:chMax val="1"/>
          <dgm:bulletEnabled val="1"/>
        </dgm:presLayoutVars>
      </dgm:prSet>
      <dgm:spPr/>
    </dgm:pt>
    <dgm:pt modelId="{04CB2142-C358-4240-BCC9-FF3BF4CDE25D}" type="pres">
      <dgm:prSet presAssocID="{6D2E66C0-7D53-42D4-9782-8912FABF160D}" presName="descendantText" presStyleLbl="alignAccFollowNode1" presStyleIdx="2" presStyleCnt="3" custScaleX="126770" custScaleY="60236">
        <dgm:presLayoutVars>
          <dgm:bulletEnabled val="1"/>
        </dgm:presLayoutVars>
      </dgm:prSet>
      <dgm:spPr/>
    </dgm:pt>
  </dgm:ptLst>
  <dgm:cxnLst>
    <dgm:cxn modelId="{11A69A15-46BB-4069-8879-B223F3EAB152}" srcId="{A0C45E8A-BCDF-4E58-B415-612CBDF601A8}" destId="{E48CEA5E-7B6C-4F62-9AF5-534451A25EEA}" srcOrd="1" destOrd="0" parTransId="{A24390D7-2327-4D48-A6A8-9E90D8EE4843}" sibTransId="{46D1346A-0483-4AE7-9754-EBD03F056522}"/>
    <dgm:cxn modelId="{0EFE031B-4943-4601-AEC6-B4A252733BF9}" srcId="{A0C45E8A-BCDF-4E58-B415-612CBDF601A8}" destId="{6D2E66C0-7D53-42D4-9782-8912FABF160D}" srcOrd="2" destOrd="0" parTransId="{A0B02885-636C-4622-866E-0A4882FF3680}" sibTransId="{0592F91B-2278-4B98-94D4-4DE5330D62D0}"/>
    <dgm:cxn modelId="{72DD231E-F8FA-4521-A429-D000B1836FFE}" type="presOf" srcId="{CE0770EB-4F5E-4581-8D11-072BD995C986}" destId="{04CB2142-C358-4240-BCC9-FF3BF4CDE25D}" srcOrd="0" destOrd="0" presId="urn:microsoft.com/office/officeart/2005/8/layout/vList5"/>
    <dgm:cxn modelId="{C3486726-A0E9-457C-B763-0B6029FDE0AC}" type="presOf" srcId="{518C7BE7-7CF1-4034-B3AD-B2054013187F}" destId="{184F9D0A-B019-40F9-BB71-9EE2B88D702D}" srcOrd="0" destOrd="0" presId="urn:microsoft.com/office/officeart/2005/8/layout/vList5"/>
    <dgm:cxn modelId="{A6BC7A32-F644-49A6-B2DB-2804A5A4906B}" srcId="{6D2E66C0-7D53-42D4-9782-8912FABF160D}" destId="{CE0770EB-4F5E-4581-8D11-072BD995C986}" srcOrd="0" destOrd="0" parTransId="{CA2F507F-F861-4E45-B7E0-510280B96A4F}" sibTransId="{D53BCBD9-E0D6-4772-B913-444BAA19E668}"/>
    <dgm:cxn modelId="{B6DABA3F-436E-4F33-8F34-61732D814038}" srcId="{A0C45E8A-BCDF-4E58-B415-612CBDF601A8}" destId="{518C7BE7-7CF1-4034-B3AD-B2054013187F}" srcOrd="0" destOrd="0" parTransId="{066481D2-AFF9-40AC-AFE1-91F239E45FE4}" sibTransId="{A8953CF5-5E09-4619-A30C-439A250D28C2}"/>
    <dgm:cxn modelId="{FEF5D543-E18E-412C-81AD-6413A710F8AD}" type="presOf" srcId="{6D2E66C0-7D53-42D4-9782-8912FABF160D}" destId="{E67D27E9-D8F9-4D03-9779-C2FEE083A06B}" srcOrd="0" destOrd="0" presId="urn:microsoft.com/office/officeart/2005/8/layout/vList5"/>
    <dgm:cxn modelId="{329BDE86-49CF-4E8C-A12D-70DE10ABD221}" type="presOf" srcId="{11D9B633-3D9E-4804-A401-4DA3A7054D6D}" destId="{1B6E830E-8861-4D75-870C-C287103D4B13}" srcOrd="0" destOrd="0" presId="urn:microsoft.com/office/officeart/2005/8/layout/vList5"/>
    <dgm:cxn modelId="{B241D094-143D-4F86-9960-CA258A03EC8F}" type="presOf" srcId="{A31167B4-578C-4224-8D67-9CE9D422FC99}" destId="{4A60AD5F-7EF7-4C52-BD47-B749857702ED}" srcOrd="0" destOrd="0" presId="urn:microsoft.com/office/officeart/2005/8/layout/vList5"/>
    <dgm:cxn modelId="{797CFEA8-819E-448D-A795-00E724C5F7E6}" srcId="{E48CEA5E-7B6C-4F62-9AF5-534451A25EEA}" destId="{A31167B4-578C-4224-8D67-9CE9D422FC99}" srcOrd="0" destOrd="0" parTransId="{41D735B0-5377-46FC-AADD-BF4CAD86AB51}" sibTransId="{4BF903AF-815C-46FA-8414-7A13A164BB02}"/>
    <dgm:cxn modelId="{A0D5A5B9-13B3-4059-A660-F668E20D02CC}" srcId="{518C7BE7-7CF1-4034-B3AD-B2054013187F}" destId="{11D9B633-3D9E-4804-A401-4DA3A7054D6D}" srcOrd="0" destOrd="0" parTransId="{3B0318D2-F85B-45B6-8FAB-6F07BABBFC1D}" sibTransId="{9A81A329-E48B-47D2-9068-AC6105E5F0C1}"/>
    <dgm:cxn modelId="{5F0F71C5-CB35-45A0-AC89-4DF8356C4050}" type="presOf" srcId="{E48CEA5E-7B6C-4F62-9AF5-534451A25EEA}" destId="{B65FF83C-F9E1-4987-860F-ABF1B2A5B3A4}" srcOrd="0" destOrd="0" presId="urn:microsoft.com/office/officeart/2005/8/layout/vList5"/>
    <dgm:cxn modelId="{0ABFFBEA-29F7-4795-A599-17579E4AC398}" type="presOf" srcId="{A0C45E8A-BCDF-4E58-B415-612CBDF601A8}" destId="{4C0687CF-70A4-4C2D-983E-83007518202F}" srcOrd="0" destOrd="0" presId="urn:microsoft.com/office/officeart/2005/8/layout/vList5"/>
    <dgm:cxn modelId="{FFE0C511-8A1F-450C-9A78-E5455177FE0A}" type="presParOf" srcId="{4C0687CF-70A4-4C2D-983E-83007518202F}" destId="{7A65765A-01A1-41A6-A626-05245D6F52B1}" srcOrd="0" destOrd="0" presId="urn:microsoft.com/office/officeart/2005/8/layout/vList5"/>
    <dgm:cxn modelId="{9CECECEA-BA26-43E4-B3E1-CE4BE6C9CA73}" type="presParOf" srcId="{7A65765A-01A1-41A6-A626-05245D6F52B1}" destId="{184F9D0A-B019-40F9-BB71-9EE2B88D702D}" srcOrd="0" destOrd="0" presId="urn:microsoft.com/office/officeart/2005/8/layout/vList5"/>
    <dgm:cxn modelId="{CE030F26-AF02-4256-81B8-07F65D23A071}" type="presParOf" srcId="{7A65765A-01A1-41A6-A626-05245D6F52B1}" destId="{1B6E830E-8861-4D75-870C-C287103D4B13}" srcOrd="1" destOrd="0" presId="urn:microsoft.com/office/officeart/2005/8/layout/vList5"/>
    <dgm:cxn modelId="{1BA62CFA-59E8-4180-A1EB-A216C7CFFC10}" type="presParOf" srcId="{4C0687CF-70A4-4C2D-983E-83007518202F}" destId="{F22EC96D-5C89-4DD4-A67A-0307C5854149}" srcOrd="1" destOrd="0" presId="urn:microsoft.com/office/officeart/2005/8/layout/vList5"/>
    <dgm:cxn modelId="{BAAF0B4E-49CF-48AD-9EAD-21C5C59E3DFB}" type="presParOf" srcId="{4C0687CF-70A4-4C2D-983E-83007518202F}" destId="{18D5A8A7-1E2A-4BAC-8402-911F5DAAE0FE}" srcOrd="2" destOrd="0" presId="urn:microsoft.com/office/officeart/2005/8/layout/vList5"/>
    <dgm:cxn modelId="{527FD64F-C937-417A-8100-402D806E9FD9}" type="presParOf" srcId="{18D5A8A7-1E2A-4BAC-8402-911F5DAAE0FE}" destId="{B65FF83C-F9E1-4987-860F-ABF1B2A5B3A4}" srcOrd="0" destOrd="0" presId="urn:microsoft.com/office/officeart/2005/8/layout/vList5"/>
    <dgm:cxn modelId="{EFF89D63-0784-4DFF-82B5-138A09A043F9}" type="presParOf" srcId="{18D5A8A7-1E2A-4BAC-8402-911F5DAAE0FE}" destId="{4A60AD5F-7EF7-4C52-BD47-B749857702ED}" srcOrd="1" destOrd="0" presId="urn:microsoft.com/office/officeart/2005/8/layout/vList5"/>
    <dgm:cxn modelId="{DFA5EF84-68BF-4E3C-96D6-AB973F513014}" type="presParOf" srcId="{4C0687CF-70A4-4C2D-983E-83007518202F}" destId="{8C3B27FC-AC56-42A9-BD79-BB1EFBCE4D96}" srcOrd="3" destOrd="0" presId="urn:microsoft.com/office/officeart/2005/8/layout/vList5"/>
    <dgm:cxn modelId="{BD9EB5A3-D13A-40DA-BD39-22335C55FA9A}" type="presParOf" srcId="{4C0687CF-70A4-4C2D-983E-83007518202F}" destId="{782E95AD-700E-4AFC-90AA-CA6AFBA12399}" srcOrd="4" destOrd="0" presId="urn:microsoft.com/office/officeart/2005/8/layout/vList5"/>
    <dgm:cxn modelId="{CC202797-9210-4F3F-801E-1A46E5E8835C}" type="presParOf" srcId="{782E95AD-700E-4AFC-90AA-CA6AFBA12399}" destId="{E67D27E9-D8F9-4D03-9779-C2FEE083A06B}" srcOrd="0" destOrd="0" presId="urn:microsoft.com/office/officeart/2005/8/layout/vList5"/>
    <dgm:cxn modelId="{0968786F-898B-4D88-A513-934D3176CD08}" type="presParOf" srcId="{782E95AD-700E-4AFC-90AA-CA6AFBA12399}" destId="{04CB2142-C358-4240-BCC9-FF3BF4CDE25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E830E-8861-4D75-870C-C287103D4B13}">
      <dsp:nvSpPr>
        <dsp:cNvPr id="0" name=""/>
        <dsp:cNvSpPr/>
      </dsp:nvSpPr>
      <dsp:spPr>
        <a:xfrm rot="5400000">
          <a:off x="4071099" y="-2559018"/>
          <a:ext cx="1003570" cy="6361574"/>
        </a:xfrm>
        <a:prstGeom prst="round2SameRect">
          <a:avLst/>
        </a:prstGeom>
        <a:solidFill>
          <a:schemeClr val="tx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ct val="90000"/>
            </a:lnSpc>
            <a:spcBef>
              <a:spcPct val="0"/>
            </a:spcBef>
            <a:spcAft>
              <a:spcPct val="15000"/>
            </a:spcAft>
            <a:buChar char="•"/>
          </a:pPr>
          <a:r>
            <a:rPr lang="ru-RU" sz="2600" kern="1200" dirty="0">
              <a:solidFill>
                <a:srgbClr val="FFFF00"/>
              </a:solidFill>
            </a:rPr>
            <a:t>не думали об этом</a:t>
          </a:r>
        </a:p>
      </dsp:txBody>
      <dsp:txXfrm rot="-5400000">
        <a:off x="1392097" y="168974"/>
        <a:ext cx="6312584" cy="905590"/>
      </dsp:txXfrm>
    </dsp:sp>
    <dsp:sp modelId="{184F9D0A-B019-40F9-BB71-9EE2B88D702D}">
      <dsp:nvSpPr>
        <dsp:cNvPr id="0" name=""/>
        <dsp:cNvSpPr/>
      </dsp:nvSpPr>
      <dsp:spPr>
        <a:xfrm>
          <a:off x="0" y="2"/>
          <a:ext cx="1248988" cy="12429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rgbClr val="FFFF00"/>
              </a:solidFill>
            </a:rPr>
            <a:t>16%</a:t>
          </a:r>
        </a:p>
      </dsp:txBody>
      <dsp:txXfrm>
        <a:off x="60674" y="60676"/>
        <a:ext cx="1127640" cy="1121564"/>
      </dsp:txXfrm>
    </dsp:sp>
    <dsp:sp modelId="{4A60AD5F-7EF7-4C52-BD47-B749857702ED}">
      <dsp:nvSpPr>
        <dsp:cNvPr id="0" name=""/>
        <dsp:cNvSpPr/>
      </dsp:nvSpPr>
      <dsp:spPr>
        <a:xfrm rot="5400000">
          <a:off x="4057549" y="-1254897"/>
          <a:ext cx="938794" cy="6334026"/>
        </a:xfrm>
        <a:prstGeom prst="round2SameRect">
          <a:avLst/>
        </a:prstGeom>
        <a:solidFill>
          <a:schemeClr val="tx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ct val="90000"/>
            </a:lnSpc>
            <a:spcBef>
              <a:spcPct val="0"/>
            </a:spcBef>
            <a:spcAft>
              <a:spcPct val="15000"/>
            </a:spcAft>
            <a:buChar char="•"/>
          </a:pPr>
          <a:r>
            <a:rPr lang="ru-RU" sz="2600" kern="1200" dirty="0">
              <a:solidFill>
                <a:srgbClr val="FFC000"/>
              </a:solidFill>
            </a:rPr>
            <a:t>тема детям не интересна</a:t>
          </a:r>
        </a:p>
      </dsp:txBody>
      <dsp:txXfrm rot="-5400000">
        <a:off x="1359933" y="1488547"/>
        <a:ext cx="6288198" cy="847138"/>
      </dsp:txXfrm>
    </dsp:sp>
    <dsp:sp modelId="{B65FF83C-F9E1-4987-860F-ABF1B2A5B3A4}">
      <dsp:nvSpPr>
        <dsp:cNvPr id="0" name=""/>
        <dsp:cNvSpPr/>
      </dsp:nvSpPr>
      <dsp:spPr>
        <a:xfrm>
          <a:off x="0" y="1224128"/>
          <a:ext cx="1199308" cy="12546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rgbClr val="FFC000"/>
              </a:solidFill>
            </a:rPr>
            <a:t>22%</a:t>
          </a:r>
        </a:p>
      </dsp:txBody>
      <dsp:txXfrm>
        <a:off x="58545" y="1282673"/>
        <a:ext cx="1082218" cy="1137605"/>
      </dsp:txXfrm>
    </dsp:sp>
    <dsp:sp modelId="{04CB2142-C358-4240-BCC9-FF3BF4CDE25D}">
      <dsp:nvSpPr>
        <dsp:cNvPr id="0" name=""/>
        <dsp:cNvSpPr/>
      </dsp:nvSpPr>
      <dsp:spPr>
        <a:xfrm rot="5400000">
          <a:off x="4226776" y="76693"/>
          <a:ext cx="932340" cy="6601698"/>
        </a:xfrm>
        <a:prstGeom prst="round2SameRect">
          <a:avLst/>
        </a:prstGeom>
        <a:solidFill>
          <a:schemeClr val="tx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155700">
            <a:lnSpc>
              <a:spcPct val="100000"/>
            </a:lnSpc>
            <a:spcBef>
              <a:spcPct val="0"/>
            </a:spcBef>
            <a:spcAft>
              <a:spcPct val="15000"/>
            </a:spcAft>
            <a:buChar char="•"/>
          </a:pPr>
          <a:r>
            <a:rPr lang="ru-RU" sz="2600" kern="1200" dirty="0">
              <a:solidFill>
                <a:srgbClr val="FF0000"/>
              </a:solidFill>
            </a:rPr>
            <a:t>рано внедрять финансовую грамотность в образовательный процесс</a:t>
          </a:r>
        </a:p>
      </dsp:txBody>
      <dsp:txXfrm rot="-5400000">
        <a:off x="1392098" y="2956885"/>
        <a:ext cx="6556185" cy="841314"/>
      </dsp:txXfrm>
    </dsp:sp>
    <dsp:sp modelId="{E67D27E9-D8F9-4D03-9779-C2FEE083A06B}">
      <dsp:nvSpPr>
        <dsp:cNvPr id="0" name=""/>
        <dsp:cNvSpPr/>
      </dsp:nvSpPr>
      <dsp:spPr>
        <a:xfrm>
          <a:off x="0" y="2520286"/>
          <a:ext cx="1248988" cy="13722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rgbClr val="FF3300"/>
              </a:solidFill>
            </a:rPr>
            <a:t>66%</a:t>
          </a:r>
        </a:p>
      </dsp:txBody>
      <dsp:txXfrm>
        <a:off x="60971" y="2581257"/>
        <a:ext cx="1127046" cy="12503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8A2BF3-4D0A-4F5F-AB75-534E7DA99E1E}" type="datetimeFigureOut">
              <a:rPr lang="ru-RU" smtClean="0"/>
              <a:t>16.11.2023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BFA3CB-9749-442B-918F-6B2DEBF818A9}" type="slidenum">
              <a:rPr lang="ru-RU" smtClean="0"/>
              <a:t>‹#›</a:t>
            </a:fld>
            <a:endParaRPr lang="ru-RU"/>
          </a:p>
        </p:txBody>
      </p:sp>
    </p:spTree>
    <p:extLst>
      <p:ext uri="{BB962C8B-B14F-4D97-AF65-F5344CB8AC3E}">
        <p14:creationId xmlns:p14="http://schemas.microsoft.com/office/powerpoint/2010/main" val="124056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EBFA3CB-9749-442B-918F-6B2DEBF818A9}" type="slidenum">
              <a:rPr lang="ru-RU" smtClean="0"/>
              <a:t>1</a:t>
            </a:fld>
            <a:endParaRPr lang="ru-RU"/>
          </a:p>
        </p:txBody>
      </p:sp>
    </p:spTree>
    <p:extLst>
      <p:ext uri="{BB962C8B-B14F-4D97-AF65-F5344CB8AC3E}">
        <p14:creationId xmlns:p14="http://schemas.microsoft.com/office/powerpoint/2010/main" val="4235895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16.11.2023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16.11.2023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16.11.2023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16.11.2023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56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16.11.2023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63" y="0"/>
            <a:ext cx="9361040" cy="7027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915816" y="1628800"/>
            <a:ext cx="5472608" cy="1815882"/>
          </a:xfrm>
          <a:prstGeom prst="rect">
            <a:avLst/>
          </a:prstGeom>
        </p:spPr>
        <p:txBody>
          <a:bodyPr wrap="square">
            <a:spAutoFit/>
          </a:bodyPr>
          <a:lstStyle/>
          <a:p>
            <a:pPr algn="ctr"/>
            <a:r>
              <a:rPr lang="ru-RU" sz="2800" kern="1800" dirty="0">
                <a:solidFill>
                  <a:srgbClr val="FFFF00"/>
                </a:solidFill>
                <a:latin typeface="Times New Roman" pitchFamily="18" charset="0"/>
                <a:ea typeface="Times New Roman"/>
                <a:cs typeface="Times New Roman" pitchFamily="18" charset="0"/>
              </a:rPr>
              <a:t>ВЕБИНАР </a:t>
            </a:r>
          </a:p>
          <a:p>
            <a:pPr algn="ctr"/>
            <a:r>
              <a:rPr lang="ru-RU" sz="2800" kern="1800" dirty="0">
                <a:solidFill>
                  <a:srgbClr val="FFFF00"/>
                </a:solidFill>
                <a:latin typeface="Times New Roman" pitchFamily="18" charset="0"/>
                <a:ea typeface="Times New Roman"/>
                <a:cs typeface="Times New Roman" pitchFamily="18" charset="0"/>
              </a:rPr>
              <a:t>«Формирование основ финансовой грамотности у дошкольников. Не рано ли?» </a:t>
            </a:r>
            <a:endParaRPr lang="ru-RU" sz="2800" dirty="0">
              <a:solidFill>
                <a:srgbClr val="FFFF00"/>
              </a:solidFill>
              <a:latin typeface="Times New Roman" pitchFamily="18" charset="0"/>
              <a:cs typeface="Times New Roman" pitchFamily="18" charset="0"/>
            </a:endParaRPr>
          </a:p>
        </p:txBody>
      </p:sp>
      <p:sp>
        <p:nvSpPr>
          <p:cNvPr id="3" name="Прямоугольник 2"/>
          <p:cNvSpPr/>
          <p:nvPr/>
        </p:nvSpPr>
        <p:spPr>
          <a:xfrm>
            <a:off x="251520" y="0"/>
            <a:ext cx="8892480" cy="646331"/>
          </a:xfrm>
          <a:prstGeom prst="rect">
            <a:avLst/>
          </a:prstGeom>
        </p:spPr>
        <p:txBody>
          <a:bodyPr wrap="square">
            <a:spAutoFit/>
          </a:bodyPr>
          <a:lstStyle/>
          <a:p>
            <a:pPr algn="ctr"/>
            <a:r>
              <a:rPr lang="ru-RU" dirty="0">
                <a:solidFill>
                  <a:schemeClr val="accent1">
                    <a:lumMod val="20000"/>
                    <a:lumOff val="80000"/>
                  </a:schemeClr>
                </a:solidFill>
                <a:latin typeface="Times New Roman"/>
                <a:ea typeface="Times New Roman"/>
              </a:rPr>
              <a:t>Муниципальное бюджетное дошкольное образовательное учреждение</a:t>
            </a:r>
            <a:r>
              <a:rPr lang="ru-RU" spc="5" dirty="0">
                <a:solidFill>
                  <a:schemeClr val="accent1">
                    <a:lumMod val="20000"/>
                    <a:lumOff val="80000"/>
                  </a:schemeClr>
                </a:solidFill>
                <a:latin typeface="Times New Roman"/>
                <a:ea typeface="Times New Roman"/>
              </a:rPr>
              <a:t> </a:t>
            </a:r>
          </a:p>
          <a:p>
            <a:pPr algn="ctr"/>
            <a:r>
              <a:rPr lang="ru-RU" dirty="0">
                <a:solidFill>
                  <a:schemeClr val="accent1">
                    <a:lumMod val="20000"/>
                    <a:lumOff val="80000"/>
                  </a:schemeClr>
                </a:solidFill>
                <a:latin typeface="Times New Roman"/>
                <a:ea typeface="Times New Roman"/>
              </a:rPr>
              <a:t>детский</a:t>
            </a:r>
            <a:r>
              <a:rPr lang="ru-RU" spc="10" dirty="0">
                <a:solidFill>
                  <a:schemeClr val="accent1">
                    <a:lumMod val="20000"/>
                    <a:lumOff val="80000"/>
                  </a:schemeClr>
                </a:solidFill>
                <a:latin typeface="Times New Roman"/>
                <a:ea typeface="Times New Roman"/>
              </a:rPr>
              <a:t> </a:t>
            </a:r>
            <a:r>
              <a:rPr lang="ru-RU" dirty="0">
                <a:solidFill>
                  <a:schemeClr val="accent1">
                    <a:lumMod val="20000"/>
                    <a:lumOff val="80000"/>
                  </a:schemeClr>
                </a:solidFill>
                <a:latin typeface="Times New Roman"/>
                <a:ea typeface="Times New Roman"/>
              </a:rPr>
              <a:t>сад</a:t>
            </a:r>
            <a:r>
              <a:rPr lang="ru-RU" spc="-5" dirty="0">
                <a:solidFill>
                  <a:schemeClr val="accent1">
                    <a:lumMod val="20000"/>
                    <a:lumOff val="80000"/>
                  </a:schemeClr>
                </a:solidFill>
                <a:latin typeface="Times New Roman"/>
                <a:ea typeface="Times New Roman"/>
              </a:rPr>
              <a:t> </a:t>
            </a:r>
            <a:r>
              <a:rPr lang="ru-RU" dirty="0">
                <a:solidFill>
                  <a:schemeClr val="accent1">
                    <a:lumMod val="20000"/>
                    <a:lumOff val="80000"/>
                  </a:schemeClr>
                </a:solidFill>
                <a:latin typeface="Times New Roman"/>
                <a:ea typeface="Times New Roman"/>
              </a:rPr>
              <a:t>№89 «Крепыш»</a:t>
            </a:r>
            <a:endParaRPr lang="ru-RU" dirty="0">
              <a:solidFill>
                <a:schemeClr val="accent1">
                  <a:lumMod val="20000"/>
                  <a:lumOff val="80000"/>
                </a:schemeClr>
              </a:solidFill>
            </a:endParaRPr>
          </a:p>
        </p:txBody>
      </p:sp>
      <p:sp>
        <p:nvSpPr>
          <p:cNvPr id="4" name="Прямоугольник 3"/>
          <p:cNvSpPr/>
          <p:nvPr/>
        </p:nvSpPr>
        <p:spPr>
          <a:xfrm>
            <a:off x="5076056" y="5791653"/>
            <a:ext cx="3744416" cy="646331"/>
          </a:xfrm>
          <a:prstGeom prst="rect">
            <a:avLst/>
          </a:prstGeom>
        </p:spPr>
        <p:txBody>
          <a:bodyPr wrap="square">
            <a:spAutoFit/>
          </a:bodyPr>
          <a:lstStyle/>
          <a:p>
            <a:r>
              <a:rPr lang="ru-RU" dirty="0">
                <a:solidFill>
                  <a:schemeClr val="bg2"/>
                </a:solidFill>
                <a:latin typeface="Times New Roman"/>
                <a:ea typeface="Times New Roman"/>
              </a:rPr>
              <a:t>Садыкова </a:t>
            </a:r>
            <a:r>
              <a:rPr lang="ru-RU" dirty="0" err="1">
                <a:solidFill>
                  <a:schemeClr val="bg2"/>
                </a:solidFill>
                <a:latin typeface="Times New Roman"/>
                <a:ea typeface="Times New Roman"/>
              </a:rPr>
              <a:t>Зарифа</a:t>
            </a:r>
            <a:r>
              <a:rPr lang="ru-RU" dirty="0">
                <a:solidFill>
                  <a:schemeClr val="bg2"/>
                </a:solidFill>
                <a:latin typeface="Times New Roman"/>
                <a:ea typeface="Times New Roman"/>
              </a:rPr>
              <a:t> </a:t>
            </a:r>
            <a:r>
              <a:rPr lang="ru-RU" dirty="0" err="1">
                <a:solidFill>
                  <a:schemeClr val="bg2"/>
                </a:solidFill>
                <a:latin typeface="Times New Roman"/>
                <a:ea typeface="Times New Roman"/>
              </a:rPr>
              <a:t>Абусуфьяновна</a:t>
            </a:r>
            <a:endParaRPr lang="ru-RU" dirty="0">
              <a:solidFill>
                <a:schemeClr val="bg2"/>
              </a:solidFill>
              <a:latin typeface="Times New Roman"/>
              <a:ea typeface="Times New Roman"/>
            </a:endParaRPr>
          </a:p>
          <a:p>
            <a:r>
              <a:rPr lang="ru-RU" dirty="0" err="1">
                <a:solidFill>
                  <a:schemeClr val="bg2"/>
                </a:solidFill>
                <a:latin typeface="Times New Roman"/>
              </a:rPr>
              <a:t>Брюхачева</a:t>
            </a:r>
            <a:r>
              <a:rPr lang="ru-RU" dirty="0">
                <a:solidFill>
                  <a:schemeClr val="bg2"/>
                </a:solidFill>
                <a:latin typeface="Times New Roman"/>
              </a:rPr>
              <a:t> Лиана Николаевна</a:t>
            </a:r>
            <a:endParaRPr lang="ru-RU" dirty="0">
              <a:solidFill>
                <a:schemeClr val="bg2"/>
              </a:solidFill>
            </a:endParaRPr>
          </a:p>
        </p:txBody>
      </p:sp>
      <p:sp>
        <p:nvSpPr>
          <p:cNvPr id="5" name="Прямоугольник 4"/>
          <p:cNvSpPr/>
          <p:nvPr/>
        </p:nvSpPr>
        <p:spPr>
          <a:xfrm>
            <a:off x="3776723" y="6530993"/>
            <a:ext cx="1618264" cy="385362"/>
          </a:xfrm>
          <a:prstGeom prst="rect">
            <a:avLst/>
          </a:prstGeom>
        </p:spPr>
        <p:txBody>
          <a:bodyPr wrap="none">
            <a:spAutoFit/>
          </a:bodyPr>
          <a:lstStyle/>
          <a:p>
            <a:pPr algn="just">
              <a:lnSpc>
                <a:spcPct val="115000"/>
              </a:lnSpc>
              <a:spcAft>
                <a:spcPts val="1000"/>
              </a:spcAft>
            </a:pPr>
            <a:r>
              <a:rPr lang="ru-RU" dirty="0">
                <a:solidFill>
                  <a:srgbClr val="FFFF00"/>
                </a:solidFill>
                <a:latin typeface="Times New Roman" pitchFamily="18" charset="0"/>
                <a:ea typeface="Times New Roman"/>
                <a:cs typeface="Times New Roman" pitchFamily="18" charset="0"/>
              </a:rPr>
              <a:t>г. Сургут</a:t>
            </a:r>
            <a:r>
              <a:rPr lang="ru-RU">
                <a:solidFill>
                  <a:srgbClr val="FFFF00"/>
                </a:solidFill>
                <a:latin typeface="Times New Roman" pitchFamily="18" charset="0"/>
                <a:ea typeface="Times New Roman"/>
                <a:cs typeface="Times New Roman" pitchFamily="18" charset="0"/>
              </a:rPr>
              <a:t>, 2022</a:t>
            </a:r>
            <a:endParaRPr lang="ru-RU" sz="2800" dirty="0">
              <a:solidFill>
                <a:srgbClr val="FFFF00"/>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600147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1A59B4-49BF-46E2-8F12-D3653FBF3812}"/>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172EAE40-F9DA-4EA7-8407-9D9C270FB958}"/>
              </a:ext>
            </a:extLst>
          </p:cNvPr>
          <p:cNvSpPr>
            <a:spLocks noGrp="1"/>
          </p:cNvSpPr>
          <p:nvPr>
            <p:ph idx="1"/>
          </p:nvPr>
        </p:nvSpPr>
        <p:spPr>
          <a:xfrm>
            <a:off x="107504" y="1246909"/>
            <a:ext cx="9036496" cy="5611091"/>
          </a:xfrm>
        </p:spPr>
        <p:txBody>
          <a:bodyPr>
            <a:normAutofit lnSpcReduction="10000"/>
          </a:bodyPr>
          <a:lstStyle/>
          <a:p>
            <a:pPr marL="0" indent="0">
              <a:buNone/>
            </a:pPr>
            <a:r>
              <a:rPr lang="ru-RU" sz="2000" dirty="0">
                <a:solidFill>
                  <a:srgbClr val="FF0000"/>
                </a:solidFill>
                <a:latin typeface="Times New Roman"/>
                <a:ea typeface="Times New Roman"/>
              </a:rPr>
              <a:t>   Представление о стоимости вещей </a:t>
            </a:r>
          </a:p>
          <a:p>
            <a:pPr marL="0" indent="0">
              <a:buNone/>
            </a:pPr>
            <a:r>
              <a:rPr lang="ru-RU" sz="1800" dirty="0">
                <a:latin typeface="Times New Roman"/>
                <a:ea typeface="Times New Roman"/>
              </a:rPr>
              <a:t>   Многие родители выбирают крайние меры, когда речь заходит о походах в магазин с ребенком: одни никогда не берут детей с собой, чтобы избежать лишней нервотрёпки, другие быстро соглашаются на их требования с той же целью. На самом же деле «Хочу-хочу» истерики в магазине не повод для приобретения очередной понравившейся вещи, но прекрасная возможность преподать жизненный урок малышу. </a:t>
            </a:r>
          </a:p>
          <a:p>
            <a:pPr marL="0" indent="0">
              <a:buNone/>
            </a:pPr>
            <a:r>
              <a:rPr lang="ru-RU" sz="1800" dirty="0">
                <a:latin typeface="Times New Roman"/>
                <a:ea typeface="Times New Roman"/>
              </a:rPr>
              <a:t>    Справедливости ради стоит отметить, что взрослые не должны позволять себе импульсивных решений: составляйте меню и список покупок дома и придерживайтесь его до конца шоппинга. Такой метод сохранит немало денег в семейном бюджете и приучит ребенка (и родителей) обдумывать свои покупки заранее.</a:t>
            </a:r>
          </a:p>
          <a:p>
            <a:pPr marL="0" indent="0">
              <a:buNone/>
            </a:pPr>
            <a:r>
              <a:rPr lang="ru-RU" sz="1800" dirty="0">
                <a:latin typeface="Times New Roman"/>
                <a:ea typeface="Times New Roman"/>
              </a:rPr>
              <a:t>  Прекрасным развивающим занятием для малыша станет слежение за тем, сколько стоит любимая игрушка или шоколадка. Здесь малыш откроет для себя факт того, что существуют вещи разной стоимости, что машина дороже мягкой игрушки, а она дороже шоколадки.</a:t>
            </a:r>
          </a:p>
          <a:p>
            <a:pPr marL="0" indent="0">
              <a:buNone/>
            </a:pPr>
            <a:r>
              <a:rPr lang="ru-RU" sz="1800" dirty="0">
                <a:latin typeface="Times New Roman"/>
                <a:ea typeface="Times New Roman"/>
              </a:rPr>
              <a:t>   Уже в возрасте четырёх-пяти лет малыш вполне может познакомиться с карманными деньгами и начать увлекательное путешествие в мир планирования и осознанных покупок. Все родители знают, что поход в магазин с детьми – это «купи-купи» истерики, но мало кто используют импульсы ребенка на благо его развития. Малыш может начать составлять список желаемого, выбирая одну игрушку в течение определенного промежутка времени, неплохой идеей станет и приобретение первых копилок</a:t>
            </a:r>
          </a:p>
          <a:p>
            <a:pPr marL="0" indent="0">
              <a:buNone/>
            </a:pPr>
            <a:endParaRPr lang="ru-RU" sz="1800" dirty="0">
              <a:latin typeface="Times New Roman"/>
              <a:ea typeface="Times New Roman"/>
            </a:endParaRPr>
          </a:p>
          <a:p>
            <a:pPr marL="0" indent="0">
              <a:buNone/>
            </a:pPr>
            <a:endParaRPr lang="ru-RU" sz="1800" dirty="0">
              <a:latin typeface="Times New Roman"/>
              <a:ea typeface="Times New Roman"/>
            </a:endParaRPr>
          </a:p>
          <a:p>
            <a:pPr marL="0" indent="0">
              <a:buNone/>
            </a:pPr>
            <a:endParaRPr lang="ru-RU" sz="1800" dirty="0">
              <a:latin typeface="Times New Roman"/>
              <a:ea typeface="Times New Roman"/>
            </a:endParaRPr>
          </a:p>
          <a:p>
            <a:pPr marL="0" indent="0">
              <a:buNone/>
            </a:pPr>
            <a:endParaRPr lang="ru-RU" sz="1800" dirty="0">
              <a:latin typeface="Times New Roman"/>
              <a:ea typeface="Times New Roman"/>
            </a:endParaRPr>
          </a:p>
          <a:p>
            <a:pPr marL="0" indent="0">
              <a:buNone/>
            </a:pPr>
            <a:endParaRPr lang="ru-RU" sz="1800" dirty="0">
              <a:latin typeface="Times New Roman"/>
              <a:ea typeface="Times New Roman"/>
            </a:endParaRPr>
          </a:p>
          <a:p>
            <a:pPr marL="0" indent="0">
              <a:buNone/>
            </a:pPr>
            <a:endParaRPr lang="ru-RU" sz="1800" dirty="0">
              <a:latin typeface="Times New Roman"/>
              <a:ea typeface="Times New Roman"/>
            </a:endParaRPr>
          </a:p>
          <a:p>
            <a:endParaRPr lang="ru-RU" sz="1800" dirty="0"/>
          </a:p>
        </p:txBody>
      </p:sp>
      <p:pic>
        <p:nvPicPr>
          <p:cNvPr id="4" name="Picture 2" descr="C:\Users\пк\Pictures\фин1.jpg">
            <a:extLst>
              <a:ext uri="{FF2B5EF4-FFF2-40B4-BE49-F238E27FC236}">
                <a16:creationId xmlns:a16="http://schemas.microsoft.com/office/drawing/2014/main" id="{676480BE-11DE-4646-9D67-8403E94F55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264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DE1795-9C2C-4C56-9704-A0A96ECB6782}"/>
              </a:ext>
            </a:extLst>
          </p:cNvPr>
          <p:cNvSpPr>
            <a:spLocks noGrp="1"/>
          </p:cNvSpPr>
          <p:nvPr>
            <p:ph type="title"/>
          </p:nvPr>
        </p:nvSpPr>
        <p:spPr>
          <a:xfrm>
            <a:off x="42203" y="-94878"/>
            <a:ext cx="9059593" cy="1335595"/>
          </a:xfrm>
        </p:spPr>
        <p:txBody>
          <a:bodyPr/>
          <a:lstStyle/>
          <a:p>
            <a:endParaRPr lang="ru-RU" dirty="0"/>
          </a:p>
        </p:txBody>
      </p:sp>
      <p:sp>
        <p:nvSpPr>
          <p:cNvPr id="3" name="Объект 2">
            <a:extLst>
              <a:ext uri="{FF2B5EF4-FFF2-40B4-BE49-F238E27FC236}">
                <a16:creationId xmlns:a16="http://schemas.microsoft.com/office/drawing/2014/main" id="{4ACB197E-D492-4B04-9688-1739F8843848}"/>
              </a:ext>
            </a:extLst>
          </p:cNvPr>
          <p:cNvSpPr>
            <a:spLocks noGrp="1"/>
          </p:cNvSpPr>
          <p:nvPr>
            <p:ph idx="1"/>
          </p:nvPr>
        </p:nvSpPr>
        <p:spPr>
          <a:xfrm>
            <a:off x="0" y="1392702"/>
            <a:ext cx="9144000" cy="5465298"/>
          </a:xfrm>
        </p:spPr>
        <p:txBody>
          <a:bodyPr>
            <a:normAutofit/>
          </a:bodyPr>
          <a:lstStyle/>
          <a:p>
            <a:pPr marL="0" indent="0">
              <a:buNone/>
            </a:pPr>
            <a:r>
              <a:rPr lang="ru-RU" sz="1800" dirty="0">
                <a:latin typeface="Times New Roman"/>
                <a:ea typeface="Times New Roman"/>
              </a:rPr>
              <a:t>    Деньги являются повсеместным средством установления отношений между людьми, но они не отменяют дружбы и любви. Зачастую дети, которые начинают получать карманные деньги, становятся буквально одержимы своими сбережениями. В этот момент важно помочь малышу усвоить правильные моральные ценности: семья – это гораздо больше финансовых отношений, а мама и папа занимаются домом не потому, что им за это платят, а потому, что они любят друг друга и решили жить вместе и заботиться друг о друге и о детях.</a:t>
            </a:r>
          </a:p>
          <a:p>
            <a:pPr marL="0" indent="0">
              <a:buNone/>
            </a:pPr>
            <a:endParaRPr lang="ru-RU" sz="1800" dirty="0">
              <a:latin typeface="Times New Roman"/>
              <a:ea typeface="Times New Roman"/>
            </a:endParaRPr>
          </a:p>
          <a:p>
            <a:pPr marL="0" indent="0">
              <a:buNone/>
            </a:pPr>
            <a:endParaRPr lang="ru-RU" sz="2000" dirty="0">
              <a:solidFill>
                <a:srgbClr val="FF0000"/>
              </a:solidFill>
              <a:latin typeface="Times New Roman"/>
              <a:ea typeface="Times New Roman"/>
            </a:endParaRPr>
          </a:p>
          <a:p>
            <a:pPr marL="0" indent="0">
              <a:buNone/>
            </a:pPr>
            <a:r>
              <a:rPr lang="ru-RU" sz="2000" dirty="0">
                <a:solidFill>
                  <a:srgbClr val="FF0000"/>
                </a:solidFill>
                <a:latin typeface="Times New Roman"/>
                <a:ea typeface="Times New Roman"/>
              </a:rPr>
              <a:t>   </a:t>
            </a:r>
          </a:p>
          <a:p>
            <a:endParaRPr lang="ru-RU" sz="1800" dirty="0"/>
          </a:p>
        </p:txBody>
      </p:sp>
      <p:pic>
        <p:nvPicPr>
          <p:cNvPr id="4" name="Picture 2" descr="C:\Users\пк\Pictures\фин1.jpg">
            <a:extLst>
              <a:ext uri="{FF2B5EF4-FFF2-40B4-BE49-F238E27FC236}">
                <a16:creationId xmlns:a16="http://schemas.microsoft.com/office/drawing/2014/main" id="{EA7920C3-4C42-4472-A751-6F2A1D7161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01797" cy="133559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Что входит в понятие финансовой грамотности?">
            <a:extLst>
              <a:ext uri="{FF2B5EF4-FFF2-40B4-BE49-F238E27FC236}">
                <a16:creationId xmlns:a16="http://schemas.microsoft.com/office/drawing/2014/main" id="{93ADDD31-58EF-4FA4-9A35-CEF7D045A6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680" y="3429000"/>
            <a:ext cx="4316320" cy="3154362"/>
          </a:xfrm>
          <a:prstGeom prst="rect">
            <a:avLst/>
          </a:prstGeom>
          <a:noFill/>
          <a:ln>
            <a:noFill/>
          </a:ln>
        </p:spPr>
      </p:pic>
      <p:pic>
        <p:nvPicPr>
          <p:cNvPr id="6" name="Рисунок 5" descr="Не потакайте импульсивным желаниям">
            <a:extLst>
              <a:ext uri="{FF2B5EF4-FFF2-40B4-BE49-F238E27FC236}">
                <a16:creationId xmlns:a16="http://schemas.microsoft.com/office/drawing/2014/main" id="{730D0F2D-0454-4C16-87A8-5217DCDCB95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3429000"/>
            <a:ext cx="3970784" cy="3154362"/>
          </a:xfrm>
          <a:prstGeom prst="rect">
            <a:avLst/>
          </a:prstGeom>
          <a:noFill/>
          <a:ln>
            <a:noFill/>
          </a:ln>
        </p:spPr>
      </p:pic>
    </p:spTree>
    <p:extLst>
      <p:ext uri="{BB962C8B-B14F-4D97-AF65-F5344CB8AC3E}">
        <p14:creationId xmlns:p14="http://schemas.microsoft.com/office/powerpoint/2010/main" val="303317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pic>
        <p:nvPicPr>
          <p:cNvPr id="3" name="object 5"/>
          <p:cNvPicPr/>
          <p:nvPr/>
        </p:nvPicPr>
        <p:blipFill>
          <a:blip r:embed="rId3" cstate="print"/>
          <a:stretch>
            <a:fillRect/>
          </a:stretch>
        </p:blipFill>
        <p:spPr>
          <a:xfrm>
            <a:off x="360072" y="1389259"/>
            <a:ext cx="4535424" cy="3072384"/>
          </a:xfrm>
          <a:prstGeom prst="rect">
            <a:avLst/>
          </a:prstGeom>
        </p:spPr>
      </p:pic>
      <p:sp>
        <p:nvSpPr>
          <p:cNvPr id="4" name="Прямоугольник 3"/>
          <p:cNvSpPr/>
          <p:nvPr/>
        </p:nvSpPr>
        <p:spPr>
          <a:xfrm>
            <a:off x="5076056" y="2272733"/>
            <a:ext cx="3721370" cy="2062103"/>
          </a:xfrm>
          <a:prstGeom prst="rect">
            <a:avLst/>
          </a:prstGeom>
        </p:spPr>
        <p:txBody>
          <a:bodyPr wrap="square">
            <a:spAutoFit/>
          </a:bodyPr>
          <a:lstStyle/>
          <a:p>
            <a:r>
              <a:rPr lang="ru-RU" sz="2000" b="1" u="sng" dirty="0">
                <a:solidFill>
                  <a:srgbClr val="C00000"/>
                </a:solidFill>
                <a:latin typeface="Times New Roman" pitchFamily="18" charset="0"/>
                <a:cs typeface="Times New Roman" pitchFamily="18" charset="0"/>
              </a:rPr>
              <a:t>Финансовая грамотность</a:t>
            </a:r>
            <a:r>
              <a:rPr lang="ru-RU" sz="2000" u="sng" dirty="0">
                <a:solidFill>
                  <a:srgbClr val="C00000"/>
                </a:solidFill>
                <a:latin typeface="Times New Roman" pitchFamily="18" charset="0"/>
                <a:cs typeface="Times New Roman" pitchFamily="18" charset="0"/>
              </a:rPr>
              <a:t> </a:t>
            </a:r>
            <a:r>
              <a:rPr lang="ru-RU" sz="2000" dirty="0">
                <a:solidFill>
                  <a:srgbClr val="0070C0"/>
                </a:solidFill>
                <a:latin typeface="Times New Roman" pitchFamily="18" charset="0"/>
                <a:cs typeface="Times New Roman" pitchFamily="18" charset="0"/>
              </a:rPr>
              <a:t>–</a:t>
            </a:r>
          </a:p>
          <a:p>
            <a:r>
              <a:rPr lang="ru-RU" dirty="0">
                <a:solidFill>
                  <a:srgbClr val="0070C0"/>
                </a:solidFill>
                <a:latin typeface="Times New Roman" pitchFamily="18" charset="0"/>
                <a:cs typeface="Times New Roman" pitchFamily="18" charset="0"/>
              </a:rPr>
              <a:t>это способность человека управлять своими доходами и расходами, принимать правильные решения по распределению денежных средств и грамотно их преумножать.</a:t>
            </a:r>
          </a:p>
        </p:txBody>
      </p:sp>
      <p:sp>
        <p:nvSpPr>
          <p:cNvPr id="5" name="Прямоугольник 4"/>
          <p:cNvSpPr/>
          <p:nvPr/>
        </p:nvSpPr>
        <p:spPr>
          <a:xfrm>
            <a:off x="503008" y="4814017"/>
            <a:ext cx="8173448" cy="954107"/>
          </a:xfrm>
          <a:prstGeom prst="rect">
            <a:avLst/>
          </a:prstGeom>
        </p:spPr>
        <p:txBody>
          <a:bodyPr wrap="square">
            <a:spAutoFit/>
          </a:bodyPr>
          <a:lstStyle/>
          <a:p>
            <a:r>
              <a:rPr lang="ru-RU" sz="2000" b="1" u="sng" dirty="0">
                <a:solidFill>
                  <a:srgbClr val="C00000"/>
                </a:solidFill>
                <a:latin typeface="Times New Roman" pitchFamily="18" charset="0"/>
                <a:cs typeface="Times New Roman" pitchFamily="18" charset="0"/>
              </a:rPr>
              <a:t>Что значит быть финансово грамотным?</a:t>
            </a:r>
          </a:p>
          <a:p>
            <a:r>
              <a:rPr lang="ru-RU" dirty="0">
                <a:solidFill>
                  <a:srgbClr val="0070C0"/>
                </a:solidFill>
                <a:latin typeface="Times New Roman" pitchFamily="18" charset="0"/>
                <a:cs typeface="Times New Roman" pitchFamily="18" charset="0"/>
              </a:rPr>
              <a:t>Уметь планировать и сберегать, оценивать потенциальные риски, отстаивать свои права потребителя финансовых услуг.</a:t>
            </a:r>
          </a:p>
        </p:txBody>
      </p:sp>
    </p:spTree>
    <p:extLst>
      <p:ext uri="{BB962C8B-B14F-4D97-AF65-F5344CB8AC3E}">
        <p14:creationId xmlns:p14="http://schemas.microsoft.com/office/powerpoint/2010/main" val="3474621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a:extLst>
              <a:ext uri="{FF2B5EF4-FFF2-40B4-BE49-F238E27FC236}">
                <a16:creationId xmlns:a16="http://schemas.microsoft.com/office/drawing/2014/main" id="{AE509FA7-102A-472D-B053-D436A1E431AC}"/>
              </a:ext>
            </a:extLst>
          </p:cNvPr>
          <p:cNvSpPr>
            <a:spLocks noGrp="1"/>
          </p:cNvSpPr>
          <p:nvPr>
            <p:ph type="title"/>
          </p:nvPr>
        </p:nvSpPr>
        <p:spPr>
          <a:xfrm>
            <a:off x="0" y="-94878"/>
            <a:ext cx="9144000" cy="1341788"/>
          </a:xfrm>
        </p:spPr>
        <p:txBody>
          <a:bodyPr/>
          <a:lstStyle/>
          <a:p>
            <a:endParaRPr lang="ru-RU" dirty="0"/>
          </a:p>
        </p:txBody>
      </p:sp>
      <p:pic>
        <p:nvPicPr>
          <p:cNvPr id="7" name="Объект 6">
            <a:extLst>
              <a:ext uri="{FF2B5EF4-FFF2-40B4-BE49-F238E27FC236}">
                <a16:creationId xmlns:a16="http://schemas.microsoft.com/office/drawing/2014/main" id="{C850C36E-E397-4EBD-B8FF-DFB0BC788B7E}"/>
              </a:ext>
            </a:extLst>
          </p:cNvPr>
          <p:cNvPicPr>
            <a:picLocks noGrp="1"/>
          </p:cNvPicPr>
          <p:nvPr>
            <p:ph idx="1"/>
          </p:nvPr>
        </p:nvPicPr>
        <p:blipFill>
          <a:blip r:embed="rId3"/>
          <a:stretch>
            <a:fillRect/>
          </a:stretch>
        </p:blipFill>
        <p:spPr>
          <a:xfrm>
            <a:off x="0" y="1340768"/>
            <a:ext cx="9144000" cy="5688632"/>
          </a:xfrm>
          <a:prstGeom prst="rect">
            <a:avLst/>
          </a:prstGeom>
        </p:spPr>
      </p:pic>
    </p:spTree>
    <p:extLst>
      <p:ext uri="{BB962C8B-B14F-4D97-AF65-F5344CB8AC3E}">
        <p14:creationId xmlns:p14="http://schemas.microsoft.com/office/powerpoint/2010/main" val="157658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F7DF97CF-36E8-4E07-A5AD-D272ADB2F8AF}"/>
              </a:ext>
            </a:extLst>
          </p:cNvPr>
          <p:cNvSpPr>
            <a:spLocks noGrp="1"/>
          </p:cNvSpPr>
          <p:nvPr>
            <p:ph type="title"/>
          </p:nvPr>
        </p:nvSpPr>
        <p:spPr>
          <a:xfrm>
            <a:off x="0" y="-94878"/>
            <a:ext cx="9144000" cy="1341788"/>
          </a:xfrm>
        </p:spPr>
        <p:txBody>
          <a:bodyPr>
            <a:normAutofit/>
          </a:bodyPr>
          <a:lstStyle/>
          <a:p>
            <a:r>
              <a:rPr lang="ru-RU" sz="2400" dirty="0">
                <a:solidFill>
                  <a:srgbClr val="C00000"/>
                </a:solidFill>
                <a:latin typeface="Times New Roman" panose="02020603050405020304" pitchFamily="18" charset="0"/>
                <a:cs typeface="Times New Roman" panose="02020603050405020304" pitchFamily="18" charset="0"/>
              </a:rPr>
              <a:t>            Включайте ребенка в разговоры о семейном бюджете</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4" name="Объект 3">
            <a:extLst>
              <a:ext uri="{FF2B5EF4-FFF2-40B4-BE49-F238E27FC236}">
                <a16:creationId xmlns:a16="http://schemas.microsoft.com/office/drawing/2014/main" id="{11BD7DBE-160E-4987-9170-F7D890A194D6}"/>
              </a:ext>
            </a:extLst>
          </p:cNvPr>
          <p:cNvSpPr>
            <a:spLocks noGrp="1"/>
          </p:cNvSpPr>
          <p:nvPr>
            <p:ph sz="half" idx="2"/>
          </p:nvPr>
        </p:nvSpPr>
        <p:spPr>
          <a:xfrm>
            <a:off x="4648200" y="1246910"/>
            <a:ext cx="4495800" cy="5611090"/>
          </a:xfrm>
        </p:spPr>
        <p:txBody>
          <a:bodyPr>
            <a:normAutofit lnSpcReduction="10000"/>
          </a:bodyPr>
          <a:lstStyle/>
          <a:p>
            <a:pPr marL="0" indent="0">
              <a:buNone/>
            </a:pPr>
            <a:r>
              <a:rPr lang="ru-RU" sz="1800" dirty="0">
                <a:latin typeface="Times New Roman" panose="02020603050405020304" pitchFamily="18" charset="0"/>
                <a:cs typeface="Times New Roman" panose="02020603050405020304" pitchFamily="18" charset="0"/>
              </a:rPr>
              <a:t>Разумеется, трёхлетний ребенок не сможет по-настоящему помочь в решении «взрослых» проблем, но небольшие задания станут существенным вкладом в развитие навыков планирования и целеполагания, а также познавательных процессов ребенка.</a:t>
            </a:r>
          </a:p>
          <a:p>
            <a:pPr marL="0" indent="0">
              <a:buNone/>
            </a:pPr>
            <a:r>
              <a:rPr lang="ru-RU" sz="1800" dirty="0">
                <a:latin typeface="Times New Roman" panose="02020603050405020304" pitchFamily="18" charset="0"/>
                <a:cs typeface="Times New Roman" panose="02020603050405020304" pitchFamily="18" charset="0"/>
              </a:rPr>
              <a:t>Собираетесь завести питомца? Попросите малыша назвать необходимые вещи для его содержания: поводок, миска, корм, лежанка. Ребенок, знакомый со счётом, может попробовать посчитать ежемесячные расходы и вместе с родителями проверить цены на необходимые предметы в ближайшем зоомагазине.</a:t>
            </a:r>
          </a:p>
          <a:p>
            <a:pPr marL="0" indent="0">
              <a:buNone/>
            </a:pPr>
            <a:r>
              <a:rPr lang="ru-RU" sz="1800" dirty="0">
                <a:latin typeface="Times New Roman" panose="02020603050405020304" pitchFamily="18" charset="0"/>
                <a:cs typeface="Times New Roman" panose="02020603050405020304" pitchFamily="18" charset="0"/>
              </a:rPr>
              <a:t>Пришло время приобрести машину? Предложите малышу нарисовать знакомые ему виды транспорта и обсудите их эффективность. В зависимости от возраста малыша можно также добавить оценку стоимости и скорости каждого вида. </a:t>
            </a:r>
            <a:endParaRPr lang="ru-RU" sz="1800" dirty="0"/>
          </a:p>
        </p:txBody>
      </p:sp>
      <p:pic>
        <p:nvPicPr>
          <p:cNvPr id="6" name="Объект 5">
            <a:extLst>
              <a:ext uri="{FF2B5EF4-FFF2-40B4-BE49-F238E27FC236}">
                <a16:creationId xmlns:a16="http://schemas.microsoft.com/office/drawing/2014/main" id="{14844EE9-89D6-4B9B-97AB-95451F4AB4BF}"/>
              </a:ext>
            </a:extLst>
          </p:cNvPr>
          <p:cNvPicPr>
            <a:picLocks noGrp="1"/>
          </p:cNvPicPr>
          <p:nvPr>
            <p:ph sz="half" idx="1"/>
          </p:nvPr>
        </p:nvPicPr>
        <p:blipFill>
          <a:blip r:embed="rId3"/>
          <a:stretch>
            <a:fillRect/>
          </a:stretch>
        </p:blipFill>
        <p:spPr>
          <a:xfrm>
            <a:off x="50910" y="1412776"/>
            <a:ext cx="4444891" cy="2808312"/>
          </a:xfrm>
          <a:prstGeom prst="rect">
            <a:avLst/>
          </a:prstGeom>
        </p:spPr>
      </p:pic>
      <p:sp>
        <p:nvSpPr>
          <p:cNvPr id="5" name="Прямоугольник 4">
            <a:extLst>
              <a:ext uri="{FF2B5EF4-FFF2-40B4-BE49-F238E27FC236}">
                <a16:creationId xmlns:a16="http://schemas.microsoft.com/office/drawing/2014/main" id="{E1AA7368-2E34-4EE0-8410-8B8D04B8D551}"/>
              </a:ext>
            </a:extLst>
          </p:cNvPr>
          <p:cNvSpPr/>
          <p:nvPr/>
        </p:nvSpPr>
        <p:spPr>
          <a:xfrm>
            <a:off x="77594" y="4595427"/>
            <a:ext cx="4648200" cy="1754326"/>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Для малышей нет лучше учителя, чем опыт реальных жизненных ситуаций. Вы собрались в отпуск, планируете покупку машины, выбираете, что подарить родителям на Новый Год? Смело подключайте самых маленьких членов семьи!</a:t>
            </a:r>
          </a:p>
        </p:txBody>
      </p:sp>
    </p:spTree>
    <p:extLst>
      <p:ext uri="{BB962C8B-B14F-4D97-AF65-F5344CB8AC3E}">
        <p14:creationId xmlns:p14="http://schemas.microsoft.com/office/powerpoint/2010/main" val="3202364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2E9ABC36-9BF1-467A-AD24-FAC703EE25D2}"/>
              </a:ext>
            </a:extLst>
          </p:cNvPr>
          <p:cNvSpPr>
            <a:spLocks noGrp="1"/>
          </p:cNvSpPr>
          <p:nvPr>
            <p:ph type="title"/>
          </p:nvPr>
        </p:nvSpPr>
        <p:spPr>
          <a:xfrm>
            <a:off x="0" y="-94878"/>
            <a:ext cx="9144000" cy="1341788"/>
          </a:xfrm>
        </p:spPr>
        <p:txBody>
          <a:bodyPr>
            <a:normAutofit/>
          </a:bodyPr>
          <a:lstStyle/>
          <a:p>
            <a:r>
              <a:rPr lang="ru-RU" sz="2000" dirty="0">
                <a:solidFill>
                  <a:srgbClr val="C00000"/>
                </a:solidFill>
                <a:latin typeface="Times New Roman" panose="02020603050405020304" pitchFamily="18" charset="0"/>
                <a:cs typeface="Times New Roman" panose="02020603050405020304" pitchFamily="18" charset="0"/>
              </a:rPr>
              <a:t>:</a:t>
            </a:r>
          </a:p>
        </p:txBody>
      </p:sp>
      <p:pic>
        <p:nvPicPr>
          <p:cNvPr id="4" name="Объект 3">
            <a:extLst>
              <a:ext uri="{FF2B5EF4-FFF2-40B4-BE49-F238E27FC236}">
                <a16:creationId xmlns:a16="http://schemas.microsoft.com/office/drawing/2014/main" id="{7E43780C-8B25-4AF0-93B8-92FD74C24418}"/>
              </a:ext>
            </a:extLst>
          </p:cNvPr>
          <p:cNvPicPr>
            <a:picLocks noGrp="1" noChangeAspect="1"/>
          </p:cNvPicPr>
          <p:nvPr>
            <p:ph idx="1"/>
          </p:nvPr>
        </p:nvPicPr>
        <p:blipFill>
          <a:blip r:embed="rId3"/>
          <a:stretch>
            <a:fillRect/>
          </a:stretch>
        </p:blipFill>
        <p:spPr>
          <a:xfrm>
            <a:off x="0" y="1246910"/>
            <a:ext cx="9144000" cy="5611089"/>
          </a:xfrm>
          <a:prstGeom prst="rect">
            <a:avLst/>
          </a:prstGeom>
        </p:spPr>
      </p:pic>
    </p:spTree>
    <p:extLst>
      <p:ext uri="{BB962C8B-B14F-4D97-AF65-F5344CB8AC3E}">
        <p14:creationId xmlns:p14="http://schemas.microsoft.com/office/powerpoint/2010/main" val="1715676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161813A0-3963-4F9B-B64D-AA2828AABD18}"/>
              </a:ext>
            </a:extLst>
          </p:cNvPr>
          <p:cNvSpPr>
            <a:spLocks noGrp="1"/>
          </p:cNvSpPr>
          <p:nvPr>
            <p:ph type="title"/>
          </p:nvPr>
        </p:nvSpPr>
        <p:spPr>
          <a:xfrm>
            <a:off x="0" y="-94878"/>
            <a:ext cx="9144000" cy="1219622"/>
          </a:xfrm>
        </p:spPr>
        <p:txBody>
          <a:bodyPr/>
          <a:lstStyle/>
          <a:p>
            <a:endParaRPr lang="ru-RU" dirty="0"/>
          </a:p>
        </p:txBody>
      </p:sp>
      <p:pic>
        <p:nvPicPr>
          <p:cNvPr id="5" name="Объект 4">
            <a:extLst>
              <a:ext uri="{FF2B5EF4-FFF2-40B4-BE49-F238E27FC236}">
                <a16:creationId xmlns:a16="http://schemas.microsoft.com/office/drawing/2014/main" id="{080787EE-9060-4B16-8EF0-0658918A1494}"/>
              </a:ext>
            </a:extLst>
          </p:cNvPr>
          <p:cNvPicPr>
            <a:picLocks noGrp="1" noChangeAspect="1"/>
          </p:cNvPicPr>
          <p:nvPr>
            <p:ph sz="half" idx="1"/>
          </p:nvPr>
        </p:nvPicPr>
        <p:blipFill>
          <a:blip r:embed="rId3"/>
          <a:stretch>
            <a:fillRect/>
          </a:stretch>
        </p:blipFill>
        <p:spPr>
          <a:xfrm>
            <a:off x="1" y="1216788"/>
            <a:ext cx="4038600" cy="5641212"/>
          </a:xfrm>
          <a:prstGeom prst="rect">
            <a:avLst/>
          </a:prstGeom>
        </p:spPr>
      </p:pic>
      <p:sp>
        <p:nvSpPr>
          <p:cNvPr id="4" name="Объект 3">
            <a:extLst>
              <a:ext uri="{FF2B5EF4-FFF2-40B4-BE49-F238E27FC236}">
                <a16:creationId xmlns:a16="http://schemas.microsoft.com/office/drawing/2014/main" id="{F601FB6E-656A-4656-B600-818EB4F2CBA3}"/>
              </a:ext>
            </a:extLst>
          </p:cNvPr>
          <p:cNvSpPr>
            <a:spLocks noGrp="1"/>
          </p:cNvSpPr>
          <p:nvPr>
            <p:ph sz="half" idx="2"/>
          </p:nvPr>
        </p:nvSpPr>
        <p:spPr>
          <a:xfrm>
            <a:off x="4038601" y="1216788"/>
            <a:ext cx="5105398" cy="5641212"/>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     Умение распоряжаться финансами – это невероятно важный навык современного человека, поэтому и развивать этот навык стоит уже в дошкольном возрасте.   Знакомство с деньгами можно начинать уже в возрасте двух-трёх лет: смело берите малыша в магазины, знакомьте его с монетами и купюрами, разговаривайте о ценности денег и вещах, которые нельзя на них купить, учите осознанно подходить к походу в магазин и избегайте импульсивных покупок. Так малыш научится копить деньги, сможет выбирать вещи, которые ему по-настоящему хочется приобрести </a:t>
            </a:r>
          </a:p>
          <a:p>
            <a:pPr marL="0" indent="0">
              <a:buNone/>
            </a:pPr>
            <a:r>
              <a:rPr lang="ru-RU" sz="2000" dirty="0">
                <a:latin typeface="Times New Roman" panose="02020603050405020304" pitchFamily="18" charset="0"/>
                <a:cs typeface="Times New Roman" panose="02020603050405020304" pitchFamily="18" charset="0"/>
              </a:rPr>
              <a:t>    Все эти действия смогут сформировать у ребенка адекватное и бережное отношение к деньгам, что несомненно позволит ему стать успешнее в более взрослом возрасте.</a:t>
            </a:r>
          </a:p>
        </p:txBody>
      </p:sp>
    </p:spTree>
    <p:extLst>
      <p:ext uri="{BB962C8B-B14F-4D97-AF65-F5344CB8AC3E}">
        <p14:creationId xmlns:p14="http://schemas.microsoft.com/office/powerpoint/2010/main" val="1825669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6">
            <a:extLst>
              <a:ext uri="{FF2B5EF4-FFF2-40B4-BE49-F238E27FC236}">
                <a16:creationId xmlns:a16="http://schemas.microsoft.com/office/drawing/2014/main" id="{159616AE-3A8A-40A7-8B2A-ED9F9F59FE80}"/>
              </a:ext>
            </a:extLst>
          </p:cNvPr>
          <p:cNvSpPr>
            <a:spLocks noGrp="1"/>
          </p:cNvSpPr>
          <p:nvPr>
            <p:ph type="title"/>
          </p:nvPr>
        </p:nvSpPr>
        <p:spPr>
          <a:xfrm>
            <a:off x="457200" y="274638"/>
            <a:ext cx="8229600" cy="850106"/>
          </a:xfrm>
        </p:spPr>
        <p:txBody>
          <a:bodyPr/>
          <a:lstStyle/>
          <a:p>
            <a:endParaRPr lang="ru-RU" dirty="0"/>
          </a:p>
        </p:txBody>
      </p:sp>
      <p:sp>
        <p:nvSpPr>
          <p:cNvPr id="8" name="Объект 7">
            <a:extLst>
              <a:ext uri="{FF2B5EF4-FFF2-40B4-BE49-F238E27FC236}">
                <a16:creationId xmlns:a16="http://schemas.microsoft.com/office/drawing/2014/main" id="{E996D23E-81DB-4436-AAD6-2175C9B629A8}"/>
              </a:ext>
            </a:extLst>
          </p:cNvPr>
          <p:cNvSpPr>
            <a:spLocks noGrp="1"/>
          </p:cNvSpPr>
          <p:nvPr>
            <p:ph sz="half" idx="1"/>
          </p:nvPr>
        </p:nvSpPr>
        <p:spPr>
          <a:xfrm>
            <a:off x="457200" y="2348880"/>
            <a:ext cx="7787208" cy="1872207"/>
          </a:xfrm>
        </p:spPr>
        <p:txBody>
          <a:bodyPr>
            <a:normAutofit lnSpcReduction="10000"/>
          </a:bodyPr>
          <a:lstStyle/>
          <a:p>
            <a:pPr marL="0" indent="0" algn="ctr">
              <a:buNone/>
            </a:pPr>
            <a:r>
              <a:rPr lang="ru-RU" sz="4000" dirty="0">
                <a:latin typeface="Times New Roman" panose="02020603050405020304" pitchFamily="18" charset="0"/>
                <a:cs typeface="Times New Roman" panose="02020603050405020304" pitchFamily="18" charset="0"/>
              </a:rPr>
              <a:t>СПАСИБО </a:t>
            </a:r>
            <a:br>
              <a:rPr lang="ru-RU" sz="4000" dirty="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ЗА </a:t>
            </a:r>
            <a:br>
              <a:rPr lang="ru-RU" sz="4000" dirty="0">
                <a:latin typeface="Times New Roman" panose="02020603050405020304" pitchFamily="18" charset="0"/>
                <a:cs typeface="Times New Roman" panose="02020603050405020304" pitchFamily="18" charset="0"/>
              </a:rPr>
            </a:br>
            <a:r>
              <a:rPr lang="ru-RU" sz="4000" dirty="0">
                <a:latin typeface="Times New Roman" panose="02020603050405020304" pitchFamily="18" charset="0"/>
                <a:cs typeface="Times New Roman" panose="02020603050405020304" pitchFamily="18" charset="0"/>
              </a:rPr>
              <a:t>ВНИМАНИЕ!!!</a:t>
            </a:r>
          </a:p>
        </p:txBody>
      </p:sp>
      <p:pic>
        <p:nvPicPr>
          <p:cNvPr id="12" name="Рисунок 3" descr="https://arhivurokov.ru/intolimp/html/2017/03/15/i_58c97dadee905/phpd9xOiH_Kartoteka-igr-po-finansam_2.png">
            <a:extLst>
              <a:ext uri="{FF2B5EF4-FFF2-40B4-BE49-F238E27FC236}">
                <a16:creationId xmlns:a16="http://schemas.microsoft.com/office/drawing/2014/main" id="{CF252FC1-B2ED-470D-9398-8ACB00B4698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05400" y="2564904"/>
            <a:ext cx="4038600" cy="299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9762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94878"/>
            <a:ext cx="6948264" cy="1200329"/>
          </a:xfrm>
          <a:prstGeom prst="rect">
            <a:avLst/>
          </a:prstGeom>
        </p:spPr>
        <p:txBody>
          <a:bodyPr wrap="square">
            <a:spAutoFit/>
          </a:bodyPr>
          <a:lstStyle/>
          <a:p>
            <a:pPr algn="just" fontAlgn="base">
              <a:spcAft>
                <a:spcPts val="0"/>
              </a:spcAft>
            </a:pPr>
            <a:r>
              <a:rPr lang="ru-RU" dirty="0">
                <a:solidFill>
                  <a:srgbClr val="C00000"/>
                </a:solidFill>
                <a:latin typeface="Times New Roman" pitchFamily="18" charset="0"/>
                <a:cs typeface="Times New Roman" pitchFamily="18" charset="0"/>
              </a:rPr>
              <a:t>Финансовое просвещение и воспитание детей дошкольного возраста – новая ветвь в дошкольной педагогике. Невозможно воспитать  гармонично развитого человека, не подготовив его к товарно-денежным отношениям.</a:t>
            </a:r>
          </a:p>
        </p:txBody>
      </p:sp>
      <p:pic>
        <p:nvPicPr>
          <p:cNvPr id="3078"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1835" b="3483"/>
          <a:stretch/>
        </p:blipFill>
        <p:spPr bwMode="auto">
          <a:xfrm>
            <a:off x="251520" y="1412777"/>
            <a:ext cx="2448272" cy="2014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https://nachild.com/wp-content/uploads/2021/03/2-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9812" y="2204864"/>
            <a:ext cx="2520280" cy="1976746"/>
          </a:xfrm>
          <a:prstGeom prst="rect">
            <a:avLst/>
          </a:prstGeom>
          <a:noFill/>
          <a:ln>
            <a:noFill/>
          </a:ln>
        </p:spPr>
      </p:pic>
      <p:pic>
        <p:nvPicPr>
          <p:cNvPr id="9" name="Рисунок 8" descr="http://psy-files.ru/wp-content/uploads/6/b/a/6ba6248c49959614bb220992d7e7e00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4128" y="1412777"/>
            <a:ext cx="3312368" cy="2376263"/>
          </a:xfrm>
          <a:prstGeom prst="rect">
            <a:avLst/>
          </a:prstGeom>
          <a:noFill/>
          <a:ln>
            <a:noFill/>
          </a:ln>
        </p:spPr>
      </p:pic>
      <p:pic>
        <p:nvPicPr>
          <p:cNvPr id="3079"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9321" t="5762" r="19321" b="-5762"/>
          <a:stretch/>
        </p:blipFill>
        <p:spPr bwMode="auto">
          <a:xfrm>
            <a:off x="1247" y="4478792"/>
            <a:ext cx="4227192" cy="2379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Рисунок 10" descr="http://media.publika.md/ru/image/201712/full/1495704924_17133600.jpg"/>
          <p:cNvPicPr/>
          <p:nvPr/>
        </p:nvPicPr>
        <p:blipFill rotWithShape="1">
          <a:blip r:embed="rId7" cstate="print">
            <a:extLst>
              <a:ext uri="{28A0092B-C50C-407E-A947-70E740481C1C}">
                <a14:useLocalDpi xmlns:a14="http://schemas.microsoft.com/office/drawing/2010/main" val="0"/>
              </a:ext>
            </a:extLst>
          </a:blip>
          <a:srcRect t="-1" r="26694" b="-4317"/>
          <a:stretch/>
        </p:blipFill>
        <p:spPr bwMode="auto">
          <a:xfrm>
            <a:off x="5076056" y="4351149"/>
            <a:ext cx="3007680" cy="2476971"/>
          </a:xfrm>
          <a:prstGeom prst="rect">
            <a:avLst/>
          </a:prstGeom>
          <a:noFill/>
          <a:ln>
            <a:noFill/>
          </a:ln>
        </p:spPr>
      </p:pic>
    </p:spTree>
    <p:extLst>
      <p:ext uri="{BB962C8B-B14F-4D97-AF65-F5344CB8AC3E}">
        <p14:creationId xmlns:p14="http://schemas.microsoft.com/office/powerpoint/2010/main" val="412168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3458" y="1246910"/>
            <a:ext cx="8892480" cy="5632311"/>
          </a:xfrm>
          <a:prstGeom prst="rect">
            <a:avLst/>
          </a:prstGeom>
        </p:spPr>
        <p:txBody>
          <a:bodyPr wrap="square">
            <a:spAutoFit/>
          </a:bodyPr>
          <a:lstStyle/>
          <a:p>
            <a:r>
              <a:rPr lang="ru-RU" dirty="0">
                <a:solidFill>
                  <a:srgbClr val="FF0000"/>
                </a:solidFill>
                <a:latin typeface="Times New Roman" panose="02020603050405020304" pitchFamily="18" charset="0"/>
                <a:cs typeface="Times New Roman" panose="02020603050405020304" pitchFamily="18" charset="0"/>
              </a:rPr>
              <a:t>    </a:t>
            </a:r>
            <a:r>
              <a:rPr lang="ru-RU" u="sng" dirty="0">
                <a:latin typeface="Times New Roman" panose="02020603050405020304" pitchFamily="18" charset="0"/>
                <a:cs typeface="Times New Roman" panose="02020603050405020304" pitchFamily="18" charset="0"/>
              </a:rPr>
              <a:t>Финансовое просвещение и воспитание детей дошкольного возраста </a:t>
            </a:r>
            <a:r>
              <a:rPr lang="ru-RU" dirty="0">
                <a:latin typeface="Times New Roman" panose="02020603050405020304" pitchFamily="18" charset="0"/>
                <a:cs typeface="Times New Roman" panose="02020603050405020304" pitchFamily="18" charset="0"/>
              </a:rPr>
              <a:t>– новая ветвь в дошкольной педагогике. Невозможно воспитать  гармонично развитого человека, не подготовив его к товарно-денежным отношениям.</a:t>
            </a:r>
          </a:p>
          <a:p>
            <a:r>
              <a:rPr lang="ru-RU" dirty="0">
                <a:latin typeface="Times New Roman" panose="02020603050405020304" pitchFamily="18" charset="0"/>
                <a:cs typeface="Times New Roman" panose="02020603050405020304" pitchFamily="18" charset="0"/>
              </a:rPr>
              <a:t>    Дети дошкольного возраста рано включаются в экономическую жизнь семьи, сталкиваются с деньгами, ходят с родителями в магазин, участвуют в совместных покупках. Поэтому проблема формирования финансовой грамотности становится актуальной уже в дошкольном возрасте, так как это время, когда у ребенка закладываются будущие отношения с финансами.</a:t>
            </a:r>
          </a:p>
          <a:p>
            <a:r>
              <a:rPr lang="ru-RU" dirty="0">
                <a:latin typeface="Times New Roman" panose="02020603050405020304" pitchFamily="18" charset="0"/>
                <a:cs typeface="Times New Roman" panose="02020603050405020304" pitchFamily="18" charset="0"/>
              </a:rPr>
              <a:t>    Дошкольный возраст считается важным периодом в жизни каждого человека. В этом возрасте развивается будущая личность. Потребность в развитии финансовой грамотности каждого дошкольника является одним из наиболее актуальных направлений педагогического процесса современного дошкольного образовательного учреждения.</a:t>
            </a:r>
          </a:p>
          <a:p>
            <a:r>
              <a:rPr lang="ru-RU" dirty="0">
                <a:latin typeface="Times New Roman" panose="02020603050405020304" pitchFamily="18" charset="0"/>
                <a:cs typeface="Times New Roman" panose="02020603050405020304" pitchFamily="18" charset="0"/>
              </a:rPr>
              <a:t>      Перед дошкольной образовательной организацией и семьей стоит цель достичь того, что бы ребенок вырос не только здоровым и крепким, но и самостоятельным, успешным, с сформированным представлением о финансовой грамотности. </a:t>
            </a:r>
          </a:p>
          <a:p>
            <a:r>
              <a:rPr lang="ru-RU" dirty="0">
                <a:latin typeface="Times New Roman" panose="02020603050405020304" pitchFamily="18" charset="0"/>
                <a:cs typeface="Times New Roman" panose="02020603050405020304" pitchFamily="18" charset="0"/>
              </a:rPr>
              <a:t>      Дети должны знать, что жить надо по средствам, тратить надо меньше, чем зарабатывается. Счастье за деньги не купишь, и детям будет полезно знать, что достаточное количество финансовых ресурсов открывают перед ними большие возможности. </a:t>
            </a:r>
          </a:p>
        </p:txBody>
      </p:sp>
    </p:spTree>
    <p:extLst>
      <p:ext uri="{BB962C8B-B14F-4D97-AF65-F5344CB8AC3E}">
        <p14:creationId xmlns:p14="http://schemas.microsoft.com/office/powerpoint/2010/main" val="1531558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47732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187624" y="-94878"/>
            <a:ext cx="8280920" cy="1477328"/>
          </a:xfrm>
          <a:prstGeom prst="rect">
            <a:avLst/>
          </a:prstGeom>
        </p:spPr>
        <p:txBody>
          <a:bodyPr wrap="square">
            <a:spAutoFit/>
          </a:bodyPr>
          <a:lstStyle/>
          <a:p>
            <a:pPr>
              <a:spcAft>
                <a:spcPts val="1000"/>
              </a:spcAft>
            </a:pPr>
            <a:r>
              <a:rPr lang="ru-RU" dirty="0">
                <a:solidFill>
                  <a:srgbClr val="C00000"/>
                </a:solidFill>
                <a:latin typeface="Times New Roman" pitchFamily="18" charset="0"/>
                <a:cs typeface="Times New Roman" pitchFamily="18" charset="0"/>
              </a:rPr>
              <a:t>Родители не придают большого значения необходимости финансового просвещения детей, забывая, что формирование предпосылок финансовой грамотности детей способствует принятию грамотных решений в будущем, уменьшает риски их вовлечения в финансовые авантюры. Низкий уровень финансовой грамотности может привести к социальным проблемам</a:t>
            </a:r>
            <a:r>
              <a:rPr lang="ru-RU" dirty="0">
                <a:solidFill>
                  <a:srgbClr val="FFFF00"/>
                </a:solidFill>
                <a:latin typeface="Times New Roman" pitchFamily="18" charset="0"/>
                <a:cs typeface="Times New Roman" pitchFamily="18" charset="0"/>
              </a:rPr>
              <a:t>.</a:t>
            </a:r>
          </a:p>
        </p:txBody>
      </p:sp>
      <p:pic>
        <p:nvPicPr>
          <p:cNvPr id="4100" name="Picture 4" descr="https://investvlg.ru/800/600/https/ds05.infourok.ru/uploads/ex/01d2/0000ec31-203e1af7/img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165100" y="1450418"/>
            <a:ext cx="8978899" cy="707886"/>
          </a:xfrm>
          <a:prstGeom prst="rect">
            <a:avLst/>
          </a:prstGeom>
        </p:spPr>
        <p:txBody>
          <a:bodyPr wrap="square">
            <a:spAutoFit/>
          </a:bodyPr>
          <a:lstStyle/>
          <a:p>
            <a:r>
              <a:rPr lang="ru-RU" sz="2000" i="1" dirty="0">
                <a:solidFill>
                  <a:srgbClr val="FF0000"/>
                </a:solidFill>
                <a:latin typeface="Times New Roman" pitchFamily="18" charset="0"/>
                <a:cs typeface="Times New Roman" pitchFamily="18" charset="0"/>
              </a:rPr>
              <a:t>Вопрос родителям: насколько важно формирование  финансовой грамотности  в дошкольном возрасте и стоит ли  повышать  интерес у детей к экономике? </a:t>
            </a:r>
            <a:endParaRPr lang="ru-RU" sz="2000" i="1" dirty="0">
              <a:solidFill>
                <a:srgbClr val="FF0000"/>
              </a:solidFill>
            </a:endParaRPr>
          </a:p>
        </p:txBody>
      </p:sp>
      <p:graphicFrame>
        <p:nvGraphicFramePr>
          <p:cNvPr id="17" name="Схема 16"/>
          <p:cNvGraphicFramePr/>
          <p:nvPr>
            <p:extLst>
              <p:ext uri="{D42A27DB-BD31-4B8C-83A1-F6EECF244321}">
                <p14:modId xmlns:p14="http://schemas.microsoft.com/office/powerpoint/2010/main" val="3114779857"/>
              </p:ext>
            </p:extLst>
          </p:nvPr>
        </p:nvGraphicFramePr>
        <p:xfrm>
          <a:off x="611560" y="2636912"/>
          <a:ext cx="8136904"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8729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27B1AFCB-3D14-4FEE-AEF3-3702DFDBA28E}"/>
              </a:ext>
            </a:extLst>
          </p:cNvPr>
          <p:cNvSpPr/>
          <p:nvPr/>
        </p:nvSpPr>
        <p:spPr>
          <a:xfrm>
            <a:off x="0" y="1246910"/>
            <a:ext cx="9144000" cy="1723549"/>
          </a:xfrm>
          <a:prstGeom prst="rect">
            <a:avLst/>
          </a:prstGeom>
        </p:spPr>
        <p:txBody>
          <a:bodyPr wrap="square">
            <a:spAutoFit/>
          </a:bodyPr>
          <a:lstStyle/>
          <a:p>
            <a:pPr algn="just"/>
            <a:r>
              <a:rPr lang="ru-RU" sz="2000" dirty="0">
                <a:solidFill>
                  <a:srgbClr val="C00000"/>
                </a:solidFill>
                <a:latin typeface="Times New Roman"/>
                <a:ea typeface="Times New Roman"/>
              </a:rPr>
              <a:t>Как обучить ребенка финансовой грамотности</a:t>
            </a:r>
          </a:p>
          <a:p>
            <a:pPr algn="just"/>
            <a:r>
              <a:rPr lang="ru-RU" dirty="0">
                <a:solidFill>
                  <a:srgbClr val="212529"/>
                </a:solidFill>
                <a:latin typeface="Times New Roman"/>
                <a:ea typeface="Times New Roman"/>
              </a:rPr>
              <a:t>А главное — когда начинать? Как можно раньше. Правильное представление о деньгах должно появиться у ребенка еще до того, как у него будут свои карманные средства. Но для каждого возраста нужен свой подход. Рассказываем, как построить разговор о финансах, а также делимся родительским опытом.</a:t>
            </a:r>
          </a:p>
          <a:p>
            <a:pPr algn="just"/>
            <a:endParaRPr lang="ru-RU" sz="1400" dirty="0">
              <a:latin typeface="Times New Roman"/>
              <a:ea typeface="Times New Roman"/>
            </a:endParaRPr>
          </a:p>
        </p:txBody>
      </p:sp>
      <p:pic>
        <p:nvPicPr>
          <p:cNvPr id="9" name="Picture 2" descr="https://ds04.infourok.ru/uploads/ex/0495/000d7214-9f04302d/img0.jpg">
            <a:extLst>
              <a:ext uri="{FF2B5EF4-FFF2-40B4-BE49-F238E27FC236}">
                <a16:creationId xmlns:a16="http://schemas.microsoft.com/office/drawing/2014/main" id="{1BEC5CAD-CE14-449E-A70E-41701A7E2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374" t="48485" r="3693" b="3029"/>
          <a:stretch>
            <a:fillRect/>
          </a:stretch>
        </p:blipFill>
        <p:spPr bwMode="auto">
          <a:xfrm>
            <a:off x="214313" y="2766516"/>
            <a:ext cx="8716962" cy="3902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5961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56E50F36-1FC8-414C-8893-8ED55EC57644}"/>
              </a:ext>
            </a:extLst>
          </p:cNvPr>
          <p:cNvSpPr>
            <a:spLocks noGrp="1"/>
          </p:cNvSpPr>
          <p:nvPr>
            <p:ph type="title"/>
          </p:nvPr>
        </p:nvSpPr>
        <p:spPr>
          <a:xfrm>
            <a:off x="0" y="-94878"/>
            <a:ext cx="9144000" cy="1341788"/>
          </a:xfrm>
        </p:spPr>
        <p:txBody>
          <a:bodyPr/>
          <a:lstStyle/>
          <a:p>
            <a:endParaRPr lang="ru-RU" dirty="0"/>
          </a:p>
        </p:txBody>
      </p:sp>
      <p:pic>
        <p:nvPicPr>
          <p:cNvPr id="5" name="Объект 4">
            <a:extLst>
              <a:ext uri="{FF2B5EF4-FFF2-40B4-BE49-F238E27FC236}">
                <a16:creationId xmlns:a16="http://schemas.microsoft.com/office/drawing/2014/main" id="{A3552460-1A55-4161-B807-4DDFFFBC4C83}"/>
              </a:ext>
            </a:extLst>
          </p:cNvPr>
          <p:cNvPicPr>
            <a:picLocks noGrp="1"/>
          </p:cNvPicPr>
          <p:nvPr>
            <p:ph idx="1"/>
          </p:nvPr>
        </p:nvPicPr>
        <p:blipFill>
          <a:blip r:embed="rId3"/>
          <a:stretch>
            <a:fillRect/>
          </a:stretch>
        </p:blipFill>
        <p:spPr>
          <a:xfrm>
            <a:off x="0" y="1246910"/>
            <a:ext cx="9144000" cy="5611090"/>
          </a:xfrm>
          <a:prstGeom prst="rect">
            <a:avLst/>
          </a:prstGeom>
        </p:spPr>
      </p:pic>
    </p:spTree>
    <p:extLst>
      <p:ext uri="{BB962C8B-B14F-4D97-AF65-F5344CB8AC3E}">
        <p14:creationId xmlns:p14="http://schemas.microsoft.com/office/powerpoint/2010/main" val="385936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0"/>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246910"/>
            <a:ext cx="9144000" cy="400110"/>
          </a:xfrm>
          <a:prstGeom prst="rect">
            <a:avLst/>
          </a:prstGeom>
        </p:spPr>
        <p:txBody>
          <a:bodyPr wrap="square">
            <a:spAutoFit/>
          </a:bodyPr>
          <a:lstStyle/>
          <a:p>
            <a:pPr algn="ctr"/>
            <a:r>
              <a:rPr lang="ru-RU" sz="2000" dirty="0">
                <a:solidFill>
                  <a:srgbClr val="FF0000"/>
                </a:solidFill>
                <a:latin typeface="Times New Roman"/>
                <a:ea typeface="Times New Roman"/>
              </a:rPr>
              <a:t>  </a:t>
            </a:r>
            <a:r>
              <a:rPr lang="ru-RU" sz="2000" u="sng" dirty="0">
                <a:solidFill>
                  <a:srgbClr val="FF0000"/>
                </a:solidFill>
                <a:latin typeface="Times New Roman"/>
                <a:ea typeface="Times New Roman"/>
              </a:rPr>
              <a:t>Азы финансовой грамотности начинаются  именно с СЕМЬИ</a:t>
            </a:r>
            <a:endParaRPr lang="ru-RU" sz="2000" u="sng" dirty="0">
              <a:effectLst/>
              <a:latin typeface="Times New Roman"/>
              <a:ea typeface="Times New Roman"/>
            </a:endParaRPr>
          </a:p>
        </p:txBody>
      </p:sp>
      <p:sp>
        <p:nvSpPr>
          <p:cNvPr id="3" name="Прямоугольник 2">
            <a:extLst>
              <a:ext uri="{FF2B5EF4-FFF2-40B4-BE49-F238E27FC236}">
                <a16:creationId xmlns:a16="http://schemas.microsoft.com/office/drawing/2014/main" id="{A49CD293-F1C3-4E7B-ACA6-4985C4272FF8}"/>
              </a:ext>
            </a:extLst>
          </p:cNvPr>
          <p:cNvSpPr/>
          <p:nvPr/>
        </p:nvSpPr>
        <p:spPr>
          <a:xfrm>
            <a:off x="0" y="1616243"/>
            <a:ext cx="9144000" cy="4801314"/>
          </a:xfrm>
          <a:prstGeom prst="rect">
            <a:avLst/>
          </a:prstGeom>
        </p:spPr>
        <p:txBody>
          <a:bodyPr wrap="square">
            <a:spAutoFit/>
          </a:bodyPr>
          <a:lstStyle/>
          <a:p>
            <a:r>
              <a:rPr lang="ru-RU" dirty="0">
                <a:solidFill>
                  <a:srgbClr val="2F2F2F"/>
                </a:solidFill>
                <a:latin typeface="Times New Roman" panose="02020603050405020304" pitchFamily="18" charset="0"/>
                <a:ea typeface="Times New Roman" panose="02020603050405020304" pitchFamily="18" charset="0"/>
                <a:cs typeface="Times New Roman" panose="02020603050405020304" pitchFamily="18" charset="0"/>
              </a:rPr>
              <a:t>     Многие родители уверены, что у их детей должно быть счастливое детство без денег, экономии и распределения финансов. С этим сложно не согласиться, ведь распоряжение средствами – это сложная задача, с которой не справляются даже некоторые взрослые, куда уж детям. Однако, ребенок погружается в мир финансов ещё совсем маленьким хотят того родители или нет: он видит рекламу, посещает с родителями магазины и слышит их разговоры о зарплате, работе и кредитах. </a:t>
            </a:r>
          </a:p>
          <a:p>
            <a:r>
              <a:rPr lang="ru-RU" dirty="0">
                <a:solidFill>
                  <a:srgbClr val="2F2F2F"/>
                </a:solidFill>
                <a:latin typeface="Times New Roman" panose="02020603050405020304" pitchFamily="18" charset="0"/>
                <a:ea typeface="Times New Roman" panose="02020603050405020304" pitchFamily="18" charset="0"/>
                <a:cs typeface="Times New Roman" panose="02020603050405020304" pitchFamily="18" charset="0"/>
              </a:rPr>
              <a:t>     В этой ситуации важно, чтобы именно мама и папа донесли до малыша основные принципы финансовой грамотности, создав крепкую базу для будущих познаний ребенка. К тому же небольшие уроки обращения с деньгами для самых маленьких не только формируют их представления о финансах, но и развивают усидчивость, терпение, чувство времени, навыки планирования и мышление малыша.    </a:t>
            </a:r>
          </a:p>
          <a:p>
            <a:r>
              <a:rPr lang="ru-RU" dirty="0">
                <a:solidFill>
                  <a:srgbClr val="2F2F2F"/>
                </a:solidFill>
                <a:latin typeface="Times New Roman" panose="02020603050405020304" pitchFamily="18" charset="0"/>
                <a:ea typeface="Times New Roman" panose="02020603050405020304" pitchFamily="18" charset="0"/>
                <a:cs typeface="Times New Roman" panose="02020603050405020304" pitchFamily="18" charset="0"/>
              </a:rPr>
              <a:t>    Самой основой финансовой грамотности ребенка становится понимание, что человек получает деньги за свой труд и покупает на них нужные вещи и услуги. Это представление, которое можно и нужно донести уже дошкольнику. Ребенок должен понимать, что деньги появляются не «у папы из кармана», а выдаются папе в обмен за его работу.</a:t>
            </a:r>
          </a:p>
          <a:p>
            <a:r>
              <a:rPr lang="ru-RU" dirty="0">
                <a:solidFill>
                  <a:srgbClr val="2F2F2F"/>
                </a:solidFill>
                <a:latin typeface="Times New Roman" panose="02020603050405020304" pitchFamily="18" charset="0"/>
                <a:cs typeface="Times New Roman" panose="02020603050405020304" pitchFamily="18" charset="0"/>
              </a:rPr>
              <a:t>    Важно познакомить ребенка с профессиями родителей, в самом простом виде рассказать, почему им платят деньги за этот труд.</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551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пк\Pictures\фин1.jpg">
            <a:extLst>
              <a:ext uri="{FF2B5EF4-FFF2-40B4-BE49-F238E27FC236}">
                <a16:creationId xmlns:a16="http://schemas.microsoft.com/office/drawing/2014/main" id="{14F98717-DC6E-488F-BEF7-94F0CC9F68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56271"/>
            <a:ext cx="9144000" cy="13417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пк\Pictures\фин1.jpg">
            <a:extLst>
              <a:ext uri="{FF2B5EF4-FFF2-40B4-BE49-F238E27FC236}">
                <a16:creationId xmlns:a16="http://schemas.microsoft.com/office/drawing/2014/main" id="{A6C3D671-7998-48CD-9177-F0386859E5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5">
            <a:extLst>
              <a:ext uri="{FF2B5EF4-FFF2-40B4-BE49-F238E27FC236}">
                <a16:creationId xmlns:a16="http://schemas.microsoft.com/office/drawing/2014/main" id="{BD823CAB-F7CD-43E5-BB8C-C2E76DC849C0}"/>
              </a:ext>
            </a:extLst>
          </p:cNvPr>
          <p:cNvSpPr>
            <a:spLocks noGrp="1"/>
          </p:cNvSpPr>
          <p:nvPr>
            <p:ph type="title"/>
          </p:nvPr>
        </p:nvSpPr>
        <p:spPr>
          <a:xfrm>
            <a:off x="179388" y="274638"/>
            <a:ext cx="8507412" cy="706090"/>
          </a:xfrm>
        </p:spPr>
        <p:txBody>
          <a:bodyPr>
            <a:normAutofit fontScale="90000"/>
          </a:bodyPr>
          <a:lstStyle/>
          <a:p>
            <a:endParaRPr lang="ru-RU" dirty="0"/>
          </a:p>
        </p:txBody>
      </p:sp>
      <p:sp>
        <p:nvSpPr>
          <p:cNvPr id="8" name="Объект 7">
            <a:extLst>
              <a:ext uri="{FF2B5EF4-FFF2-40B4-BE49-F238E27FC236}">
                <a16:creationId xmlns:a16="http://schemas.microsoft.com/office/drawing/2014/main" id="{9E75F950-B4D9-4B05-A3C3-7F13E5666062}"/>
              </a:ext>
            </a:extLst>
          </p:cNvPr>
          <p:cNvSpPr>
            <a:spLocks noGrp="1"/>
          </p:cNvSpPr>
          <p:nvPr>
            <p:ph idx="1"/>
          </p:nvPr>
        </p:nvSpPr>
        <p:spPr>
          <a:xfrm>
            <a:off x="0" y="1242230"/>
            <a:ext cx="9036496" cy="1895904"/>
          </a:xfrm>
          <a:prstGeom prst="rect">
            <a:avLst/>
          </a:prstGeom>
        </p:spPr>
        <p:txBody>
          <a:bodyPr wrap="square">
            <a:spAutoFit/>
          </a:bodyPr>
          <a:lstStyle/>
          <a:p>
            <a:pPr marL="0" indent="0" algn="just">
              <a:buNone/>
            </a:pPr>
            <a:r>
              <a:rPr lang="ru-RU" sz="2000" dirty="0">
                <a:solidFill>
                  <a:srgbClr val="FF0000"/>
                </a:solidFill>
                <a:latin typeface="Times New Roman"/>
                <a:ea typeface="Times New Roman"/>
              </a:rPr>
              <a:t>  Что такое деньги?</a:t>
            </a:r>
          </a:p>
          <a:p>
            <a:pPr marL="0" indent="0" algn="just">
              <a:buNone/>
            </a:pPr>
            <a:r>
              <a:rPr lang="ru-RU" sz="1800" dirty="0">
                <a:latin typeface="Times New Roman"/>
                <a:ea typeface="Times New Roman"/>
              </a:rPr>
              <a:t>Уже в дошкольном возрасте малыш может начинать знакомство с монетами и купюрами разных номиналов. Раскладывание монет и купюр не только прекрасно развивают мелкую моторику, визуальную память и математические способности малыша, но и приучают ребенка к виду купюр, делая их будущее использование легче и комфортнее.</a:t>
            </a:r>
          </a:p>
          <a:p>
            <a:pPr marL="0" indent="0" algn="just">
              <a:buNone/>
            </a:pPr>
            <a:endParaRPr lang="ru-RU" sz="1800" dirty="0">
              <a:latin typeface="Times New Roman"/>
              <a:ea typeface="Times New Roman"/>
            </a:endParaRPr>
          </a:p>
        </p:txBody>
      </p:sp>
      <p:pic>
        <p:nvPicPr>
          <p:cNvPr id="9" name="Рисунок 8" descr="Какие активности помогут ребенку освоить азы финансовой грамотности?">
            <a:extLst>
              <a:ext uri="{FF2B5EF4-FFF2-40B4-BE49-F238E27FC236}">
                <a16:creationId xmlns:a16="http://schemas.microsoft.com/office/drawing/2014/main" id="{FFAF8F8C-287D-41FF-8EB2-88B0552633D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388" y="2931922"/>
            <a:ext cx="3600524" cy="3305390"/>
          </a:xfrm>
          <a:prstGeom prst="rect">
            <a:avLst/>
          </a:prstGeom>
          <a:noFill/>
          <a:ln>
            <a:noFill/>
          </a:ln>
        </p:spPr>
      </p:pic>
      <p:sp>
        <p:nvSpPr>
          <p:cNvPr id="10" name="Прямоугольник 9">
            <a:extLst>
              <a:ext uri="{FF2B5EF4-FFF2-40B4-BE49-F238E27FC236}">
                <a16:creationId xmlns:a16="http://schemas.microsoft.com/office/drawing/2014/main" id="{34681313-1A99-4897-A655-7EB85CBB8AC5}"/>
              </a:ext>
            </a:extLst>
          </p:cNvPr>
          <p:cNvSpPr/>
          <p:nvPr/>
        </p:nvSpPr>
        <p:spPr>
          <a:xfrm>
            <a:off x="4211960" y="2931922"/>
            <a:ext cx="4752652" cy="36514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u="sng" dirty="0">
                <a:latin typeface="Times New Roman" panose="02020603050405020304" pitchFamily="18" charset="0"/>
                <a:cs typeface="Times New Roman" panose="02020603050405020304" pitchFamily="18" charset="0"/>
              </a:rPr>
              <a:t>Игры с монетами</a:t>
            </a:r>
          </a:p>
          <a:p>
            <a:pPr algn="ctr"/>
            <a:r>
              <a:rPr lang="ru-RU" dirty="0">
                <a:latin typeface="Times New Roman" panose="02020603050405020304" pitchFamily="18" charset="0"/>
                <a:cs typeface="Times New Roman" panose="02020603050405020304" pitchFamily="18" charset="0"/>
              </a:rPr>
              <a:t>Предварительно вымытые монеты могут стать прекрасным материалом для развивающих занятий с малышом. Уже в возрасте 2-3 лет можно использовать монеты в играх «Найди лишнее», «Поиск закономерностей», «Найди одинаковые монеты», «Что изменилось?», «Классификация» и т.д. Подобные игры прекрасно развивают мелкую моторику, внимание, память, мышление и речь ребенка, а правила игр знакомы любому родителю</a:t>
            </a:r>
          </a:p>
        </p:txBody>
      </p:sp>
    </p:spTree>
    <p:extLst>
      <p:ext uri="{BB962C8B-B14F-4D97-AF65-F5344CB8AC3E}">
        <p14:creationId xmlns:p14="http://schemas.microsoft.com/office/powerpoint/2010/main" val="34445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пк\Pictures\фин1.jpg"/>
          <p:cNvPicPr>
            <a:picLocks noChangeAspect="1" noChangeArrowheads="1"/>
          </p:cNvPicPr>
          <p:nvPr/>
        </p:nvPicPr>
        <p:blipFill rotWithShape="1">
          <a:blip r:embed="rId2">
            <a:extLst>
              <a:ext uri="{28A0092B-C50C-407E-A947-70E740481C1C}">
                <a14:useLocalDpi xmlns:a14="http://schemas.microsoft.com/office/drawing/2010/main" val="0"/>
              </a:ext>
            </a:extLst>
          </a:blip>
          <a:srcRect b="80687"/>
          <a:stretch/>
        </p:blipFill>
        <p:spPr bwMode="auto">
          <a:xfrm>
            <a:off x="0" y="-94878"/>
            <a:ext cx="9144000" cy="1341788"/>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a16="http://schemas.microsoft.com/office/drawing/2014/main" id="{F5030DDD-1E18-4EA8-8DEE-6ED7D41A3EC2}"/>
              </a:ext>
            </a:extLst>
          </p:cNvPr>
          <p:cNvSpPr>
            <a:spLocks noGrp="1"/>
          </p:cNvSpPr>
          <p:nvPr>
            <p:ph type="title"/>
          </p:nvPr>
        </p:nvSpPr>
        <p:spPr>
          <a:xfrm>
            <a:off x="0" y="-94878"/>
            <a:ext cx="9144000" cy="1341788"/>
          </a:xfrm>
        </p:spPr>
        <p:txBody>
          <a:bodyPr/>
          <a:lstStyle/>
          <a:p>
            <a:endParaRPr lang="ru-RU" dirty="0"/>
          </a:p>
        </p:txBody>
      </p:sp>
      <p:sp>
        <p:nvSpPr>
          <p:cNvPr id="4" name="Текст 3">
            <a:extLst>
              <a:ext uri="{FF2B5EF4-FFF2-40B4-BE49-F238E27FC236}">
                <a16:creationId xmlns:a16="http://schemas.microsoft.com/office/drawing/2014/main" id="{8E19DA83-751A-4919-905C-75A2DD005D21}"/>
              </a:ext>
            </a:extLst>
          </p:cNvPr>
          <p:cNvSpPr>
            <a:spLocks noGrp="1"/>
          </p:cNvSpPr>
          <p:nvPr>
            <p:ph type="body" idx="1"/>
          </p:nvPr>
        </p:nvSpPr>
        <p:spPr>
          <a:xfrm>
            <a:off x="251520" y="1246911"/>
            <a:ext cx="4245868" cy="639762"/>
          </a:xfrm>
        </p:spPr>
        <p:txBody>
          <a:bodyPr>
            <a:normAutofit/>
          </a:bodyPr>
          <a:lstStyle/>
          <a:p>
            <a:pPr algn="ctr"/>
            <a:r>
              <a:rPr lang="ru-RU" sz="2000" dirty="0">
                <a:latin typeface="Times New Roman" panose="02020603050405020304" pitchFamily="18" charset="0"/>
                <a:cs typeface="Times New Roman" panose="02020603050405020304" pitchFamily="18" charset="0"/>
              </a:rPr>
              <a:t>Игра «Найди одинаковые» </a:t>
            </a:r>
          </a:p>
        </p:txBody>
      </p:sp>
      <p:sp>
        <p:nvSpPr>
          <p:cNvPr id="5" name="Объект 4">
            <a:extLst>
              <a:ext uri="{FF2B5EF4-FFF2-40B4-BE49-F238E27FC236}">
                <a16:creationId xmlns:a16="http://schemas.microsoft.com/office/drawing/2014/main" id="{D86C56C9-FC21-44D3-95E5-EB3159EE9664}"/>
              </a:ext>
            </a:extLst>
          </p:cNvPr>
          <p:cNvSpPr>
            <a:spLocks noGrp="1"/>
          </p:cNvSpPr>
          <p:nvPr>
            <p:ph sz="half" idx="2"/>
          </p:nvPr>
        </p:nvSpPr>
        <p:spPr>
          <a:xfrm>
            <a:off x="251520" y="1886674"/>
            <a:ext cx="4245868" cy="3270518"/>
          </a:xfrm>
        </p:spPr>
        <p:txBody>
          <a:bodyPr>
            <a:normAutofit/>
          </a:bodyPr>
          <a:lstStyle/>
          <a:p>
            <a:pPr marL="0" indent="0">
              <a:buNone/>
            </a:pPr>
            <a:r>
              <a:rPr lang="ru-RU" sz="1800" dirty="0">
                <a:latin typeface="Times New Roman" panose="02020603050405020304" pitchFamily="18" charset="0"/>
                <a:cs typeface="Times New Roman" panose="02020603050405020304" pitchFamily="18" charset="0"/>
              </a:rPr>
              <a:t>Разложите на столе несколько монет различного номинала. Пусть будет пара двухрублёвых, рублёвая монета, несколько пятирублёвых, пара десяток и по одной монете номиналом 50 и 10 копеек. Попросите малыша найти одинаковые монеты, спросите, на какие признаки опирался ребенок: размер, цвет, элементы дизайна.</a:t>
            </a:r>
          </a:p>
        </p:txBody>
      </p:sp>
      <p:sp>
        <p:nvSpPr>
          <p:cNvPr id="6" name="Текст 5">
            <a:extLst>
              <a:ext uri="{FF2B5EF4-FFF2-40B4-BE49-F238E27FC236}">
                <a16:creationId xmlns:a16="http://schemas.microsoft.com/office/drawing/2014/main" id="{BB994C5F-6A67-4476-AAEE-291DACE2C6C9}"/>
              </a:ext>
            </a:extLst>
          </p:cNvPr>
          <p:cNvSpPr>
            <a:spLocks noGrp="1"/>
          </p:cNvSpPr>
          <p:nvPr>
            <p:ph type="body" sz="quarter" idx="3"/>
          </p:nvPr>
        </p:nvSpPr>
        <p:spPr>
          <a:xfrm>
            <a:off x="4645025" y="1246911"/>
            <a:ext cx="4498975" cy="639762"/>
          </a:xfrm>
        </p:spPr>
        <p:txBody>
          <a:bodyPr>
            <a:normAutofit/>
          </a:bodyPr>
          <a:lstStyle/>
          <a:p>
            <a:pPr algn="ctr"/>
            <a:r>
              <a:rPr lang="ru-RU" sz="2000" dirty="0">
                <a:latin typeface="Times New Roman" panose="02020603050405020304" pitchFamily="18" charset="0"/>
                <a:cs typeface="Times New Roman" panose="02020603050405020304" pitchFamily="18" charset="0"/>
              </a:rPr>
              <a:t>Игра «Что изменилось?» </a:t>
            </a:r>
          </a:p>
        </p:txBody>
      </p:sp>
      <p:sp>
        <p:nvSpPr>
          <p:cNvPr id="7" name="Объект 6">
            <a:extLst>
              <a:ext uri="{FF2B5EF4-FFF2-40B4-BE49-F238E27FC236}">
                <a16:creationId xmlns:a16="http://schemas.microsoft.com/office/drawing/2014/main" id="{F8D7CEA2-3B2A-456B-910B-A07C08BDC426}"/>
              </a:ext>
            </a:extLst>
          </p:cNvPr>
          <p:cNvSpPr>
            <a:spLocks noGrp="1"/>
          </p:cNvSpPr>
          <p:nvPr>
            <p:ph sz="quarter" idx="4"/>
          </p:nvPr>
        </p:nvSpPr>
        <p:spPr>
          <a:xfrm>
            <a:off x="4645025" y="1886673"/>
            <a:ext cx="4498975" cy="3270519"/>
          </a:xfrm>
        </p:spPr>
        <p:txBody>
          <a:bodyPr>
            <a:normAutofit/>
          </a:bodyPr>
          <a:lstStyle/>
          <a:p>
            <a:pPr marL="0" indent="0">
              <a:buNone/>
            </a:pPr>
            <a:r>
              <a:rPr lang="ru-RU" sz="1800" dirty="0">
                <a:latin typeface="Times New Roman" panose="02020603050405020304" pitchFamily="18" charset="0"/>
                <a:cs typeface="Times New Roman" panose="02020603050405020304" pitchFamily="18" charset="0"/>
              </a:rPr>
              <a:t>Выложите в ряд 3-4 монеты разного номинала. Попросите малыша внимательно посмотреть на них, а затем закрыть глаза. Уберите из ряда одну монету или поменяйте две из них местами, а затем попросите малыша рассказать, что изменилось</a:t>
            </a:r>
          </a:p>
        </p:txBody>
      </p:sp>
      <p:sp>
        <p:nvSpPr>
          <p:cNvPr id="8" name="Прямоугольник 7">
            <a:extLst>
              <a:ext uri="{FF2B5EF4-FFF2-40B4-BE49-F238E27FC236}">
                <a16:creationId xmlns:a16="http://schemas.microsoft.com/office/drawing/2014/main" id="{87CE2A32-1F66-455E-8478-838EA7EF36FF}"/>
              </a:ext>
            </a:extLst>
          </p:cNvPr>
          <p:cNvSpPr/>
          <p:nvPr/>
        </p:nvSpPr>
        <p:spPr>
          <a:xfrm>
            <a:off x="107504" y="4509120"/>
            <a:ext cx="8928992" cy="23488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ru-RU"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Более старшим детям можно предложить рассортировать монеты из разных стран, сходить в музей и посмотреть коллекции денег разных эпох и государств.</a:t>
            </a:r>
          </a:p>
          <a:p>
            <a:pPr algn="just"/>
            <a:r>
              <a:rPr lang="ru-RU"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Для развития внимания и мышления ребенка, получив сдачу в магазине, позвольте малышу разложить монеты по номиналу, а деток чуть постарше можно попросить посчитать, какую сумму вы получили от продавца.</a:t>
            </a:r>
          </a:p>
          <a:p>
            <a:pPr algn="just"/>
            <a:r>
              <a:rPr lang="ru-RU"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Небольшие, имеющие множество деталей и отличающиеся по размеру и цвету монеты могут стать отличным материалом для проведения развивающих занятий с детьми. </a:t>
            </a:r>
          </a:p>
        </p:txBody>
      </p:sp>
    </p:spTree>
    <p:extLst>
      <p:ext uri="{BB962C8B-B14F-4D97-AF65-F5344CB8AC3E}">
        <p14:creationId xmlns:p14="http://schemas.microsoft.com/office/powerpoint/2010/main" val="1080824273"/>
      </p:ext>
    </p:extLst>
  </p:cSld>
  <p:clrMapOvr>
    <a:masterClrMapping/>
  </p:clrMapOvr>
</p:sld>
</file>

<file path=ppt/theme/theme1.xml><?xml version="1.0" encoding="utf-8"?>
<a:theme xmlns:a="http://schemas.openxmlformats.org/drawingml/2006/main" name="Тема Office">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1552</TotalTime>
  <Words>1586</Words>
  <Application>Microsoft Office PowerPoint</Application>
  <PresentationFormat>Экран (4:3)</PresentationFormat>
  <Paragraphs>67</Paragraphs>
  <Slides>17</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Включайте ребенка в разговоры о семейном бюджете </vt:lpstr>
      <vt:lpstr>:</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Зарифа Садыкова</dc:creator>
  <cp:lastModifiedBy>Лиана</cp:lastModifiedBy>
  <cp:revision>46</cp:revision>
  <dcterms:created xsi:type="dcterms:W3CDTF">2023-04-04T04:34:37Z</dcterms:created>
  <dcterms:modified xsi:type="dcterms:W3CDTF">2023-11-16T18:53:24Z</dcterms:modified>
</cp:coreProperties>
</file>