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80" r:id="rId9"/>
    <p:sldId id="265" r:id="rId10"/>
    <p:sldId id="276" r:id="rId11"/>
    <p:sldId id="267" r:id="rId12"/>
    <p:sldId id="277" r:id="rId13"/>
    <p:sldId id="266" r:id="rId14"/>
    <p:sldId id="278" r:id="rId15"/>
    <p:sldId id="268" r:id="rId16"/>
    <p:sldId id="269" r:id="rId17"/>
    <p:sldId id="270" r:id="rId18"/>
    <p:sldId id="271" r:id="rId19"/>
    <p:sldId id="279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0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D-PanelTitle-GrommetsCombin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14"/>
          <p:cNvCxnSpPr/>
          <p:nvPr/>
        </p:nvCxnSpPr>
        <p:spPr>
          <a:xfrm>
            <a:off x="2019300" y="3471863"/>
            <a:ext cx="511333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838" y="5054600"/>
            <a:ext cx="673100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47DA4-74A4-417E-BB41-61BF6259242A}" type="datetimeFigureOut">
              <a:rPr lang="ru-RU"/>
              <a:pPr>
                <a:defRPr/>
              </a:pPr>
              <a:t>19.09.2022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2463" y="5054600"/>
            <a:ext cx="4064000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725" y="5054600"/>
            <a:ext cx="414338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EF0FB-BD84-4009-A235-92F9B8DA27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0C538-01AE-49F0-8BBF-DD7F1AC8FB76}" type="datetimeFigureOut">
              <a:rPr lang="ru-RU"/>
              <a:pPr>
                <a:defRPr/>
              </a:pPr>
              <a:t>19.09.2022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EA6B4-1BB9-4080-AF30-60C2D0B16A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277938" y="4140200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CFF91-9E0B-4D11-877D-55D5CBD6F3F3}" type="datetimeFigureOut">
              <a:rPr lang="ru-RU"/>
              <a:pPr>
                <a:defRPr/>
              </a:pPr>
              <a:t>19.09.2022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D0831-7070-4CB0-BA74-6B6785179C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849313" y="904875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dirty="0"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7634288" y="2827338"/>
            <a:ext cx="457200" cy="585787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dirty="0">
                <a:latin typeface="+mn-lt"/>
                <a:cs typeface="+mn-cs"/>
              </a:rPr>
              <a:t>”</a:t>
            </a:r>
          </a:p>
        </p:txBody>
      </p:sp>
      <p:cxnSp>
        <p:nvCxnSpPr>
          <p:cNvPr id="7" name="Straight Connector 18"/>
          <p:cNvCxnSpPr/>
          <p:nvPr/>
        </p:nvCxnSpPr>
        <p:spPr>
          <a:xfrm>
            <a:off x="1277938" y="414020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F5F53-17E3-453D-B585-425F02E7CD67}" type="datetimeFigureOut">
              <a:rPr lang="ru-RU"/>
              <a:pPr>
                <a:defRPr/>
              </a:pPr>
              <a:t>19.09.2022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B503E-2C09-41A8-B9F4-A9ACD50C09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E2203-0411-4094-B1C9-9D86D180DCB4}" type="datetimeFigureOut">
              <a:rPr lang="ru-RU"/>
              <a:pPr>
                <a:defRPr/>
              </a:pPr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CE574-892E-4CCC-B3A4-53C69774B3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1"/>
          <p:cNvSpPr txBox="1"/>
          <p:nvPr/>
        </p:nvSpPr>
        <p:spPr>
          <a:xfrm>
            <a:off x="877888" y="896938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2"/>
          <p:cNvSpPr txBox="1"/>
          <p:nvPr/>
        </p:nvSpPr>
        <p:spPr>
          <a:xfrm>
            <a:off x="7650163" y="2608263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”</a:t>
            </a:r>
          </a:p>
        </p:txBody>
      </p:sp>
      <p:cxnSp>
        <p:nvCxnSpPr>
          <p:cNvPr id="7" name="Straight Connector 25"/>
          <p:cNvCxnSpPr/>
          <p:nvPr/>
        </p:nvCxnSpPr>
        <p:spPr>
          <a:xfrm>
            <a:off x="1277938" y="342900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A2A94-4D03-44B6-A9CD-1D62880B5DD1}" type="datetimeFigureOut">
              <a:rPr lang="ru-RU"/>
              <a:pPr>
                <a:defRPr/>
              </a:pPr>
              <a:t>19.09.2022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521AD-78F2-4E38-A296-EA9531CC22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4"/>
          <p:cNvCxnSpPr/>
          <p:nvPr/>
        </p:nvCxnSpPr>
        <p:spPr>
          <a:xfrm>
            <a:off x="1277938" y="3429000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rtlCol="0">
            <a:normAutofit/>
          </a:bodyPr>
          <a:lstStyle>
            <a:lvl1pPr>
              <a:defRPr lang="en-US" sz="3200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1F1E4-E885-4E55-B15A-0C5DEC5D3975}" type="datetimeFigureOut">
              <a:rPr lang="ru-RU"/>
              <a:pPr>
                <a:defRPr/>
              </a:pPr>
              <a:t>19.09.2022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BFCE5-BB87-4F0A-B949-B5F0E1BC6C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1277938" y="2354263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DDAAF-19B5-4C68-9190-06119EA5E5D0}" type="datetimeFigureOut">
              <a:rPr lang="ru-RU"/>
              <a:pPr>
                <a:defRPr/>
              </a:pPr>
              <a:t>19.09.2022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C446D-EEE7-450C-8308-8D89B7B2C8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6245225" y="906463"/>
            <a:ext cx="0" cy="4968875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3AEA7-EF3B-4D5A-B4EE-8B8AD059C93F}" type="datetimeFigureOut">
              <a:rPr lang="ru-RU"/>
              <a:pPr>
                <a:defRPr/>
              </a:pPr>
              <a:t>19.09.2022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C0172-4FA8-4ECD-A540-318DB537AD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1277938" y="23542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D40D7-0854-41EA-A4B0-A4215B8D81BA}" type="datetimeFigureOut">
              <a:rPr lang="ru-RU"/>
              <a:pPr>
                <a:defRPr/>
              </a:pPr>
              <a:t>19.09.2022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AFD11-5F22-4183-87FC-A31E2BA71B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0"/>
          <p:cNvCxnSpPr/>
          <p:nvPr/>
        </p:nvCxnSpPr>
        <p:spPr>
          <a:xfrm>
            <a:off x="1277938" y="35988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CA65F-002E-454B-893F-4BEF1C573EDF}" type="datetimeFigureOut">
              <a:rPr lang="ru-RU"/>
              <a:pPr>
                <a:defRPr/>
              </a:pPr>
              <a:t>19.09.2022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09AEA-7570-4796-8A91-A462EF66E4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1277938" y="235585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C5492-75EC-4B18-9691-E0C2F6DB41E3}" type="datetimeFigureOut">
              <a:rPr lang="ru-RU"/>
              <a:pPr>
                <a:defRPr/>
              </a:pPr>
              <a:t>19.09.2022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45924-57D2-4563-850E-A6B63086C7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0"/>
          <p:cNvCxnSpPr/>
          <p:nvPr/>
        </p:nvCxnSpPr>
        <p:spPr>
          <a:xfrm>
            <a:off x="1277938" y="23542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E5427-9A37-4F3E-91A9-8B8FD5F93B00}" type="datetimeFigureOut">
              <a:rPr lang="ru-RU"/>
              <a:pPr>
                <a:defRPr/>
              </a:pPr>
              <a:t>19.09.2022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12BA9-29B3-497C-9173-C8A9F03D4F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3"/>
          <p:cNvCxnSpPr/>
          <p:nvPr/>
        </p:nvCxnSpPr>
        <p:spPr>
          <a:xfrm>
            <a:off x="1277938" y="23542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F51BF-AF57-4C08-B5EB-97AFD8EB8DC9}" type="datetimeFigureOut">
              <a:rPr lang="ru-RU"/>
              <a:pPr>
                <a:defRPr/>
              </a:pPr>
              <a:t>19.09.2022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CFEBA-2341-4165-9D81-6176F30343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E0D15-B87E-4888-A807-1653CD287A99}" type="datetimeFigureOut">
              <a:rPr lang="ru-RU"/>
              <a:pPr>
                <a:defRPr/>
              </a:pPr>
              <a:t>19.09.2022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96575-514E-44F4-AFA7-F9074D84A6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5"/>
          <p:cNvCxnSpPr/>
          <p:nvPr/>
        </p:nvCxnSpPr>
        <p:spPr>
          <a:xfrm>
            <a:off x="1277938" y="2913063"/>
            <a:ext cx="23336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9A5C5-C4C5-4B4E-89C3-7D359D41378A}" type="datetimeFigureOut">
              <a:rPr lang="ru-RU"/>
              <a:pPr>
                <a:defRPr/>
              </a:pPr>
              <a:t>19.09.2022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FBC98-7233-459E-A11C-BD1778436F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15637-8771-480E-B1D9-B6CC66EC6747}" type="datetimeFigureOut">
              <a:rPr lang="ru-RU"/>
              <a:pPr>
                <a:defRPr/>
              </a:pPr>
              <a:t>19.09.2022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91668-F89A-4C38-A332-80B80EF837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SD-PanelContent-GrommetsCombined.p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176338" y="915988"/>
            <a:ext cx="6799262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76338" y="2490788"/>
            <a:ext cx="6799262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350" y="5961063"/>
            <a:ext cx="114935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942FE161-270B-49E8-961C-88D212B3FF8C}" type="datetimeFigureOut">
              <a:rPr lang="ru-RU"/>
              <a:pPr>
                <a:defRPr/>
              </a:pPr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338" y="5961063"/>
            <a:ext cx="51054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313" y="5961063"/>
            <a:ext cx="39528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5DAF8E1D-5DFA-40F1-ACE4-37C40CB4E0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13" r:id="rId7"/>
    <p:sldLayoutId id="2147483720" r:id="rId8"/>
    <p:sldLayoutId id="2147483712" r:id="rId9"/>
    <p:sldLayoutId id="2147483711" r:id="rId10"/>
    <p:sldLayoutId id="2147483721" r:id="rId11"/>
    <p:sldLayoutId id="2147483722" r:id="rId12"/>
    <p:sldLayoutId id="2147483710" r:id="rId13"/>
    <p:sldLayoutId id="2147483723" r:id="rId14"/>
    <p:sldLayoutId id="2147483724" r:id="rId15"/>
    <p:sldLayoutId id="2147483725" r:id="rId16"/>
    <p:sldLayoutId id="2147483726" r:id="rId1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rgbClr val="262626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itchFamily="18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itchFamily="18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itchFamily="18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07375" cy="5762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 дошкольное образовательное учреждение детский сад №14 «Брусничка» </a:t>
            </a:r>
            <a:br>
              <a:rPr lang="ru-RU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(МБДОУ «14 «Брусничка»)</a:t>
            </a:r>
            <a:endParaRPr lang="ru-RU" sz="1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59" name="Объект 2"/>
          <p:cNvSpPr>
            <a:spLocks noGrp="1"/>
          </p:cNvSpPr>
          <p:nvPr>
            <p:ph sz="half" idx="1"/>
          </p:nvPr>
        </p:nvSpPr>
        <p:spPr>
          <a:xfrm>
            <a:off x="684213" y="1700213"/>
            <a:ext cx="7775575" cy="4608512"/>
          </a:xfrm>
        </p:spPr>
        <p:txBody>
          <a:bodyPr/>
          <a:lstStyle/>
          <a:p>
            <a:pPr marL="0" indent="269875" algn="ctr" defTabSz="914400"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charset="0"/>
              <a:buNone/>
            </a:pPr>
            <a:r>
              <a:rPr lang="ru-RU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МАСТЕР-КЛАСС</a:t>
            </a:r>
          </a:p>
          <a:p>
            <a:pPr marL="0" indent="269875" algn="ctr" defTabSz="914400"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charset="0"/>
              <a:buNone/>
            </a:pPr>
            <a:r>
              <a:rPr lang="ru-RU" b="1" i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«Методические рекомендации по развитию фонематического восприятия и обучение грамоте дошкольников с задержкой психического развития».</a:t>
            </a:r>
            <a:endParaRPr lang="ru-RU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indent="269875" algn="r" defTabSz="914400" eaLnBrk="1" hangingPunct="1">
              <a:buClr>
                <a:srgbClr val="AB946B"/>
              </a:buClr>
              <a:buFont typeface="Arial" charset="0"/>
              <a:buNone/>
            </a:pPr>
            <a:r>
              <a:rPr lang="ru-RU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</a:t>
            </a:r>
            <a:r>
              <a:rPr lang="ru-RU" sz="1500" b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Подготовили: учителя-дефектологи</a:t>
            </a:r>
          </a:p>
          <a:p>
            <a:pPr marL="0" indent="269875" algn="r" defTabSz="914400" eaLnBrk="1" hangingPunct="1">
              <a:spcBef>
                <a:spcPct val="0"/>
              </a:spcBef>
              <a:spcAft>
                <a:spcPct val="0"/>
              </a:spcAft>
              <a:buClr>
                <a:srgbClr val="AB946B"/>
              </a:buClr>
              <a:buFont typeface="Arial" charset="0"/>
              <a:buNone/>
            </a:pPr>
            <a:r>
              <a:rPr lang="ru-RU" sz="1500" b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Трофименко Е.Н</a:t>
            </a:r>
            <a:r>
              <a:rPr lang="ru-RU" sz="15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indent="269875" algn="r" defTabSz="914400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ru-RU" sz="1500" b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Загидуллина Ю.М.</a:t>
            </a:r>
          </a:p>
          <a:p>
            <a:pPr marL="0" indent="269875" algn="r" defTabSz="914400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ru-RU" sz="1500" b="1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indent="269875" algn="r" defTabSz="914400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ru-RU" sz="1500" b="1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indent="269875" algn="r" defTabSz="914400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ru-RU" sz="1500" b="1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indent="269875" algn="r" defTabSz="914400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ru-RU" sz="1500" b="1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indent="269875" algn="r" defTabSz="914400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ru-RU" sz="1500" b="1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indent="269875" algn="r" defTabSz="914400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ru-RU" sz="1500" b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indent="269875" algn="ctr" defTabSz="914400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ru-RU" sz="15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г. Сургут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1176338" y="915988"/>
            <a:ext cx="6799262" cy="585787"/>
          </a:xfrm>
        </p:spPr>
        <p:txBody>
          <a:bodyPr/>
          <a:lstStyle/>
          <a:p>
            <a:pPr indent="269875" eaLnBrk="1" hangingPunct="1"/>
            <a: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800" b="1" i="1" smtClean="0">
              <a:ln>
                <a:noFill/>
              </a:ln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8675" name="Прямоугольник 4"/>
          <p:cNvSpPr>
            <a:spLocks noChangeArrowheads="1"/>
          </p:cNvSpPr>
          <p:nvPr/>
        </p:nvSpPr>
        <p:spPr bwMode="auto">
          <a:xfrm>
            <a:off x="900113" y="912813"/>
            <a:ext cx="7272337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9875" algn="ctr">
              <a:lnSpc>
                <a:spcPct val="115000"/>
              </a:lnSpc>
            </a:pPr>
            <a:endParaRPr lang="ru-RU" sz="2800" b="1" i="1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55776" y="189538"/>
            <a:ext cx="1008112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0000" kern="10" dirty="0">
                <a:ln w="9525">
                  <a:solidFill>
                    <a:srgbClr val="212121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endParaRPr lang="ru-RU" sz="1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19551" y="215303"/>
            <a:ext cx="226803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0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БЬ</a:t>
            </a:r>
            <a:endParaRPr lang="ru-RU" sz="1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8" descr="Описание: C:\Users\1\Pictures\2012-01-17\006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727075" y="1684338"/>
            <a:ext cx="1973263" cy="1335087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675" y="1660525"/>
            <a:ext cx="2484438" cy="2420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3" descr="Описание: C:\Users\1\Pictures\2012-01-17\0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75" y="1660525"/>
            <a:ext cx="2549525" cy="1079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6" descr="Описание: C:\Users\1\Pictures\2012-01-17\00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7075" y="3111500"/>
            <a:ext cx="1944688" cy="1525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9" descr="Описание: C:\Users\1\Pictures\2012-01-17\00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99200" y="3019425"/>
            <a:ext cx="2030413" cy="1346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5" descr="Описание: C:\Users\1\Pictures\2012-01-17\00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63938" y="4219575"/>
            <a:ext cx="2592387" cy="1946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4" descr="Описание: C:\Users\1\Pictures\2012-01-17\002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353175" y="4570413"/>
            <a:ext cx="2087563" cy="1455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2988" y="4730750"/>
            <a:ext cx="2233612" cy="1651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1223963" y="188913"/>
            <a:ext cx="6838950" cy="657225"/>
          </a:xfrm>
        </p:spPr>
        <p:txBody>
          <a:bodyPr/>
          <a:lstStyle/>
          <a:p>
            <a:pPr indent="269875" eaLnBrk="1" hangingPunct="1"/>
            <a: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32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Позиция звука в слове</a:t>
            </a:r>
          </a:p>
        </p:txBody>
      </p:sp>
      <p:pic>
        <p:nvPicPr>
          <p:cNvPr id="28676" name="Рисунок 11" descr="http://images.myshared.ru/6/648204/slide_17.jpg"/>
          <p:cNvPicPr>
            <a:picLocks noChangeAspect="1" noChangeArrowheads="1"/>
          </p:cNvPicPr>
          <p:nvPr/>
        </p:nvPicPr>
        <p:blipFill rotWithShape="1">
          <a:blip r:embed="rId2"/>
          <a:srcRect l="5556" t="3019" r="5541"/>
          <a:stretch/>
        </p:blipFill>
        <p:spPr bwMode="auto">
          <a:xfrm>
            <a:off x="700076" y="1151904"/>
            <a:ext cx="3583892" cy="24931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8677" name="Picture 5" descr="img3"/>
          <p:cNvPicPr>
            <a:picLocks noChangeAspect="1" noChangeArrowheads="1"/>
          </p:cNvPicPr>
          <p:nvPr/>
        </p:nvPicPr>
        <p:blipFill rotWithShape="1">
          <a:blip r:embed="rId3"/>
          <a:srcRect l="-16" t="2765" r="-1"/>
          <a:stretch/>
        </p:blipFill>
        <p:spPr bwMode="auto">
          <a:xfrm>
            <a:off x="753417" y="3825999"/>
            <a:ext cx="3890020" cy="25207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8678" name="Picture 6" descr="img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8024" y="1772816"/>
            <a:ext cx="3888432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269875" eaLnBrk="1" hangingPunct="1"/>
            <a: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3200" b="1" i="1" smtClean="0">
              <a:ln>
                <a:noFill/>
              </a:ln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76425" y="320675"/>
            <a:ext cx="6099175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i="1" dirty="0">
                <a:solidFill>
                  <a:srgbClr val="26262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Звуковой анализ и синтез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2" descr="http://www.belmama.ru/image/284063_313530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5976" y="1484784"/>
            <a:ext cx="4320480" cy="3960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 rotWithShape="1">
          <a:blip r:embed="rId3"/>
          <a:srcRect l="8519" t="800"/>
          <a:stretch/>
        </p:blipFill>
        <p:spPr bwMode="auto">
          <a:xfrm>
            <a:off x="653296" y="967690"/>
            <a:ext cx="3486655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 descr="http://900igr.net/up/datai/95100/0023-047-.jpg"/>
          <p:cNvPicPr/>
          <p:nvPr/>
        </p:nvPicPr>
        <p:blipFill>
          <a:blip r:embed="rId4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04856" y="3933056"/>
            <a:ext cx="3543108" cy="23989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1176338" y="915988"/>
            <a:ext cx="6799262" cy="585787"/>
          </a:xfrm>
        </p:spPr>
        <p:txBody>
          <a:bodyPr/>
          <a:lstStyle/>
          <a:p>
            <a:pPr indent="269875" eaLnBrk="1" hangingPunct="1"/>
            <a: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800" b="1" i="1" smtClean="0">
              <a:ln>
                <a:noFill/>
              </a:ln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11188" y="1628775"/>
            <a:ext cx="7777162" cy="4249738"/>
          </a:xfrm>
        </p:spPr>
        <p:txBody>
          <a:bodyPr rtlCol="0">
            <a:normAutofit lnSpcReduction="10000"/>
          </a:bodyPr>
          <a:lstStyle/>
          <a:p>
            <a:pPr indent="269875" algn="just" eaLnBrk="1" fontAlgn="auto" hangingPunct="1">
              <a:lnSpc>
                <a:spcPct val="115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даём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представление о том,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что слова делятся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части (вводим термин «слог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»); 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269875" algn="just" eaLnBrk="1" fontAlgn="auto" hangingPunct="1">
              <a:lnSpc>
                <a:spcPct val="115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учим делить двухсложные и трехсложные слова с открытыми слогами, выделять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последовательно каждую часть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слова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269875" algn="just" eaLnBrk="1" fontAlgn="auto" hangingPunct="1">
              <a:lnSpc>
                <a:spcPct val="115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чим детей работать со схемами, преобразовывать слова с помощью прибавления слогов;</a:t>
            </a:r>
          </a:p>
          <a:p>
            <a:pPr indent="269875" algn="just" eaLnBrk="1" fontAlgn="auto" hangingPunct="1">
              <a:lnSpc>
                <a:spcPct val="115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учим слоговому анализу слов, устанавливать последовательность слогов в слове с помощью схем, составлять слова из заданных слогов. </a:t>
            </a:r>
            <a:endParaRPr lang="ru-RU" sz="1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1748" name="Прямоугольник 4"/>
          <p:cNvSpPr>
            <a:spLocks noChangeArrowheads="1"/>
          </p:cNvSpPr>
          <p:nvPr/>
        </p:nvSpPr>
        <p:spPr bwMode="auto">
          <a:xfrm>
            <a:off x="611188" y="620713"/>
            <a:ext cx="7777162" cy="121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9875" algn="ctr">
              <a:lnSpc>
                <a:spcPct val="115000"/>
              </a:lnSpc>
            </a:pPr>
            <a:r>
              <a:rPr lang="ru-RU" sz="32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Работа над слоговой структурой слова: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1100138" y="404813"/>
            <a:ext cx="6799262" cy="585787"/>
          </a:xfrm>
        </p:spPr>
        <p:txBody>
          <a:bodyPr/>
          <a:lstStyle/>
          <a:p>
            <a:pPr indent="269875" eaLnBrk="1" hangingPunct="1"/>
            <a:r>
              <a:rPr lang="ru-RU" sz="3600" b="1" i="1" smtClean="0">
                <a:ln>
                  <a:noFill/>
                </a:ln>
                <a:latin typeface="Times New Roman" pitchFamily="18" charset="0"/>
              </a:rPr>
              <a:t>Слоговая структура слога</a:t>
            </a:r>
            <a:endParaRPr lang="ru-RU" sz="2800" b="1" i="1" smtClean="0">
              <a:ln>
                <a:noFill/>
              </a:ln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5" name="Рисунок 28" descr="https://img.labirint.ru/images/comments_pic/1011/011lab0eov126894420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l="1775" t="4165" r="4036" b="6284"/>
          <a:stretch/>
        </p:blipFill>
        <p:spPr>
          <a:xfrm>
            <a:off x="611560" y="1124744"/>
            <a:ext cx="4608512" cy="3096344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1" descr="http://xn--i1abbnckbmcl9fb.xn--p1ai/%D1%81%D1%82%D0%B0%D1%82%D1%8C%D0%B8/595266/img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9865" y="4345269"/>
            <a:ext cx="3687886" cy="20106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 descr="http://900igr.net/up/datai/92195/0014-016-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364088" y="1340768"/>
            <a:ext cx="3312368" cy="44608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1173163" y="782638"/>
            <a:ext cx="6797675" cy="496887"/>
          </a:xfrm>
        </p:spPr>
        <p:txBody>
          <a:bodyPr/>
          <a:lstStyle/>
          <a:p>
            <a:pPr indent="269875" eaLnBrk="1" hangingPunct="1"/>
            <a: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800" b="1" i="1" smtClean="0">
              <a:ln>
                <a:noFill/>
              </a:ln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3795" name="Объект 10"/>
          <p:cNvSpPr>
            <a:spLocks noGrp="1"/>
          </p:cNvSpPr>
          <p:nvPr>
            <p:ph idx="1"/>
          </p:nvPr>
        </p:nvSpPr>
        <p:spPr>
          <a:xfrm>
            <a:off x="684213" y="1916113"/>
            <a:ext cx="7704137" cy="3851275"/>
          </a:xfrm>
        </p:spPr>
        <p:txBody>
          <a:bodyPr/>
          <a:lstStyle/>
          <a:p>
            <a:pPr algn="just"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даем представление о предложении, подводим к пониманию термина «предложение», знакомим с условно – графической схемой предложения;</a:t>
            </a:r>
          </a:p>
          <a:p>
            <a:pPr algn="just" eaLnBrk="1" hangingPunct="1"/>
            <a:r>
              <a:rPr lang="ru-RU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учим  составлять предложения из 2-х и 3-х слов (по предметным картинкам, с заданными словами), членить их на слова с указанием последовательности в предложении;</a:t>
            </a:r>
          </a:p>
          <a:p>
            <a:pPr algn="just" eaLnBrk="1" hangingPunct="1"/>
            <a:r>
              <a:rPr lang="ru-RU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учим составлять схемы предложений  и наоборот, предложение по готовой схеме. </a:t>
            </a:r>
          </a:p>
          <a:p>
            <a:pPr algn="just" eaLnBrk="1" hangingPunct="1">
              <a:lnSpc>
                <a:spcPct val="105000"/>
              </a:lnSpc>
              <a:spcAft>
                <a:spcPts val="1000"/>
              </a:spcAft>
              <a:buFont typeface="Arial" charset="0"/>
              <a:buNone/>
            </a:pPr>
            <a:endParaRPr lang="ru-RU" sz="18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ru-RU" smtClean="0"/>
          </a:p>
        </p:txBody>
      </p:sp>
      <p:sp>
        <p:nvSpPr>
          <p:cNvPr id="33796" name="Прямоугольник 11"/>
          <p:cNvSpPr>
            <a:spLocks noChangeArrowheads="1"/>
          </p:cNvSpPr>
          <p:nvPr/>
        </p:nvSpPr>
        <p:spPr bwMode="auto">
          <a:xfrm>
            <a:off x="971550" y="782638"/>
            <a:ext cx="6696075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269875" algn="just">
              <a:lnSpc>
                <a:spcPct val="115000"/>
              </a:lnSpc>
              <a:spcAft>
                <a:spcPts val="1000"/>
              </a:spcAft>
            </a:pPr>
            <a:r>
              <a:rPr lang="ru-RU" sz="36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Работа над предложением:</a:t>
            </a:r>
            <a:endParaRPr lang="ru-RU" sz="36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1316038" y="-36513"/>
            <a:ext cx="6797675" cy="1079501"/>
          </a:xfrm>
        </p:spPr>
        <p:txBody>
          <a:bodyPr/>
          <a:lstStyle/>
          <a:p>
            <a:pPr indent="269875" eaLnBrk="1" hangingPunct="1"/>
            <a: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36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Работа с предложением</a:t>
            </a: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755650" y="1916113"/>
            <a:ext cx="7561263" cy="3446462"/>
          </a:xfrm>
        </p:spPr>
        <p:txBody>
          <a:bodyPr rtlCol="0">
            <a:normAutofit/>
          </a:bodyPr>
          <a:lstStyle/>
          <a:p>
            <a:pPr marL="171450" indent="0" algn="just" eaLnBrk="1" fontAlgn="auto" hangingPunct="1">
              <a:lnSpc>
                <a:spcPct val="115000"/>
              </a:lnSpc>
              <a:spcAft>
                <a:spcPts val="1000"/>
              </a:spcAft>
              <a:buFont typeface="Arial"/>
              <a:buNone/>
              <a:defRPr/>
            </a:pPr>
            <a:endParaRPr lang="ru-RU" sz="1800" dirty="0">
              <a:solidFill>
                <a:schemeClr val="tx1">
                  <a:lumMod val="85000"/>
                  <a:lumOff val="1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eaLnBrk="1" fontAlgn="auto" hangingPunct="1">
              <a:buFont typeface="Arial"/>
              <a:buChar char="•"/>
              <a:defRPr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/>
            </a:extLst>
          </a:blip>
          <a:srcRect l="7476" t="3766" r="8420" b="7514"/>
          <a:stretch/>
        </p:blipFill>
        <p:spPr>
          <a:xfrm>
            <a:off x="707456" y="1261040"/>
            <a:ext cx="3720528" cy="21663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5900" t="10101" r="16925" b="11150"/>
          <a:stretch/>
        </p:blipFill>
        <p:spPr>
          <a:xfrm>
            <a:off x="4776788" y="1916113"/>
            <a:ext cx="3816350" cy="3097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https://i.mycdn.me/image?id=812917393879&amp;t=3&amp;plc=WEB&amp;tkn=*iox4t3EBTKyiq-61LrEZ6Ebo8FU"/>
          <p:cNvPicPr/>
          <p:nvPr/>
        </p:nvPicPr>
        <p:blipFill rotWithShape="1">
          <a:blip r:embed="rId4">
            <a:extLst>
              <a:ext uri="{28A0092B-C50C-407E-A947-70E740481C1C}"/>
            </a:extLst>
          </a:blip>
          <a:srcRect l="-1" t="1" r="2025" b="40541"/>
          <a:stretch/>
        </p:blipFill>
        <p:spPr bwMode="auto">
          <a:xfrm>
            <a:off x="823271" y="3747823"/>
            <a:ext cx="3816425" cy="24878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/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1173163" y="782638"/>
            <a:ext cx="6797675" cy="496887"/>
          </a:xfrm>
        </p:spPr>
        <p:txBody>
          <a:bodyPr/>
          <a:lstStyle/>
          <a:p>
            <a:pPr indent="269875" eaLnBrk="1" hangingPunct="1"/>
            <a: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800" b="1" i="1" smtClean="0">
              <a:ln>
                <a:noFill/>
              </a:ln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755650" y="1700213"/>
            <a:ext cx="7561263" cy="4608512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</a:t>
            </a:r>
            <a:r>
              <a:rPr lang="ru-RU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Организационный момент.</a:t>
            </a:r>
            <a:endParaRPr lang="ru-RU" sz="1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Психолого-педагогический настрой.</a:t>
            </a:r>
          </a:p>
          <a:p>
            <a:pPr marL="0" indent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Font typeface="Arial"/>
              <a:buNone/>
              <a:defRPr/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Подготовительная работа. Повторение пройденного </a:t>
            </a: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материала.</a:t>
            </a:r>
          </a:p>
          <a:p>
            <a:pPr marL="0" indent="0" algn="just" eaLnBrk="1" fontAlgn="auto" hangingPunct="1">
              <a:spcBef>
                <a:spcPts val="0"/>
              </a:spcBef>
              <a:spcAft>
                <a:spcPts val="1500"/>
              </a:spcAft>
              <a:buFont typeface="Arial"/>
              <a:buNone/>
              <a:defRPr/>
            </a:pP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Введение в тему. Сообщение новой </a:t>
            </a: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темы.</a:t>
            </a:r>
          </a:p>
          <a:p>
            <a:pPr marL="0" indent="0" algn="just" eaLnBrk="1" fontAlgn="auto" hangingPunct="1">
              <a:spcBef>
                <a:spcPts val="0"/>
              </a:spcBef>
              <a:spcAft>
                <a:spcPts val="1500"/>
              </a:spcAft>
              <a:buFont typeface="Arial"/>
              <a:buNone/>
              <a:defRPr/>
            </a:pPr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II</a:t>
            </a:r>
            <a:r>
              <a:rPr lang="ru-RU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Основная часть.</a:t>
            </a:r>
            <a:endParaRPr lang="ru-RU" sz="1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1500"/>
              </a:spcAft>
              <a:buFont typeface="Arial"/>
              <a:buNone/>
              <a:defRPr/>
            </a:pP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Объяснение 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нового материала. </a:t>
            </a:r>
          </a:p>
          <a:p>
            <a:pPr marL="0" indent="0" algn="just" eaLnBrk="1" fontAlgn="auto" hangingPunct="1">
              <a:spcBef>
                <a:spcPts val="0"/>
              </a:spcBef>
              <a:spcAft>
                <a:spcPts val="1500"/>
              </a:spcAft>
              <a:buFont typeface="Arial"/>
              <a:buNone/>
              <a:defRPr/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Закрепление </a:t>
            </a: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пройденного  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материала</a:t>
            </a: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 marL="0" indent="0" algn="just" eaLnBrk="1" fontAlgn="auto" hangingPunct="1">
              <a:spcBef>
                <a:spcPts val="0"/>
              </a:spcBef>
              <a:spcAft>
                <a:spcPts val="1500"/>
              </a:spcAft>
              <a:buFont typeface="Arial"/>
              <a:buNone/>
              <a:defRPr/>
            </a:pPr>
            <a:r>
              <a:rPr lang="ru-RU" sz="1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Физминутка</a:t>
            </a:r>
            <a:r>
              <a:rPr lang="ru-RU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ru-RU" sz="1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1500"/>
              </a:spcAft>
              <a:buFont typeface="Arial"/>
              <a:buNone/>
              <a:defRPr/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 Знакомство с буквой.</a:t>
            </a: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III</a:t>
            </a:r>
            <a:r>
              <a:rPr lang="ru-RU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Итог.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Рефлексия.</a:t>
            </a:r>
            <a:endParaRPr lang="ru-RU" sz="1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 eaLnBrk="1" fontAlgn="auto" hangingPunct="1">
              <a:lnSpc>
                <a:spcPts val="1950"/>
              </a:lnSpc>
              <a:spcAft>
                <a:spcPts val="1500"/>
              </a:spcAft>
              <a:buFont typeface="Arial"/>
              <a:buChar char="•"/>
              <a:defRPr/>
            </a:pP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171450" indent="0" algn="just" eaLnBrk="1" fontAlgn="auto" hangingPunct="1">
              <a:lnSpc>
                <a:spcPct val="115000"/>
              </a:lnSpc>
              <a:spcAft>
                <a:spcPts val="1000"/>
              </a:spcAft>
              <a:buFont typeface="Arial"/>
              <a:buNone/>
              <a:defRPr/>
            </a:pPr>
            <a:endParaRPr lang="ru-RU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eaLnBrk="1" fontAlgn="auto" hangingPunct="1">
              <a:buFont typeface="Arial"/>
              <a:buChar char="•"/>
              <a:defRPr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844" name="Прямоугольник 2"/>
          <p:cNvSpPr>
            <a:spLocks noChangeArrowheads="1"/>
          </p:cNvSpPr>
          <p:nvPr/>
        </p:nvSpPr>
        <p:spPr bwMode="auto">
          <a:xfrm>
            <a:off x="395288" y="620713"/>
            <a:ext cx="82804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1500"/>
              </a:spcAft>
            </a:pPr>
            <a:r>
              <a:rPr lang="ru-RU" sz="28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Структура НОД</a:t>
            </a:r>
            <a:r>
              <a:rPr lang="ru-RU" sz="2800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развитию фонематического восприятия и подготовке к обучению грамоте.</a:t>
            </a:r>
            <a:endParaRPr lang="ru-RU" sz="2800" i="1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900113" y="188913"/>
            <a:ext cx="6767512" cy="358775"/>
          </a:xfrm>
        </p:spPr>
        <p:txBody>
          <a:bodyPr/>
          <a:lstStyle/>
          <a:p>
            <a:pPr indent="269875" eaLnBrk="1" hangingPunct="1"/>
            <a: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32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Работа с буквой </a:t>
            </a: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755650" y="1700213"/>
            <a:ext cx="7561263" cy="4608512"/>
          </a:xfrm>
        </p:spPr>
        <p:txBody>
          <a:bodyPr rtlCol="0">
            <a:normAutofit/>
          </a:bodyPr>
          <a:lstStyle/>
          <a:p>
            <a:pPr algn="just" eaLnBrk="1" fontAlgn="auto" hangingPunct="1">
              <a:lnSpc>
                <a:spcPts val="1950"/>
              </a:lnSpc>
              <a:spcAft>
                <a:spcPts val="1500"/>
              </a:spcAft>
              <a:buFont typeface="Arial"/>
              <a:buChar char="•"/>
              <a:defRPr/>
            </a:pP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171450" indent="0" algn="just" eaLnBrk="1" fontAlgn="auto" hangingPunct="1">
              <a:lnSpc>
                <a:spcPct val="115000"/>
              </a:lnSpc>
              <a:spcAft>
                <a:spcPts val="1000"/>
              </a:spcAft>
              <a:buFont typeface="Arial"/>
              <a:buNone/>
              <a:defRPr/>
            </a:pPr>
            <a:endParaRPr lang="ru-RU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eaLnBrk="1" fontAlgn="auto" hangingPunct="1">
              <a:buFont typeface="Arial"/>
              <a:buChar char="•"/>
              <a:defRPr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2773" name="Picture 4"/>
          <p:cNvPicPr>
            <a:picLocks noChangeAspect="1" noChangeArrowheads="1"/>
          </p:cNvPicPr>
          <p:nvPr/>
        </p:nvPicPr>
        <p:blipFill rotWithShape="1">
          <a:blip r:embed="rId2"/>
          <a:srcRect l="5" t="6374" r="-1"/>
          <a:stretch/>
        </p:blipFill>
        <p:spPr bwMode="auto">
          <a:xfrm>
            <a:off x="971600" y="1196751"/>
            <a:ext cx="2664296" cy="21462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2774" name="Рисунок 1" descr="https://www.maam.ru/upload/blogs/1822561ad535e53b51d2c6706403b0ac.jp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4505" y="1234169"/>
            <a:ext cx="4608513" cy="3095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2988" y="3417888"/>
            <a:ext cx="2304876" cy="29416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277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67175" y="4581525"/>
            <a:ext cx="4176713" cy="15843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257175" y="6940550"/>
            <a:ext cx="4592638" cy="1712913"/>
          </a:xfrm>
        </p:spPr>
        <p:txBody>
          <a:bodyPr rtlCol="0">
            <a:normAutofit/>
          </a:bodyPr>
          <a:lstStyle/>
          <a:p>
            <a:pPr algn="just" eaLnBrk="1" fontAlgn="auto" hangingPunct="1">
              <a:lnSpc>
                <a:spcPts val="1950"/>
              </a:lnSpc>
              <a:spcAft>
                <a:spcPts val="1500"/>
              </a:spcAft>
              <a:buFont typeface="Arial"/>
              <a:buChar char="•"/>
              <a:defRPr/>
            </a:pP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171450" indent="0" algn="just" eaLnBrk="1" fontAlgn="auto" hangingPunct="1">
              <a:lnSpc>
                <a:spcPct val="115000"/>
              </a:lnSpc>
              <a:spcAft>
                <a:spcPts val="1000"/>
              </a:spcAft>
              <a:buFont typeface="Arial"/>
              <a:buNone/>
              <a:defRPr/>
            </a:pPr>
            <a:endParaRPr lang="ru-RU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eaLnBrk="1" fontAlgn="auto" hangingPunct="1">
              <a:buFont typeface="Arial"/>
              <a:buChar char="•"/>
              <a:defRPr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89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4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</p:txBody>
      </p:sp>
      <p:pic>
        <p:nvPicPr>
          <p:cNvPr id="1026" name="Picture 2" descr="https://avatars.mds.yandex.net/get-pdb/904462/7e011983-61f5-47e2-bbee-3f4ebb1009e4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043609" y="2219326"/>
            <a:ext cx="7128792" cy="372959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/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692150"/>
            <a:ext cx="7632700" cy="1728788"/>
          </a:xfrm>
        </p:spPr>
        <p:txBody>
          <a:bodyPr rtlCol="0">
            <a:normAutofit fontScale="90000"/>
          </a:bodyPr>
          <a:lstStyle/>
          <a:p>
            <a:pPr indent="269875" algn="just" eaLnBrk="1" fontAlgn="auto" hangingPunct="1">
              <a:spcAft>
                <a:spcPts val="1000"/>
              </a:spcAft>
              <a:defRPr/>
            </a:pPr>
            <a:r>
              <a:rPr lang="ru-RU" sz="31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31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31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Цель </a:t>
            </a:r>
            <a:r>
              <a:rPr lang="ru-RU" sz="31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мастер-класса: </a:t>
            </a:r>
            <a:r>
              <a:rPr lang="ru-RU" sz="27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повысить компетентность молодых специалистов  в теоритическом и практическом вопросе по развитию фонематического восприятия и обучения грамоте дошкольников с ЗПР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750" y="2708275"/>
            <a:ext cx="7848600" cy="3502025"/>
          </a:xfrm>
        </p:spPr>
        <p:txBody>
          <a:bodyPr rtlCol="0"/>
          <a:lstStyle/>
          <a:p>
            <a:pPr marL="0" indent="0" algn="just" eaLnBrk="1" fontAlgn="auto" hangingPunct="1">
              <a:lnSpc>
                <a:spcPct val="115000"/>
              </a:lnSpc>
              <a:spcAft>
                <a:spcPts val="0"/>
              </a:spcAft>
              <a:buFont typeface="Arial"/>
              <a:buNone/>
              <a:defRPr/>
            </a:pPr>
            <a:r>
              <a:rPr lang="ru-RU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Calibri"/>
                <a:cs typeface="Times New Roman"/>
              </a:rPr>
              <a:t>     </a:t>
            </a:r>
            <a:r>
              <a:rPr lang="ru-RU" sz="28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Задачи мастер-класса:</a:t>
            </a:r>
            <a:endParaRPr lang="ru-RU" sz="2800" b="1" i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Symbol"/>
              <a:buChar char=""/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Систематизировать знания педагогов об основных понятиях в области обучения грамоте;</a:t>
            </a:r>
            <a:endParaRPr lang="ru-RU" sz="1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 algn="just" eaLnBrk="1" fontAlgn="auto" hangingPunct="1">
              <a:spcAft>
                <a:spcPts val="1000"/>
              </a:spcAft>
              <a:buFont typeface="Symbol"/>
              <a:buChar char=""/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Уточнить и систематизировать знания педагогов методики проведения НОД по обучению грамоте в старшем дошкольном возрасте с ЗПР.</a:t>
            </a:r>
            <a:endParaRPr lang="ru-RU" sz="1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eaLnBrk="1" fontAlgn="auto" hangingPunct="1">
              <a:buFont typeface="Arial"/>
              <a:buNone/>
              <a:defRPr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8313" y="857250"/>
            <a:ext cx="7920037" cy="48355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180340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План мастер-класса:</a:t>
            </a:r>
          </a:p>
          <a:p>
            <a:pPr marL="791210" indent="-514350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Tx/>
              <a:buAutoNum type="romanUcPeriod"/>
              <a:defRPr/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Теоретическая часть. </a:t>
            </a:r>
          </a:p>
          <a:p>
            <a:pPr marL="276860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Основные направления и содержание работы по подготовки детей к обучению грамоте. </a:t>
            </a:r>
          </a:p>
          <a:p>
            <a:pPr marL="742950" lvl="1" indent="-285750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-228600" algn="l"/>
              </a:tabLst>
              <a:defRPr/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фонематических процессов, навыков звукового анализа и синтеза у детей с ЗПР.</a:t>
            </a:r>
          </a:p>
          <a:p>
            <a:pPr marL="742950" lvl="1" indent="-285750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-228600" algn="l"/>
              </a:tabLst>
              <a:defRPr/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Работа над слоговой структурой слова (последовательность работы, методы и приемы). </a:t>
            </a:r>
          </a:p>
          <a:p>
            <a:pPr marL="742950" lvl="1" indent="-285750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-228600" algn="l"/>
              </a:tabLst>
              <a:defRPr/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Работа над предложением (последовательность работы, методы и приемы).</a:t>
            </a:r>
          </a:p>
          <a:p>
            <a:pPr marL="457200" indent="-180340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II. Практическая часть. </a:t>
            </a:r>
          </a:p>
          <a:p>
            <a:pPr marL="734060" indent="-457200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Структура занятия по подготовке к обучению грамоте.</a:t>
            </a:r>
          </a:p>
          <a:p>
            <a:pPr marL="734060" indent="-457200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Обзор методической литературы.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549275"/>
            <a:ext cx="7561263" cy="1655763"/>
          </a:xfrm>
        </p:spPr>
        <p:txBody>
          <a:bodyPr>
            <a:normAutofit fontScale="90000"/>
          </a:bodyPr>
          <a:lstStyle/>
          <a:p>
            <a:pPr algn="just" eaLnBrk="1" hangingPunct="1">
              <a:defRPr/>
            </a:pPr>
            <a:r>
              <a:rPr lang="ru-RU" sz="2500" b="1" i="1" dirty="0" smtClean="0">
                <a:ln>
                  <a:noFill/>
                </a:ln>
                <a:latin typeface="Times New Roman" panose="02020603050405020304" pitchFamily="18" charset="0"/>
                <a:cs typeface="Times New Roman" pitchFamily="18" charset="0"/>
              </a:rPr>
              <a:t>Задержка психического развития – </a:t>
            </a:r>
            <a:r>
              <a:rPr lang="ru-RU" sz="2200" dirty="0" smtClean="0">
                <a:ln>
                  <a:noFill/>
                </a:ln>
                <a:latin typeface="Times New Roman" pitchFamily="18" charset="0"/>
                <a:cs typeface="Times New Roman" panose="02020603050405020304" pitchFamily="18" charset="0"/>
              </a:rPr>
              <a:t>это  замедление темпа развития психики ребенка, выражающееся в недостаточности общего запаса знаний, незрелости мышления, преобладании игровых интересов, быстрой </a:t>
            </a:r>
            <a:r>
              <a:rPr lang="ru-RU" sz="2200" dirty="0" err="1" smtClean="0">
                <a:ln>
                  <a:noFill/>
                </a:ln>
                <a:latin typeface="Times New Roman" pitchFamily="18" charset="0"/>
                <a:cs typeface="Times New Roman" panose="02020603050405020304" pitchFamily="18" charset="0"/>
              </a:rPr>
              <a:t>пресыщаемости</a:t>
            </a:r>
            <a:r>
              <a:rPr lang="ru-RU" sz="2200" dirty="0" smtClean="0">
                <a:ln>
                  <a:noFill/>
                </a:ln>
                <a:latin typeface="Times New Roman" pitchFamily="18" charset="0"/>
                <a:cs typeface="Times New Roman" panose="02020603050405020304" pitchFamily="18" charset="0"/>
              </a:rPr>
              <a:t> в интеллектуальной деятельности. </a:t>
            </a:r>
            <a:endParaRPr lang="ru-RU" sz="2000" dirty="0" smtClean="0">
              <a:ln>
                <a:noFill/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Объект 4"/>
          <p:cNvSpPr>
            <a:spLocks noGrp="1"/>
          </p:cNvSpPr>
          <p:nvPr>
            <p:ph idx="1"/>
          </p:nvPr>
        </p:nvSpPr>
        <p:spPr>
          <a:xfrm>
            <a:off x="785813" y="2060575"/>
            <a:ext cx="7531100" cy="432117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ru-RU" sz="1800" b="1" i="1" smtClean="0">
              <a:latin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sz="2300" b="1" i="1" smtClean="0">
                <a:latin typeface="Times New Roman" pitchFamily="18" charset="0"/>
                <a:cs typeface="Times New Roman" pitchFamily="18" charset="0"/>
              </a:rPr>
              <a:t>Детям с ЗПР свойственно:</a:t>
            </a:r>
            <a:endParaRPr lang="ru-RU" sz="230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/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недостаточность фонетико-фонематического восприятия;</a:t>
            </a:r>
          </a:p>
          <a:p>
            <a:pPr marL="0" indent="0" eaLnBrk="1" hangingPunct="1"/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снижение слуховой памяти;</a:t>
            </a:r>
          </a:p>
          <a:p>
            <a:pPr marL="0" indent="0" eaLnBrk="1" hangingPunct="1"/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нарушения звукопроизносительной стороны речи;</a:t>
            </a:r>
          </a:p>
          <a:p>
            <a:pPr marL="0" indent="0" eaLnBrk="1" hangingPunct="1"/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трудности в овладении анализом и синтезом звукового состава слова;</a:t>
            </a:r>
          </a:p>
          <a:p>
            <a:pPr marL="0" indent="0" eaLnBrk="1" hangingPunct="1"/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трудности в ориентировке языковой действительности, не вычленяют из потока речи крупных речевых единиц: предложение, слово.</a:t>
            </a:r>
          </a:p>
          <a:p>
            <a:pPr marL="0" indent="0" eaLnBrk="1" hangingPunct="1"/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нарушение грамматических категорий; </a:t>
            </a:r>
          </a:p>
          <a:p>
            <a:pPr marL="0" indent="0" eaLnBrk="1" hangingPunct="1"/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ошибки в употреблении предлогов, в согласовании слов в предложении.</a:t>
            </a:r>
          </a:p>
          <a:p>
            <a:pPr marL="0" indent="0" eaLnBrk="1" hangingPunct="1"/>
            <a:endParaRPr lang="ru-RU" sz="180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684213" y="1052513"/>
            <a:ext cx="7704137" cy="1289050"/>
          </a:xfrm>
        </p:spPr>
        <p:txBody>
          <a:bodyPr/>
          <a:lstStyle/>
          <a:p>
            <a:pPr eaLnBrk="1" hangingPunct="1">
              <a:spcAft>
                <a:spcPts val="1000"/>
              </a:spcAft>
            </a:pPr>
            <a: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Основные направления и содержание работы по подготовки детей к обучению грамоте: </a:t>
            </a:r>
            <a:r>
              <a:rPr lang="ru-RU" sz="2800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800" b="1" i="1" smtClean="0">
              <a:ln>
                <a:noFill/>
              </a:ln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3555" name="Объект 2"/>
          <p:cNvSpPr>
            <a:spLocks noGrp="1"/>
          </p:cNvSpPr>
          <p:nvPr>
            <p:ph idx="1"/>
          </p:nvPr>
        </p:nvSpPr>
        <p:spPr>
          <a:xfrm>
            <a:off x="395288" y="2492375"/>
            <a:ext cx="8064500" cy="3675063"/>
          </a:xfrm>
        </p:spPr>
        <p:txBody>
          <a:bodyPr/>
          <a:lstStyle/>
          <a:p>
            <a:pPr lvl="1" algn="just" eaLnBrk="1" hangingPunct="1">
              <a:lnSpc>
                <a:spcPct val="150000"/>
              </a:lnSpc>
              <a:spcAft>
                <a:spcPct val="0"/>
              </a:spcAft>
              <a:buFont typeface="Symbol" pitchFamily="18" charset="2"/>
              <a:buChar char=""/>
              <a:tabLst>
                <a:tab pos="-228600" algn="l"/>
              </a:tabLst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фонематических процессов, навыков звукового анализа и синтеза у детей с ЗПР.</a:t>
            </a:r>
          </a:p>
          <a:p>
            <a:pPr lvl="1" algn="just" eaLnBrk="1" hangingPunct="1">
              <a:lnSpc>
                <a:spcPct val="150000"/>
              </a:lnSpc>
              <a:spcAft>
                <a:spcPct val="0"/>
              </a:spcAft>
              <a:buFont typeface="Symbol" pitchFamily="18" charset="2"/>
              <a:buChar char=""/>
              <a:tabLst>
                <a:tab pos="-228600" algn="l"/>
              </a:tabLst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Работа над слоговой структурой слова (последовательность работы, методы и приемы). </a:t>
            </a:r>
          </a:p>
          <a:p>
            <a:pPr lvl="1" algn="just" eaLnBrk="1" hangingPunct="1">
              <a:lnSpc>
                <a:spcPct val="150000"/>
              </a:lnSpc>
              <a:spcAft>
                <a:spcPts val="1000"/>
              </a:spcAft>
              <a:buFont typeface="Symbol" pitchFamily="18" charset="2"/>
              <a:buChar char=""/>
              <a:tabLst>
                <a:tab pos="-228600" algn="l"/>
              </a:tabLst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Работа над предложением (последовательность работы, методы и приемы).</a:t>
            </a:r>
          </a:p>
          <a:p>
            <a:pPr eaLnBrk="1" hangingPunct="1">
              <a:tabLst>
                <a:tab pos="-228600" algn="l"/>
              </a:tabLst>
            </a:pPr>
            <a:endParaRPr lang="ru-RU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684213" y="476250"/>
            <a:ext cx="7704137" cy="1081088"/>
          </a:xfrm>
        </p:spPr>
        <p:txBody>
          <a:bodyPr/>
          <a:lstStyle/>
          <a:p>
            <a:pPr indent="269875" eaLnBrk="1" hangingPunct="1"/>
            <a: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фонематического восприятия, навыков звукового анализа и синтеза:</a:t>
            </a:r>
            <a:r>
              <a:rPr lang="ru-RU" sz="2800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800" b="1" i="1" smtClean="0">
              <a:ln>
                <a:noFill/>
              </a:ln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>
          <a:xfrm>
            <a:off x="468313" y="1557338"/>
            <a:ext cx="8064500" cy="5111750"/>
          </a:xfrm>
        </p:spPr>
        <p:txBody>
          <a:bodyPr/>
          <a:lstStyle/>
          <a:p>
            <a:pPr marL="342900" indent="-342900" algn="just" eaLnBrk="1" hangingPunct="1">
              <a:lnSpc>
                <a:spcPct val="95000"/>
              </a:lnSpc>
              <a:spcAft>
                <a:spcPct val="0"/>
              </a:spcAft>
              <a:buFont typeface="Symbol" pitchFamily="18" charset="2"/>
              <a:buChar char=""/>
            </a:pPr>
            <a:r>
              <a:rPr lang="ru-RU" sz="170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учить понимать и оперировать понятиями («гласный звук», «согласный звук», «звук и буквы», «твердый и мягкий согласный звук») знать их условно-графические изображения;</a:t>
            </a:r>
          </a:p>
          <a:p>
            <a:pPr marL="342900" indent="-342900" algn="just" eaLnBrk="1" hangingPunct="1">
              <a:lnSpc>
                <a:spcPct val="95000"/>
              </a:lnSpc>
              <a:spcAft>
                <a:spcPct val="0"/>
              </a:spcAft>
              <a:buFont typeface="Symbol" pitchFamily="18" charset="2"/>
              <a:buChar char=""/>
            </a:pPr>
            <a:r>
              <a:rPr lang="ru-RU" sz="170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учить выделять заданный звук среди звуков, слогов, слов;</a:t>
            </a:r>
          </a:p>
          <a:p>
            <a:pPr marL="342900" indent="-342900" algn="just" eaLnBrk="1" hangingPunct="1">
              <a:lnSpc>
                <a:spcPct val="95000"/>
              </a:lnSpc>
              <a:spcAft>
                <a:spcPct val="0"/>
              </a:spcAft>
              <a:buFont typeface="Symbol" pitchFamily="18" charset="2"/>
              <a:buChar char=""/>
            </a:pPr>
            <a:r>
              <a:rPr lang="ru-RU" sz="170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учить выделять первый звук в слове;</a:t>
            </a:r>
          </a:p>
          <a:p>
            <a:pPr marL="342900" indent="-342900" algn="just" eaLnBrk="1" hangingPunct="1">
              <a:lnSpc>
                <a:spcPct val="95000"/>
              </a:lnSpc>
              <a:spcAft>
                <a:spcPct val="0"/>
              </a:spcAft>
              <a:buFont typeface="Symbol" pitchFamily="18" charset="2"/>
              <a:buChar char=""/>
            </a:pPr>
            <a:r>
              <a:rPr lang="ru-RU" sz="170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учить дифференцировать согласные звуки по твердости и мягкости, звонкости – глухости; </a:t>
            </a:r>
          </a:p>
          <a:p>
            <a:pPr marL="342900" indent="-342900" algn="just" eaLnBrk="1" hangingPunct="1">
              <a:lnSpc>
                <a:spcPct val="95000"/>
              </a:lnSpc>
              <a:spcAft>
                <a:spcPct val="0"/>
              </a:spcAft>
              <a:buFont typeface="Symbol" pitchFamily="18" charset="2"/>
              <a:buChar char=""/>
            </a:pPr>
            <a:r>
              <a:rPr lang="ru-RU" sz="170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учить определять позицию звука в слове с опорой на схему и без опоры (выделение звуков из конца и начала слога и слова);</a:t>
            </a:r>
          </a:p>
          <a:p>
            <a:pPr marL="342900" indent="-342900" algn="just" eaLnBrk="1" hangingPunct="1">
              <a:lnSpc>
                <a:spcPct val="95000"/>
              </a:lnSpc>
              <a:spcAft>
                <a:spcPct val="0"/>
              </a:spcAft>
              <a:buFont typeface="Symbol" pitchFamily="18" charset="2"/>
              <a:buChar char=""/>
            </a:pPr>
            <a:r>
              <a:rPr lang="ru-RU" sz="170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учить определять место любого заданного звука в слове (начало, середина, конец);</a:t>
            </a:r>
          </a:p>
          <a:p>
            <a:pPr marL="342900" indent="-342900" algn="just" eaLnBrk="1" hangingPunct="1">
              <a:lnSpc>
                <a:spcPct val="95000"/>
              </a:lnSpc>
              <a:spcAft>
                <a:spcPct val="0"/>
              </a:spcAft>
              <a:buFont typeface="Symbol" pitchFamily="18" charset="2"/>
              <a:buChar char=""/>
            </a:pPr>
            <a:r>
              <a:rPr lang="ru-RU" sz="170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учить подбирать слова с заданным звуком;</a:t>
            </a:r>
          </a:p>
          <a:p>
            <a:pPr marL="342900" indent="-342900" algn="just" eaLnBrk="1" hangingPunct="1">
              <a:lnSpc>
                <a:spcPct val="95000"/>
              </a:lnSpc>
              <a:spcAft>
                <a:spcPct val="0"/>
              </a:spcAft>
              <a:buFont typeface="Symbol" pitchFamily="18" charset="2"/>
              <a:buChar char=""/>
            </a:pPr>
            <a:r>
              <a:rPr lang="ru-RU" sz="170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учить выполнять анализ и синтез звукосочетаний из 2-3 гласных звуков; прямых и обратных слогов, слов; выполнять анализ звукового состава односложных и двухсложных слов с опорой на схему и без опоры;</a:t>
            </a:r>
          </a:p>
          <a:p>
            <a:pPr marL="342900" indent="-342900" algn="just" eaLnBrk="1" hangingPunct="1">
              <a:lnSpc>
                <a:spcPct val="95000"/>
              </a:lnSpc>
              <a:spcAft>
                <a:spcPct val="0"/>
              </a:spcAft>
              <a:buFont typeface="Symbol" pitchFamily="18" charset="2"/>
              <a:buChar char=""/>
            </a:pPr>
            <a:r>
              <a:rPr lang="ru-RU" sz="170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чтение прямых и обратных слогов, односложных слов, выкладывание слов из букв.</a:t>
            </a:r>
          </a:p>
          <a:p>
            <a:pPr marL="342900" indent="-342900" algn="just" eaLnBrk="1" hangingPunct="1">
              <a:lnSpc>
                <a:spcPct val="95000"/>
              </a:lnSpc>
              <a:spcAft>
                <a:spcPct val="0"/>
              </a:spcAft>
              <a:buFont typeface="Arial" charset="0"/>
              <a:buNone/>
            </a:pPr>
            <a:endParaRPr lang="ru-RU" sz="70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 eaLnBrk="1" hangingPunct="1">
              <a:lnSpc>
                <a:spcPct val="95000"/>
              </a:lnSpc>
              <a:spcAft>
                <a:spcPct val="0"/>
              </a:spcAft>
              <a:buFont typeface="Symbol" pitchFamily="18" charset="2"/>
              <a:buChar char=""/>
            </a:pPr>
            <a:endParaRPr lang="ru-RU" sz="90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 eaLnBrk="1" hangingPunct="1">
              <a:lnSpc>
                <a:spcPct val="95000"/>
              </a:lnSpc>
              <a:spcAft>
                <a:spcPct val="0"/>
              </a:spcAft>
              <a:buFont typeface="Symbol" pitchFamily="18" charset="2"/>
              <a:buChar char=""/>
            </a:pPr>
            <a:endParaRPr lang="ru-RU" sz="100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52513" y="657225"/>
            <a:ext cx="6799262" cy="585788"/>
          </a:xfrm>
        </p:spPr>
        <p:txBody>
          <a:bodyPr/>
          <a:lstStyle/>
          <a:p>
            <a:pPr indent="269875" eaLnBrk="1" hangingPunct="1"/>
            <a:r>
              <a:rPr lang="ru-RU" sz="32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>Схема характеристики звука</a:t>
            </a:r>
          </a:p>
        </p:txBody>
      </p:sp>
      <p:cxnSp>
        <p:nvCxnSpPr>
          <p:cNvPr id="25603" name="AutoShape 8"/>
          <p:cNvCxnSpPr>
            <a:cxnSpLocks noChangeShapeType="1"/>
          </p:cNvCxnSpPr>
          <p:nvPr/>
        </p:nvCxnSpPr>
        <p:spPr bwMode="auto">
          <a:xfrm>
            <a:off x="1014413" y="4016375"/>
            <a:ext cx="2262187" cy="279400"/>
          </a:xfrm>
          <a:prstGeom prst="curvedConnector3">
            <a:avLst>
              <a:gd name="adj1" fmla="val 50000"/>
            </a:avLst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25604" name="AutoShape 9"/>
          <p:cNvCxnSpPr>
            <a:cxnSpLocks noChangeShapeType="1"/>
          </p:cNvCxnSpPr>
          <p:nvPr/>
        </p:nvCxnSpPr>
        <p:spPr bwMode="auto">
          <a:xfrm>
            <a:off x="1052513" y="4608513"/>
            <a:ext cx="927100" cy="180975"/>
          </a:xfrm>
          <a:prstGeom prst="curvedConnector3">
            <a:avLst>
              <a:gd name="adj1" fmla="val 50000"/>
            </a:avLst>
          </a:prstGeom>
          <a:noFill/>
          <a:ln w="76200">
            <a:solidFill>
              <a:srgbClr val="0000FF"/>
            </a:solidFill>
            <a:round/>
            <a:headEnd/>
            <a:tailEnd/>
          </a:ln>
        </p:spPr>
      </p:cxnSp>
      <p:sp>
        <p:nvSpPr>
          <p:cNvPr id="25605" name="Заголовок 1"/>
          <p:cNvSpPr>
            <a:spLocks/>
          </p:cNvSpPr>
          <p:nvPr/>
        </p:nvSpPr>
        <p:spPr bwMode="auto">
          <a:xfrm>
            <a:off x="1666875" y="1223963"/>
            <a:ext cx="6799263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indent="269875" algn="ctr" defTabSz="457200"/>
            <a:r>
              <a:rPr lang="ru-RU" sz="2800" b="1" i="1">
                <a:solidFill>
                  <a:srgbClr val="26262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i="1">
                <a:solidFill>
                  <a:srgbClr val="26262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800" b="1" i="1">
              <a:solidFill>
                <a:srgbClr val="262626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5606" name="Заголовок 1"/>
          <p:cNvSpPr>
            <a:spLocks/>
          </p:cNvSpPr>
          <p:nvPr/>
        </p:nvSpPr>
        <p:spPr bwMode="auto">
          <a:xfrm>
            <a:off x="2770188" y="923925"/>
            <a:ext cx="6799262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indent="269875" algn="ctr" defTabSz="457200"/>
            <a:r>
              <a:rPr lang="ru-RU" sz="2800" b="1" i="1">
                <a:solidFill>
                  <a:srgbClr val="26262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i="1">
                <a:solidFill>
                  <a:srgbClr val="26262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800" b="1" i="1">
              <a:solidFill>
                <a:srgbClr val="262626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5607" name="Oval 30"/>
          <p:cNvSpPr>
            <a:spLocks noChangeArrowheads="1"/>
          </p:cNvSpPr>
          <p:nvPr/>
        </p:nvSpPr>
        <p:spPr bwMode="auto">
          <a:xfrm>
            <a:off x="4094163" y="1414463"/>
            <a:ext cx="1008062" cy="1008062"/>
          </a:xfrm>
          <a:prstGeom prst="ellipse">
            <a:avLst/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Tahoma" pitchFamily="34" charset="0"/>
            </a:endParaRPr>
          </a:p>
        </p:txBody>
      </p:sp>
      <p:pic>
        <p:nvPicPr>
          <p:cNvPr id="25608" name="Рисунок 12" descr="Описание: http://im8-tub-ru.yandex.net/i?id=259090049-58-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1425" y="2524125"/>
            <a:ext cx="1870075" cy="137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9" name="Oval 31"/>
          <p:cNvSpPr>
            <a:spLocks noChangeArrowheads="1"/>
          </p:cNvSpPr>
          <p:nvPr/>
        </p:nvSpPr>
        <p:spPr bwMode="auto">
          <a:xfrm>
            <a:off x="6372225" y="1404938"/>
            <a:ext cx="1008063" cy="1008062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Tahoma" pitchFamily="34" charset="0"/>
            </a:endParaRPr>
          </a:p>
        </p:txBody>
      </p:sp>
      <p:pic>
        <p:nvPicPr>
          <p:cNvPr id="25610" name="i-main-pic" descr="Описание: Картинка 53 из 1024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51575" y="2636838"/>
            <a:ext cx="192087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1" name="i-main-pic" descr="Описание: Картинка 8 из 1614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0" y="4295775"/>
            <a:ext cx="1898650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2" name="i-main-pic" descr="Описание: Картинка 8 из 1614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15075" y="4295775"/>
            <a:ext cx="193198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3" name="Line 28"/>
          <p:cNvSpPr>
            <a:spLocks noChangeShapeType="1"/>
          </p:cNvSpPr>
          <p:nvPr/>
        </p:nvSpPr>
        <p:spPr bwMode="auto">
          <a:xfrm flipH="1">
            <a:off x="3816350" y="4789488"/>
            <a:ext cx="1800225" cy="12239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14" name="Line 28"/>
          <p:cNvSpPr>
            <a:spLocks noChangeShapeType="1"/>
          </p:cNvSpPr>
          <p:nvPr/>
        </p:nvSpPr>
        <p:spPr bwMode="auto">
          <a:xfrm flipH="1" flipV="1">
            <a:off x="3841750" y="4789488"/>
            <a:ext cx="1511300" cy="8651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lum contrast="60000"/>
          </a:blip>
          <a:stretch>
            <a:fillRect/>
          </a:stretch>
        </p:blipFill>
        <p:spPr>
          <a:xfrm>
            <a:off x="1626101" y="1416480"/>
            <a:ext cx="1018120" cy="10181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73188" y="398463"/>
            <a:ext cx="6799262" cy="585787"/>
          </a:xfrm>
        </p:spPr>
        <p:txBody>
          <a:bodyPr/>
          <a:lstStyle/>
          <a:p>
            <a:pPr indent="269875" eaLnBrk="1" hangingPunct="1"/>
            <a:r>
              <a:rPr lang="ru-RU" sz="3200" b="1" i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>Схема характеристики звука</a:t>
            </a:r>
          </a:p>
        </p:txBody>
      </p:sp>
      <p:sp>
        <p:nvSpPr>
          <p:cNvPr id="26627" name="Заголовок 1"/>
          <p:cNvSpPr>
            <a:spLocks/>
          </p:cNvSpPr>
          <p:nvPr/>
        </p:nvSpPr>
        <p:spPr bwMode="auto">
          <a:xfrm>
            <a:off x="1619250" y="836613"/>
            <a:ext cx="6799263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indent="269875" algn="ctr" defTabSz="457200"/>
            <a:r>
              <a:rPr lang="ru-RU" sz="2800" b="1" i="1">
                <a:solidFill>
                  <a:srgbClr val="26262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i="1">
                <a:solidFill>
                  <a:srgbClr val="26262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800" b="1" i="1">
              <a:solidFill>
                <a:srgbClr val="262626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6628" name="Заголовок 1"/>
          <p:cNvSpPr>
            <a:spLocks/>
          </p:cNvSpPr>
          <p:nvPr/>
        </p:nvSpPr>
        <p:spPr bwMode="auto">
          <a:xfrm>
            <a:off x="2770188" y="923925"/>
            <a:ext cx="6799262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indent="269875" algn="ctr" defTabSz="457200"/>
            <a:r>
              <a:rPr lang="ru-RU" sz="2800" b="1" i="1">
                <a:solidFill>
                  <a:srgbClr val="26262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i="1">
                <a:solidFill>
                  <a:srgbClr val="26262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800" b="1" i="1">
              <a:solidFill>
                <a:srgbClr val="262626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/>
              <a:ext uri="{28A0092B-C50C-407E-A947-70E740481C1C}"/>
            </a:extLst>
          </a:blip>
          <a:srcRect l="2752" t="3800" r="1176" b="2751"/>
          <a:stretch/>
        </p:blipFill>
        <p:spPr>
          <a:xfrm>
            <a:off x="572041" y="1171657"/>
            <a:ext cx="4034351" cy="26642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/>
              <a:ext uri="{28A0092B-C50C-407E-A947-70E740481C1C}"/>
            </a:extLst>
          </a:blip>
          <a:srcRect l="5900" t="3801" r="8001" b="5201"/>
          <a:stretch/>
        </p:blipFill>
        <p:spPr>
          <a:xfrm rot="5400000">
            <a:off x="4479032" y="1865784"/>
            <a:ext cx="4464496" cy="341446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/>
              <a:ext uri="{28A0092B-C50C-407E-A947-70E740481C1C}"/>
            </a:extLst>
          </a:blip>
          <a:srcRect l="1553" t="15562" r="1462" b="9007"/>
          <a:stretch/>
        </p:blipFill>
        <p:spPr>
          <a:xfrm>
            <a:off x="1059192" y="4221088"/>
            <a:ext cx="3421992" cy="18722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1176338" y="915988"/>
            <a:ext cx="6799262" cy="585787"/>
          </a:xfrm>
        </p:spPr>
        <p:txBody>
          <a:bodyPr/>
          <a:lstStyle/>
          <a:p>
            <a:pPr indent="269875" eaLnBrk="1" hangingPunct="1"/>
            <a: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i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800" b="1" i="1" smtClean="0">
              <a:ln>
                <a:noFill/>
              </a:ln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7651" name="Прямоугольник 4"/>
          <p:cNvSpPr>
            <a:spLocks noChangeArrowheads="1"/>
          </p:cNvSpPr>
          <p:nvPr/>
        </p:nvSpPr>
        <p:spPr bwMode="auto">
          <a:xfrm>
            <a:off x="900113" y="912813"/>
            <a:ext cx="7272337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9875" algn="ctr">
              <a:lnSpc>
                <a:spcPct val="115000"/>
              </a:lnSpc>
            </a:pPr>
            <a:endParaRPr lang="ru-RU" sz="2800" b="1" i="1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6629" name="Picture 5" descr="img7"/>
          <p:cNvPicPr>
            <a:picLocks noChangeAspect="1" noChangeArrowheads="1"/>
          </p:cNvPicPr>
          <p:nvPr/>
        </p:nvPicPr>
        <p:blipFill rotWithShape="1">
          <a:blip r:embed="rId2"/>
          <a:srcRect l="9799" t="5204" r="8838" b="7818"/>
          <a:stretch/>
        </p:blipFill>
        <p:spPr bwMode="auto">
          <a:xfrm>
            <a:off x="895350" y="620713"/>
            <a:ext cx="7488238" cy="5472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636</TotalTime>
  <Words>578</Words>
  <Application>Microsoft Office PowerPoint</Application>
  <PresentationFormat>Экран (4:3)</PresentationFormat>
  <Paragraphs>92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14</vt:i4>
      </vt:variant>
      <vt:variant>
        <vt:lpstr>Заголовки слайдов</vt:lpstr>
      </vt:variant>
      <vt:variant>
        <vt:i4>19</vt:i4>
      </vt:variant>
    </vt:vector>
  </HeadingPairs>
  <TitlesOfParts>
    <vt:vector size="39" baseType="lpstr">
      <vt:lpstr>Arial</vt:lpstr>
      <vt:lpstr>Garamond</vt:lpstr>
      <vt:lpstr>Calibri</vt:lpstr>
      <vt:lpstr>Times New Roman</vt:lpstr>
      <vt:lpstr>Symbol</vt:lpstr>
      <vt:lpstr>Tahoma</vt:lpstr>
      <vt:lpstr>Натуральные материалы</vt:lpstr>
      <vt:lpstr>Натуральные материалы</vt:lpstr>
      <vt:lpstr>Натуральные материалы</vt:lpstr>
      <vt:lpstr>Натуральные материалы</vt:lpstr>
      <vt:lpstr>Натуральные материалы</vt:lpstr>
      <vt:lpstr>Натуральные материалы</vt:lpstr>
      <vt:lpstr>Натуральные материалы</vt:lpstr>
      <vt:lpstr>Натуральные материалы</vt:lpstr>
      <vt:lpstr>Натуральные материалы</vt:lpstr>
      <vt:lpstr>Натуральные материалы</vt:lpstr>
      <vt:lpstr>Натуральные материалы</vt:lpstr>
      <vt:lpstr>Натуральные материалы</vt:lpstr>
      <vt:lpstr>Натуральные материалы</vt:lpstr>
      <vt:lpstr>Натуральные материалы</vt:lpstr>
      <vt:lpstr>Муниципальное бюджетное  дошкольное образовательное учреждение детский сад №14 «Брусничка»  (МБДОУ «14 «Брусничка»)</vt:lpstr>
      <vt:lpstr> Цель мастер-класса: повысить компетентность молодых специалистов  в теоритическом и практическом вопросе по развитию фонематического восприятия и обучения грамоте дошкольников с ЗПР. </vt:lpstr>
      <vt:lpstr>Слайд 3</vt:lpstr>
      <vt:lpstr>Задержка психического развития – это  замедление темпа развития психики ребенка, выражающееся в недостаточности общего запаса знаний, незрелости мышления, преобладании игровых интересов, быстрой пресыщаемости в интеллектуальной деятельности. </vt:lpstr>
      <vt:lpstr>Основные направления и содержание работы по подготовки детей к обучению грамоте:  </vt:lpstr>
      <vt:lpstr> Развитие фонематического восприятия, навыков звукового анализа и синтеза: </vt:lpstr>
      <vt:lpstr>Схема характеристики звука</vt:lpstr>
      <vt:lpstr>Схема характеристики звука</vt:lpstr>
      <vt:lpstr> </vt:lpstr>
      <vt:lpstr> </vt:lpstr>
      <vt:lpstr> Позиция звука в слове</vt:lpstr>
      <vt:lpstr> </vt:lpstr>
      <vt:lpstr> </vt:lpstr>
      <vt:lpstr>Слоговая структура слога</vt:lpstr>
      <vt:lpstr> </vt:lpstr>
      <vt:lpstr> Работа с предложением</vt:lpstr>
      <vt:lpstr> </vt:lpstr>
      <vt:lpstr>  Работа с буквой 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Зиновий Григорьевич Колобанов</dc:title>
  <dc:creator>Юрий Трофименко</dc:creator>
  <cp:lastModifiedBy>Юля</cp:lastModifiedBy>
  <cp:revision>50</cp:revision>
  <dcterms:created xsi:type="dcterms:W3CDTF">2016-05-15T02:53:07Z</dcterms:created>
  <dcterms:modified xsi:type="dcterms:W3CDTF">2022-09-19T08:39:05Z</dcterms:modified>
</cp:coreProperties>
</file>