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9" r:id="rId5"/>
    <p:sldId id="278" r:id="rId6"/>
    <p:sldId id="276" r:id="rId7"/>
    <p:sldId id="272" r:id="rId8"/>
    <p:sldId id="280" r:id="rId9"/>
    <p:sldId id="281" r:id="rId10"/>
    <p:sldId id="282" r:id="rId11"/>
    <p:sldId id="283" r:id="rId12"/>
    <p:sldId id="28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>
      <p:cViewPr>
        <p:scale>
          <a:sx n="66" d="100"/>
          <a:sy n="66" d="100"/>
        </p:scale>
        <p:origin x="-6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8F45A8-3180-4AE7-9C3A-803312C9C1B9}" type="doc">
      <dgm:prSet loTypeId="urn:microsoft.com/office/officeart/2005/8/layout/radial1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48F44F6D-061E-493D-98B8-E4622B58E1E2}">
      <dgm:prSet phldrT="[Текст]"/>
      <dgm:spPr/>
      <dgm:t>
        <a:bodyPr/>
        <a:lstStyle/>
        <a:p>
          <a:r>
            <a:rPr lang="ru-RU" dirty="0" smtClean="0"/>
            <a:t>Ребенок </a:t>
          </a:r>
          <a:endParaRPr lang="ru-RU" dirty="0"/>
        </a:p>
      </dgm:t>
    </dgm:pt>
    <dgm:pt modelId="{784F02A1-CF3E-4961-84D3-440E2269C62F}" type="parTrans" cxnId="{DC905E3F-C555-4909-BB04-7DB906332984}">
      <dgm:prSet/>
      <dgm:spPr/>
      <dgm:t>
        <a:bodyPr/>
        <a:lstStyle/>
        <a:p>
          <a:endParaRPr lang="ru-RU"/>
        </a:p>
      </dgm:t>
    </dgm:pt>
    <dgm:pt modelId="{E894A2AA-94FD-4AA5-87F3-9DD0DA7CBC5B}" type="sibTrans" cxnId="{DC905E3F-C555-4909-BB04-7DB906332984}">
      <dgm:prSet/>
      <dgm:spPr/>
      <dgm:t>
        <a:bodyPr/>
        <a:lstStyle/>
        <a:p>
          <a:endParaRPr lang="ru-RU"/>
        </a:p>
      </dgm:t>
    </dgm:pt>
    <dgm:pt modelId="{7EBB36D1-71E1-42AD-B5B3-95F1243A97BC}">
      <dgm:prSet phldrT="[Текст]"/>
      <dgm:spPr/>
      <dgm:t>
        <a:bodyPr/>
        <a:lstStyle/>
        <a:p>
          <a:r>
            <a:rPr lang="ru-RU" dirty="0" smtClean="0"/>
            <a:t>Воспитатель</a:t>
          </a:r>
          <a:endParaRPr lang="ru-RU" dirty="0"/>
        </a:p>
      </dgm:t>
    </dgm:pt>
    <dgm:pt modelId="{BE24E6B3-702D-4546-8EAC-30D7423FA4ED}" type="parTrans" cxnId="{549E92A0-ED52-404D-ADB2-8DB02367FBF3}">
      <dgm:prSet/>
      <dgm:spPr/>
      <dgm:t>
        <a:bodyPr/>
        <a:lstStyle/>
        <a:p>
          <a:endParaRPr lang="ru-RU"/>
        </a:p>
      </dgm:t>
    </dgm:pt>
    <dgm:pt modelId="{09794A04-9FB8-4060-A02F-45B40717246B}" type="sibTrans" cxnId="{549E92A0-ED52-404D-ADB2-8DB02367FBF3}">
      <dgm:prSet/>
      <dgm:spPr/>
      <dgm:t>
        <a:bodyPr/>
        <a:lstStyle/>
        <a:p>
          <a:endParaRPr lang="ru-RU"/>
        </a:p>
      </dgm:t>
    </dgm:pt>
    <dgm:pt modelId="{1616CEE1-84C3-4636-8AD8-F89A25169050}">
      <dgm:prSet phldrT="[Текст]"/>
      <dgm:spPr/>
      <dgm:t>
        <a:bodyPr/>
        <a:lstStyle/>
        <a:p>
          <a:r>
            <a:rPr lang="ru-RU" dirty="0" smtClean="0"/>
            <a:t>Педагог-психолог</a:t>
          </a:r>
          <a:endParaRPr lang="ru-RU" dirty="0"/>
        </a:p>
      </dgm:t>
    </dgm:pt>
    <dgm:pt modelId="{0465DC67-334A-41B9-95E6-7F2C0EF2B557}" type="parTrans" cxnId="{44DE9126-AC38-4903-9655-8814B887B210}">
      <dgm:prSet/>
      <dgm:spPr/>
      <dgm:t>
        <a:bodyPr/>
        <a:lstStyle/>
        <a:p>
          <a:endParaRPr lang="ru-RU"/>
        </a:p>
      </dgm:t>
    </dgm:pt>
    <dgm:pt modelId="{94A56892-DA72-4A16-AE5B-BAE72ED4E143}" type="sibTrans" cxnId="{44DE9126-AC38-4903-9655-8814B887B210}">
      <dgm:prSet/>
      <dgm:spPr/>
      <dgm:t>
        <a:bodyPr/>
        <a:lstStyle/>
        <a:p>
          <a:endParaRPr lang="ru-RU"/>
        </a:p>
      </dgm:t>
    </dgm:pt>
    <dgm:pt modelId="{EF5541CF-55DC-41F3-839A-D0F44F41DE5E}">
      <dgm:prSet phldrT="[Текст]"/>
      <dgm:spPr/>
      <dgm:t>
        <a:bodyPr/>
        <a:lstStyle/>
        <a:p>
          <a:r>
            <a:rPr lang="ru-RU" dirty="0" smtClean="0"/>
            <a:t>Учитель-дефектолог</a:t>
          </a:r>
          <a:endParaRPr lang="ru-RU" dirty="0"/>
        </a:p>
      </dgm:t>
    </dgm:pt>
    <dgm:pt modelId="{2DE2BA6E-4A02-4700-B73C-A5DF338599A1}" type="parTrans" cxnId="{643ACE03-6254-4820-AC7C-D5404553B2D2}">
      <dgm:prSet/>
      <dgm:spPr/>
      <dgm:t>
        <a:bodyPr/>
        <a:lstStyle/>
        <a:p>
          <a:endParaRPr lang="ru-RU"/>
        </a:p>
      </dgm:t>
    </dgm:pt>
    <dgm:pt modelId="{484060B5-B851-4318-B042-B11F3F46727E}" type="sibTrans" cxnId="{643ACE03-6254-4820-AC7C-D5404553B2D2}">
      <dgm:prSet/>
      <dgm:spPr/>
      <dgm:t>
        <a:bodyPr/>
        <a:lstStyle/>
        <a:p>
          <a:endParaRPr lang="ru-RU"/>
        </a:p>
      </dgm:t>
    </dgm:pt>
    <dgm:pt modelId="{2D002AC5-D0C9-4547-87EF-7672065E2FEC}">
      <dgm:prSet phldrT="[Текст]"/>
      <dgm:spPr/>
      <dgm:t>
        <a:bodyPr/>
        <a:lstStyle/>
        <a:p>
          <a:r>
            <a:rPr lang="ru-RU" dirty="0" smtClean="0"/>
            <a:t>Учитель-логопед</a:t>
          </a:r>
          <a:endParaRPr lang="ru-RU" dirty="0"/>
        </a:p>
      </dgm:t>
    </dgm:pt>
    <dgm:pt modelId="{42C443F8-310D-4B4F-8098-18724A39E963}" type="parTrans" cxnId="{1EE42A3F-5DA4-497E-9CCB-C1D08446C678}">
      <dgm:prSet/>
      <dgm:spPr/>
      <dgm:t>
        <a:bodyPr/>
        <a:lstStyle/>
        <a:p>
          <a:endParaRPr lang="ru-RU"/>
        </a:p>
      </dgm:t>
    </dgm:pt>
    <dgm:pt modelId="{E8CFD773-3E9B-40B7-B14C-09A9A6D6CCE4}" type="sibTrans" cxnId="{1EE42A3F-5DA4-497E-9CCB-C1D08446C678}">
      <dgm:prSet/>
      <dgm:spPr/>
      <dgm:t>
        <a:bodyPr/>
        <a:lstStyle/>
        <a:p>
          <a:endParaRPr lang="ru-RU"/>
        </a:p>
      </dgm:t>
    </dgm:pt>
    <dgm:pt modelId="{A61C4171-DB98-4F6A-BFE8-1525F8EBF8A2}">
      <dgm:prSet phldrT="[Текст]" phldr="1"/>
      <dgm:spPr/>
      <dgm:t>
        <a:bodyPr/>
        <a:lstStyle/>
        <a:p>
          <a:endParaRPr lang="ru-RU"/>
        </a:p>
      </dgm:t>
    </dgm:pt>
    <dgm:pt modelId="{F9BB0C67-6786-4AD0-A1FD-5EBF7AEE14D5}" type="parTrans" cxnId="{1D813DC4-7E51-417B-B5DC-6A5BA5BCCD8E}">
      <dgm:prSet/>
      <dgm:spPr/>
      <dgm:t>
        <a:bodyPr/>
        <a:lstStyle/>
        <a:p>
          <a:endParaRPr lang="ru-RU"/>
        </a:p>
      </dgm:t>
    </dgm:pt>
    <dgm:pt modelId="{6FEFD6E5-8BDA-495B-8D3C-FE7FF6AD3C13}" type="sibTrans" cxnId="{1D813DC4-7E51-417B-B5DC-6A5BA5BCCD8E}">
      <dgm:prSet/>
      <dgm:spPr/>
      <dgm:t>
        <a:bodyPr/>
        <a:lstStyle/>
        <a:p>
          <a:endParaRPr lang="ru-RU"/>
        </a:p>
      </dgm:t>
    </dgm:pt>
    <dgm:pt modelId="{B039DADE-549D-4CB5-8EE7-C322D64607CD}">
      <dgm:prSet/>
      <dgm:spPr/>
      <dgm:t>
        <a:bodyPr/>
        <a:lstStyle/>
        <a:p>
          <a:r>
            <a:rPr lang="ru-RU" dirty="0" smtClean="0"/>
            <a:t>Родитель</a:t>
          </a:r>
          <a:endParaRPr lang="ru-RU" dirty="0"/>
        </a:p>
      </dgm:t>
    </dgm:pt>
    <dgm:pt modelId="{B7A1DD44-ECF8-451B-B986-28CABA24221A}" type="parTrans" cxnId="{DD689CB3-59F7-4F45-8C94-23DAB8B8A27A}">
      <dgm:prSet/>
      <dgm:spPr/>
      <dgm:t>
        <a:bodyPr/>
        <a:lstStyle/>
        <a:p>
          <a:endParaRPr lang="ru-RU"/>
        </a:p>
      </dgm:t>
    </dgm:pt>
    <dgm:pt modelId="{98A275E2-496B-4811-830A-1146315A558D}" type="sibTrans" cxnId="{DD689CB3-59F7-4F45-8C94-23DAB8B8A27A}">
      <dgm:prSet/>
      <dgm:spPr/>
      <dgm:t>
        <a:bodyPr/>
        <a:lstStyle/>
        <a:p>
          <a:endParaRPr lang="ru-RU"/>
        </a:p>
      </dgm:t>
    </dgm:pt>
    <dgm:pt modelId="{4B526745-62ED-42C3-960A-DDEFF33C81EC}" type="pres">
      <dgm:prSet presAssocID="{958F45A8-3180-4AE7-9C3A-803312C9C1B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68C708-FDFB-43CF-BA16-96392E2E2B29}" type="pres">
      <dgm:prSet presAssocID="{48F44F6D-061E-493D-98B8-E4622B58E1E2}" presName="centerShape" presStyleLbl="node0" presStyleIdx="0" presStyleCnt="1" custScaleX="113934" custScaleY="94946"/>
      <dgm:spPr/>
      <dgm:t>
        <a:bodyPr/>
        <a:lstStyle/>
        <a:p>
          <a:endParaRPr lang="ru-RU"/>
        </a:p>
      </dgm:t>
    </dgm:pt>
    <dgm:pt modelId="{B06FE9AE-201B-4B9D-8C6B-5EA12DEF523F}" type="pres">
      <dgm:prSet presAssocID="{BE24E6B3-702D-4546-8EAC-30D7423FA4ED}" presName="Name9" presStyleLbl="parChTrans1D2" presStyleIdx="0" presStyleCnt="5"/>
      <dgm:spPr/>
      <dgm:t>
        <a:bodyPr/>
        <a:lstStyle/>
        <a:p>
          <a:endParaRPr lang="ru-RU"/>
        </a:p>
      </dgm:t>
    </dgm:pt>
    <dgm:pt modelId="{D9B123CF-3414-4D52-9B9B-001A75D8D933}" type="pres">
      <dgm:prSet presAssocID="{BE24E6B3-702D-4546-8EAC-30D7423FA4ED}" presName="connTx" presStyleLbl="parChTrans1D2" presStyleIdx="0" presStyleCnt="5"/>
      <dgm:spPr/>
      <dgm:t>
        <a:bodyPr/>
        <a:lstStyle/>
        <a:p>
          <a:endParaRPr lang="ru-RU"/>
        </a:p>
      </dgm:t>
    </dgm:pt>
    <dgm:pt modelId="{FE4202D3-3542-4B28-A0D9-BFF6B76A08CA}" type="pres">
      <dgm:prSet presAssocID="{7EBB36D1-71E1-42AD-B5B3-95F1243A97B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1E588-4AD9-4540-92E1-D7EFECAD1F1B}" type="pres">
      <dgm:prSet presAssocID="{0465DC67-334A-41B9-95E6-7F2C0EF2B557}" presName="Name9" presStyleLbl="parChTrans1D2" presStyleIdx="1" presStyleCnt="5"/>
      <dgm:spPr/>
      <dgm:t>
        <a:bodyPr/>
        <a:lstStyle/>
        <a:p>
          <a:endParaRPr lang="ru-RU"/>
        </a:p>
      </dgm:t>
    </dgm:pt>
    <dgm:pt modelId="{E21E282D-DFDC-46A8-995E-803DE09AC054}" type="pres">
      <dgm:prSet presAssocID="{0465DC67-334A-41B9-95E6-7F2C0EF2B557}" presName="connTx" presStyleLbl="parChTrans1D2" presStyleIdx="1" presStyleCnt="5"/>
      <dgm:spPr/>
      <dgm:t>
        <a:bodyPr/>
        <a:lstStyle/>
        <a:p>
          <a:endParaRPr lang="ru-RU"/>
        </a:p>
      </dgm:t>
    </dgm:pt>
    <dgm:pt modelId="{BF762BE1-F344-4D12-B20D-66B919F3A61F}" type="pres">
      <dgm:prSet presAssocID="{1616CEE1-84C3-4636-8AD8-F89A25169050}" presName="node" presStyleLbl="node1" presStyleIdx="1" presStyleCnt="5" custScaleX="117863" custScaleY="112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D7775-9991-4BCA-A3C9-53BF9D596A4B}" type="pres">
      <dgm:prSet presAssocID="{B7A1DD44-ECF8-451B-B986-28CABA24221A}" presName="Name9" presStyleLbl="parChTrans1D2" presStyleIdx="2" presStyleCnt="5"/>
      <dgm:spPr/>
      <dgm:t>
        <a:bodyPr/>
        <a:lstStyle/>
        <a:p>
          <a:endParaRPr lang="ru-RU"/>
        </a:p>
      </dgm:t>
    </dgm:pt>
    <dgm:pt modelId="{AA6AFA19-4955-4C74-87C9-C6570F9B463F}" type="pres">
      <dgm:prSet presAssocID="{B7A1DD44-ECF8-451B-B986-28CABA24221A}" presName="connTx" presStyleLbl="parChTrans1D2" presStyleIdx="2" presStyleCnt="5"/>
      <dgm:spPr/>
      <dgm:t>
        <a:bodyPr/>
        <a:lstStyle/>
        <a:p>
          <a:endParaRPr lang="ru-RU"/>
        </a:p>
      </dgm:t>
    </dgm:pt>
    <dgm:pt modelId="{9F77D3CF-BB12-4DC5-9A1E-74DBD725E22D}" type="pres">
      <dgm:prSet presAssocID="{B039DADE-549D-4CB5-8EE7-C322D64607C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7986B-F3F2-4320-A1B8-05D0AF77E942}" type="pres">
      <dgm:prSet presAssocID="{2DE2BA6E-4A02-4700-B73C-A5DF338599A1}" presName="Name9" presStyleLbl="parChTrans1D2" presStyleIdx="3" presStyleCnt="5"/>
      <dgm:spPr/>
      <dgm:t>
        <a:bodyPr/>
        <a:lstStyle/>
        <a:p>
          <a:endParaRPr lang="ru-RU"/>
        </a:p>
      </dgm:t>
    </dgm:pt>
    <dgm:pt modelId="{CF2698C7-0673-44F1-9DAD-2414E4593F31}" type="pres">
      <dgm:prSet presAssocID="{2DE2BA6E-4A02-4700-B73C-A5DF338599A1}" presName="connTx" presStyleLbl="parChTrans1D2" presStyleIdx="3" presStyleCnt="5"/>
      <dgm:spPr/>
      <dgm:t>
        <a:bodyPr/>
        <a:lstStyle/>
        <a:p>
          <a:endParaRPr lang="ru-RU"/>
        </a:p>
      </dgm:t>
    </dgm:pt>
    <dgm:pt modelId="{3F69EC0F-0A1A-4F07-96CE-367C4D1FE43D}" type="pres">
      <dgm:prSet presAssocID="{EF5541CF-55DC-41F3-839A-D0F44F41DE5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608B8-4466-41F6-8381-F82F84181423}" type="pres">
      <dgm:prSet presAssocID="{42C443F8-310D-4B4F-8098-18724A39E963}" presName="Name9" presStyleLbl="parChTrans1D2" presStyleIdx="4" presStyleCnt="5"/>
      <dgm:spPr/>
      <dgm:t>
        <a:bodyPr/>
        <a:lstStyle/>
        <a:p>
          <a:endParaRPr lang="ru-RU"/>
        </a:p>
      </dgm:t>
    </dgm:pt>
    <dgm:pt modelId="{5B291957-7CB0-4196-B9B0-6590B18B2631}" type="pres">
      <dgm:prSet presAssocID="{42C443F8-310D-4B4F-8098-18724A39E96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12D7E073-7764-49B1-A116-CF7D538427DB}" type="pres">
      <dgm:prSet presAssocID="{2D002AC5-D0C9-4547-87EF-7672065E2FEC}" presName="node" presStyleLbl="node1" presStyleIdx="4" presStyleCnt="5" custScaleX="111761" custScaleY="115515" custRadScaleRad="99968" custRadScaleInc="55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9D48B7-2C95-426E-89FA-C405878B7CB9}" type="presOf" srcId="{EF5541CF-55DC-41F3-839A-D0F44F41DE5E}" destId="{3F69EC0F-0A1A-4F07-96CE-367C4D1FE43D}" srcOrd="0" destOrd="0" presId="urn:microsoft.com/office/officeart/2005/8/layout/radial1"/>
    <dgm:cxn modelId="{372A9D75-98B2-437B-877C-11AEC96920B8}" type="presOf" srcId="{1616CEE1-84C3-4636-8AD8-F89A25169050}" destId="{BF762BE1-F344-4D12-B20D-66B919F3A61F}" srcOrd="0" destOrd="0" presId="urn:microsoft.com/office/officeart/2005/8/layout/radial1"/>
    <dgm:cxn modelId="{D563F54E-5158-4954-9B49-B0DDD983EA1B}" type="presOf" srcId="{0465DC67-334A-41B9-95E6-7F2C0EF2B557}" destId="{E21E282D-DFDC-46A8-995E-803DE09AC054}" srcOrd="1" destOrd="0" presId="urn:microsoft.com/office/officeart/2005/8/layout/radial1"/>
    <dgm:cxn modelId="{EEC37370-BF94-4BC9-ABE8-0FDCCCE0F199}" type="presOf" srcId="{2DE2BA6E-4A02-4700-B73C-A5DF338599A1}" destId="{CF2698C7-0673-44F1-9DAD-2414E4593F31}" srcOrd="1" destOrd="0" presId="urn:microsoft.com/office/officeart/2005/8/layout/radial1"/>
    <dgm:cxn modelId="{44DE9126-AC38-4903-9655-8814B887B210}" srcId="{48F44F6D-061E-493D-98B8-E4622B58E1E2}" destId="{1616CEE1-84C3-4636-8AD8-F89A25169050}" srcOrd="1" destOrd="0" parTransId="{0465DC67-334A-41B9-95E6-7F2C0EF2B557}" sibTransId="{94A56892-DA72-4A16-AE5B-BAE72ED4E143}"/>
    <dgm:cxn modelId="{DD689CB3-59F7-4F45-8C94-23DAB8B8A27A}" srcId="{48F44F6D-061E-493D-98B8-E4622B58E1E2}" destId="{B039DADE-549D-4CB5-8EE7-C322D64607CD}" srcOrd="2" destOrd="0" parTransId="{B7A1DD44-ECF8-451B-B986-28CABA24221A}" sibTransId="{98A275E2-496B-4811-830A-1146315A558D}"/>
    <dgm:cxn modelId="{BB6264F3-6E60-4667-B9AD-C7D2AC9B7C00}" type="presOf" srcId="{48F44F6D-061E-493D-98B8-E4622B58E1E2}" destId="{AC68C708-FDFB-43CF-BA16-96392E2E2B29}" srcOrd="0" destOrd="0" presId="urn:microsoft.com/office/officeart/2005/8/layout/radial1"/>
    <dgm:cxn modelId="{ADC21048-ED07-44FF-A7C9-3110184AEDB5}" type="presOf" srcId="{B7A1DD44-ECF8-451B-B986-28CABA24221A}" destId="{82FD7775-9991-4BCA-A3C9-53BF9D596A4B}" srcOrd="0" destOrd="0" presId="urn:microsoft.com/office/officeart/2005/8/layout/radial1"/>
    <dgm:cxn modelId="{2311ADCF-8BA5-4E06-80B6-4392E2CF1136}" type="presOf" srcId="{B039DADE-549D-4CB5-8EE7-C322D64607CD}" destId="{9F77D3CF-BB12-4DC5-9A1E-74DBD725E22D}" srcOrd="0" destOrd="0" presId="urn:microsoft.com/office/officeart/2005/8/layout/radial1"/>
    <dgm:cxn modelId="{1AE6AB17-5679-4F38-8CEB-65E496454E11}" type="presOf" srcId="{2DE2BA6E-4A02-4700-B73C-A5DF338599A1}" destId="{1857986B-F3F2-4320-A1B8-05D0AF77E942}" srcOrd="0" destOrd="0" presId="urn:microsoft.com/office/officeart/2005/8/layout/radial1"/>
    <dgm:cxn modelId="{A353CB26-183A-4985-881C-C5BEC4D0A133}" type="presOf" srcId="{B7A1DD44-ECF8-451B-B986-28CABA24221A}" destId="{AA6AFA19-4955-4C74-87C9-C6570F9B463F}" srcOrd="1" destOrd="0" presId="urn:microsoft.com/office/officeart/2005/8/layout/radial1"/>
    <dgm:cxn modelId="{31D51668-7CF3-4A5D-897A-DB77352DDBD0}" type="presOf" srcId="{BE24E6B3-702D-4546-8EAC-30D7423FA4ED}" destId="{D9B123CF-3414-4D52-9B9B-001A75D8D933}" srcOrd="1" destOrd="0" presId="urn:microsoft.com/office/officeart/2005/8/layout/radial1"/>
    <dgm:cxn modelId="{DC905E3F-C555-4909-BB04-7DB906332984}" srcId="{958F45A8-3180-4AE7-9C3A-803312C9C1B9}" destId="{48F44F6D-061E-493D-98B8-E4622B58E1E2}" srcOrd="0" destOrd="0" parTransId="{784F02A1-CF3E-4961-84D3-440E2269C62F}" sibTransId="{E894A2AA-94FD-4AA5-87F3-9DD0DA7CBC5B}"/>
    <dgm:cxn modelId="{1EE42A3F-5DA4-497E-9CCB-C1D08446C678}" srcId="{48F44F6D-061E-493D-98B8-E4622B58E1E2}" destId="{2D002AC5-D0C9-4547-87EF-7672065E2FEC}" srcOrd="4" destOrd="0" parTransId="{42C443F8-310D-4B4F-8098-18724A39E963}" sibTransId="{E8CFD773-3E9B-40B7-B14C-09A9A6D6CCE4}"/>
    <dgm:cxn modelId="{1D813DC4-7E51-417B-B5DC-6A5BA5BCCD8E}" srcId="{958F45A8-3180-4AE7-9C3A-803312C9C1B9}" destId="{A61C4171-DB98-4F6A-BFE8-1525F8EBF8A2}" srcOrd="1" destOrd="0" parTransId="{F9BB0C67-6786-4AD0-A1FD-5EBF7AEE14D5}" sibTransId="{6FEFD6E5-8BDA-495B-8D3C-FE7FF6AD3C13}"/>
    <dgm:cxn modelId="{2091CF28-1233-49DE-B759-29C2EE9B7D54}" type="presOf" srcId="{0465DC67-334A-41B9-95E6-7F2C0EF2B557}" destId="{2C91E588-4AD9-4540-92E1-D7EFECAD1F1B}" srcOrd="0" destOrd="0" presId="urn:microsoft.com/office/officeart/2005/8/layout/radial1"/>
    <dgm:cxn modelId="{549E92A0-ED52-404D-ADB2-8DB02367FBF3}" srcId="{48F44F6D-061E-493D-98B8-E4622B58E1E2}" destId="{7EBB36D1-71E1-42AD-B5B3-95F1243A97BC}" srcOrd="0" destOrd="0" parTransId="{BE24E6B3-702D-4546-8EAC-30D7423FA4ED}" sibTransId="{09794A04-9FB8-4060-A02F-45B40717246B}"/>
    <dgm:cxn modelId="{1C202197-CA20-40DC-979A-41903C903191}" type="presOf" srcId="{42C443F8-310D-4B4F-8098-18724A39E963}" destId="{5B291957-7CB0-4196-B9B0-6590B18B2631}" srcOrd="1" destOrd="0" presId="urn:microsoft.com/office/officeart/2005/8/layout/radial1"/>
    <dgm:cxn modelId="{B07FFBA6-BAAC-494A-9D76-B7B5C84F2BDF}" type="presOf" srcId="{42C443F8-310D-4B4F-8098-18724A39E963}" destId="{746608B8-4466-41F6-8381-F82F84181423}" srcOrd="0" destOrd="0" presId="urn:microsoft.com/office/officeart/2005/8/layout/radial1"/>
    <dgm:cxn modelId="{50AD204A-6CAB-4E60-B958-678B3189A09E}" type="presOf" srcId="{BE24E6B3-702D-4546-8EAC-30D7423FA4ED}" destId="{B06FE9AE-201B-4B9D-8C6B-5EA12DEF523F}" srcOrd="0" destOrd="0" presId="urn:microsoft.com/office/officeart/2005/8/layout/radial1"/>
    <dgm:cxn modelId="{643ACE03-6254-4820-AC7C-D5404553B2D2}" srcId="{48F44F6D-061E-493D-98B8-E4622B58E1E2}" destId="{EF5541CF-55DC-41F3-839A-D0F44F41DE5E}" srcOrd="3" destOrd="0" parTransId="{2DE2BA6E-4A02-4700-B73C-A5DF338599A1}" sibTransId="{484060B5-B851-4318-B042-B11F3F46727E}"/>
    <dgm:cxn modelId="{797377A7-A7E4-44BB-B879-154F0D96E427}" type="presOf" srcId="{958F45A8-3180-4AE7-9C3A-803312C9C1B9}" destId="{4B526745-62ED-42C3-960A-DDEFF33C81EC}" srcOrd="0" destOrd="0" presId="urn:microsoft.com/office/officeart/2005/8/layout/radial1"/>
    <dgm:cxn modelId="{ABB69124-BE08-4CC4-9670-2EFFA8763817}" type="presOf" srcId="{2D002AC5-D0C9-4547-87EF-7672065E2FEC}" destId="{12D7E073-7764-49B1-A116-CF7D538427DB}" srcOrd="0" destOrd="0" presId="urn:microsoft.com/office/officeart/2005/8/layout/radial1"/>
    <dgm:cxn modelId="{B0699972-85ED-4521-B3FF-3933DC3416F5}" type="presOf" srcId="{7EBB36D1-71E1-42AD-B5B3-95F1243A97BC}" destId="{FE4202D3-3542-4B28-A0D9-BFF6B76A08CA}" srcOrd="0" destOrd="0" presId="urn:microsoft.com/office/officeart/2005/8/layout/radial1"/>
    <dgm:cxn modelId="{8EF4C210-E304-4B11-8918-BA6854BFA00E}" type="presParOf" srcId="{4B526745-62ED-42C3-960A-DDEFF33C81EC}" destId="{AC68C708-FDFB-43CF-BA16-96392E2E2B29}" srcOrd="0" destOrd="0" presId="urn:microsoft.com/office/officeart/2005/8/layout/radial1"/>
    <dgm:cxn modelId="{1DAAB263-4D86-43CF-BFB1-7A6EDD355F37}" type="presParOf" srcId="{4B526745-62ED-42C3-960A-DDEFF33C81EC}" destId="{B06FE9AE-201B-4B9D-8C6B-5EA12DEF523F}" srcOrd="1" destOrd="0" presId="urn:microsoft.com/office/officeart/2005/8/layout/radial1"/>
    <dgm:cxn modelId="{2DF5C4F0-582E-48B1-B116-C662D76A0351}" type="presParOf" srcId="{B06FE9AE-201B-4B9D-8C6B-5EA12DEF523F}" destId="{D9B123CF-3414-4D52-9B9B-001A75D8D933}" srcOrd="0" destOrd="0" presId="urn:microsoft.com/office/officeart/2005/8/layout/radial1"/>
    <dgm:cxn modelId="{8041372D-3BDA-4A5B-B2E0-396BBB9C1E6C}" type="presParOf" srcId="{4B526745-62ED-42C3-960A-DDEFF33C81EC}" destId="{FE4202D3-3542-4B28-A0D9-BFF6B76A08CA}" srcOrd="2" destOrd="0" presId="urn:microsoft.com/office/officeart/2005/8/layout/radial1"/>
    <dgm:cxn modelId="{67461D7E-A608-45B8-A1C5-84716341D618}" type="presParOf" srcId="{4B526745-62ED-42C3-960A-DDEFF33C81EC}" destId="{2C91E588-4AD9-4540-92E1-D7EFECAD1F1B}" srcOrd="3" destOrd="0" presId="urn:microsoft.com/office/officeart/2005/8/layout/radial1"/>
    <dgm:cxn modelId="{16BA240F-EBA5-4B93-8FE1-A10C376CB658}" type="presParOf" srcId="{2C91E588-4AD9-4540-92E1-D7EFECAD1F1B}" destId="{E21E282D-DFDC-46A8-995E-803DE09AC054}" srcOrd="0" destOrd="0" presId="urn:microsoft.com/office/officeart/2005/8/layout/radial1"/>
    <dgm:cxn modelId="{4ED8C124-36F2-45C7-8F7A-03B63DF276AE}" type="presParOf" srcId="{4B526745-62ED-42C3-960A-DDEFF33C81EC}" destId="{BF762BE1-F344-4D12-B20D-66B919F3A61F}" srcOrd="4" destOrd="0" presId="urn:microsoft.com/office/officeart/2005/8/layout/radial1"/>
    <dgm:cxn modelId="{80BCC6B7-0ADE-4DB6-A456-369F8FED6DB8}" type="presParOf" srcId="{4B526745-62ED-42C3-960A-DDEFF33C81EC}" destId="{82FD7775-9991-4BCA-A3C9-53BF9D596A4B}" srcOrd="5" destOrd="0" presId="urn:microsoft.com/office/officeart/2005/8/layout/radial1"/>
    <dgm:cxn modelId="{2B96EF7C-DD67-4839-99A2-D98F5C6B625E}" type="presParOf" srcId="{82FD7775-9991-4BCA-A3C9-53BF9D596A4B}" destId="{AA6AFA19-4955-4C74-87C9-C6570F9B463F}" srcOrd="0" destOrd="0" presId="urn:microsoft.com/office/officeart/2005/8/layout/radial1"/>
    <dgm:cxn modelId="{E2935E53-7D15-4021-AD0A-E180E04D6321}" type="presParOf" srcId="{4B526745-62ED-42C3-960A-DDEFF33C81EC}" destId="{9F77D3CF-BB12-4DC5-9A1E-74DBD725E22D}" srcOrd="6" destOrd="0" presId="urn:microsoft.com/office/officeart/2005/8/layout/radial1"/>
    <dgm:cxn modelId="{4F5EF38F-356C-4AFA-A3A1-F0A4B1ADF20E}" type="presParOf" srcId="{4B526745-62ED-42C3-960A-DDEFF33C81EC}" destId="{1857986B-F3F2-4320-A1B8-05D0AF77E942}" srcOrd="7" destOrd="0" presId="urn:microsoft.com/office/officeart/2005/8/layout/radial1"/>
    <dgm:cxn modelId="{8867CA61-BFB5-49C8-AC96-C36010EC61B0}" type="presParOf" srcId="{1857986B-F3F2-4320-A1B8-05D0AF77E942}" destId="{CF2698C7-0673-44F1-9DAD-2414E4593F31}" srcOrd="0" destOrd="0" presId="urn:microsoft.com/office/officeart/2005/8/layout/radial1"/>
    <dgm:cxn modelId="{C8CA0CE9-8A3A-4FBE-8CEC-0C234364073D}" type="presParOf" srcId="{4B526745-62ED-42C3-960A-DDEFF33C81EC}" destId="{3F69EC0F-0A1A-4F07-96CE-367C4D1FE43D}" srcOrd="8" destOrd="0" presId="urn:microsoft.com/office/officeart/2005/8/layout/radial1"/>
    <dgm:cxn modelId="{201E5F92-9077-4E41-95BA-56801874EF99}" type="presParOf" srcId="{4B526745-62ED-42C3-960A-DDEFF33C81EC}" destId="{746608B8-4466-41F6-8381-F82F84181423}" srcOrd="9" destOrd="0" presId="urn:microsoft.com/office/officeart/2005/8/layout/radial1"/>
    <dgm:cxn modelId="{3406969F-A750-49DE-8B72-C8F57224344E}" type="presParOf" srcId="{746608B8-4466-41F6-8381-F82F84181423}" destId="{5B291957-7CB0-4196-B9B0-6590B18B2631}" srcOrd="0" destOrd="0" presId="urn:microsoft.com/office/officeart/2005/8/layout/radial1"/>
    <dgm:cxn modelId="{1943C943-0710-4CA5-8D2D-BE1348800712}" type="presParOf" srcId="{4B526745-62ED-42C3-960A-DDEFF33C81EC}" destId="{12D7E073-7764-49B1-A116-CF7D538427DB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37E37-7A8F-4822-9E53-AAE8B73F0592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CC286-89B0-418A-8335-BA40B7CAF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05B06-D0D9-481D-BC40-E42C640BCC03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BA794-2E4F-4EDC-A42B-5A9DB37AE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5C4B1-1C8D-46AA-B5F1-86E85B14745D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52BD6-427D-44FC-AAA2-A1F207C28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E80E0-181C-47C3-9CB2-062FDA71CC49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71210-8933-47C9-ACD5-2F297B437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1606A-C6CA-4CE2-8D85-018B12B6FE1A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88282-F4F6-4C4A-89C2-6734140A79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274A0-71F4-48AA-A744-7AFAD896A44E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4786B-53FB-4246-8889-830AB5ED8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4E30F-DCFE-46CF-BD65-E75BACA1D375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D0566-2908-4A2B-AAC8-6D8F6FD47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91B67-F1E6-4C07-B56D-3FE09FD3E74F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DBC48-C974-4E12-AF96-9150D33D1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9D22E-F6D0-4CE8-AC60-C318E8058D30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15B0B-107E-4A67-927A-655EE7071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5AED2-4DF2-49F2-A271-AAA9FD16BF9B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8126B-B3EB-484A-9002-D394199D35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99655-4F16-4298-915F-E755EC3C94D3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6188F-5161-4ED6-BBA3-C0F794854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266472-1E37-4056-9566-D1721075A424}" type="datetimeFigureOut">
              <a:rPr lang="ru-RU"/>
              <a:pPr>
                <a:defRPr/>
              </a:pPr>
              <a:t>05.10.2023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6EB981-1C57-46DE-BE36-F7FBB108C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s://catherineasquithgallery.com/uploads/posts/2021-03/1614806472_97-p-fon-dlya-saita-detskogo-sada-1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3800" b="1" i="1" smtClean="0">
                <a:latin typeface="Times New Roman" pitchFamily="18" charset="0"/>
              </a:rPr>
              <a:t>Организация коррекционно – развивающей работы в группе компенсирующей направленности </a:t>
            </a:r>
            <a:br>
              <a:rPr lang="ru-RU" sz="3800" b="1" i="1" smtClean="0">
                <a:latin typeface="Times New Roman" pitchFamily="18" charset="0"/>
              </a:rPr>
            </a:br>
            <a:r>
              <a:rPr lang="ru-RU" sz="3800" b="1" i="1" smtClean="0">
                <a:latin typeface="Times New Roman" pitchFamily="18" charset="0"/>
              </a:rPr>
              <a:t>(от 3 до 8 лет) для детей с ЗПР.</a:t>
            </a:r>
            <a:r>
              <a:rPr lang="ru-RU" sz="3800" i="1" smtClean="0">
                <a:latin typeface="Times New Roman" pitchFamily="18" charset="0"/>
              </a:rPr>
              <a:t> </a:t>
            </a:r>
            <a:r>
              <a:rPr lang="ru-RU" sz="3800" smtClean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163"/>
            <a:ext cx="6400800" cy="14176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Основные направления и содержание работы по РРФВ: </a:t>
            </a:r>
            <a:br>
              <a:rPr lang="ru-RU" sz="3200" b="1" i="1" smtClean="0">
                <a:latin typeface="Times New Roman" pitchFamily="18" charset="0"/>
                <a:cs typeface="Times New Roman" pitchFamily="18" charset="0"/>
              </a:rPr>
            </a:br>
            <a:endParaRPr lang="ru-RU" sz="32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4294967295"/>
          </p:nvPr>
        </p:nvSpPr>
        <p:spPr>
          <a:xfrm>
            <a:off x="900113" y="1125538"/>
            <a:ext cx="7786687" cy="5000625"/>
          </a:xfrm>
        </p:spPr>
        <p:txBody>
          <a:bodyPr/>
          <a:lstStyle/>
          <a:p>
            <a:pPr eaLnBrk="1" hangingPunct="1"/>
            <a:endParaRPr lang="ru-RU" sz="2400" smtClean="0">
              <a:latin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lvl="1" algn="just" eaLnBrk="1" hangingPunct="1">
              <a:lnSpc>
                <a:spcPct val="150000"/>
              </a:lnSpc>
              <a:buFont typeface="Symbol" pitchFamily="18" charset="2"/>
              <a:buChar char=""/>
            </a:pPr>
            <a:r>
              <a:rPr lang="ru-RU" sz="24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фонематических процессов, навыков звукового анализа и синтеза у детей с ЗПР.</a:t>
            </a:r>
          </a:p>
          <a:p>
            <a:pPr lvl="1" algn="just" eaLnBrk="1" hangingPunct="1">
              <a:lnSpc>
                <a:spcPct val="150000"/>
              </a:lnSpc>
              <a:buFont typeface="Symbol" pitchFamily="18" charset="2"/>
              <a:buChar char=""/>
            </a:pPr>
            <a:r>
              <a:rPr lang="ru-RU" sz="24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над слоговой структурой слова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smtClean="0">
                <a:latin typeface="Times New Roman" pitchFamily="18" charset="0"/>
              </a:rPr>
              <a:t> 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lvl="1" algn="just" eaLnBrk="1" hangingPunct="1">
              <a:lnSpc>
                <a:spcPct val="150000"/>
              </a:lnSpc>
              <a:buFont typeface="Symbol" pitchFamily="18" charset="2"/>
              <a:buChar char=""/>
            </a:pPr>
            <a:r>
              <a:rPr lang="ru-RU" sz="2400" smtClean="0">
                <a:latin typeface="Times New Roman" pitchFamily="18" charset="0"/>
              </a:rPr>
              <a:t>Работа над предложением (последовательность работы, методы и приемы).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z="1800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329" y="4082767"/>
            <a:ext cx="2778648" cy="2465170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7" name="Рисунок 6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252" y="3579730"/>
            <a:ext cx="2221417" cy="3103846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2" name="Рисунок 11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5916" y="768672"/>
            <a:ext cx="2594376" cy="2367660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3" name="Рисунок 1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526" y="552186"/>
            <a:ext cx="1918556" cy="3028320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14" name="Рисунок 13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9296" y="698758"/>
            <a:ext cx="1956085" cy="2923136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5" name="Рисунок 14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149" y="4083119"/>
            <a:ext cx="2483584" cy="2600358"/>
          </a:xfrm>
          <a:prstGeom prst="rect">
            <a:avLst/>
          </a:prstGeom>
          <a:effectLst>
            <a:softEdge rad="88900"/>
          </a:effectLst>
        </p:spPr>
      </p:pic>
    </p:spTree>
  </p:cSld>
  <p:clrMapOvr>
    <a:masterClrMapping/>
  </p:clrMapOvr>
  <p:transition>
    <p:cover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088" y="1628775"/>
            <a:ext cx="8689975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27774" y="3306146"/>
            <a:ext cx="3665920" cy="930141"/>
          </a:xfrm>
          <a:prstGeom prst="rect">
            <a:avLst/>
          </a:prstGeom>
          <a:effectLst>
            <a:glow rad="127000">
              <a:schemeClr val="accent1"/>
            </a:glow>
            <a:softEdge rad="0"/>
          </a:effectLst>
        </p:spPr>
        <p:txBody>
          <a:bodyPr>
            <a:spAutoFit/>
          </a:bodyPr>
          <a:lstStyle/>
          <a:p>
            <a:pPr algn="ctr"/>
            <a:r>
              <a:rPr lang="ru-RU" sz="3600" b="1" i="1">
                <a:solidFill>
                  <a:srgbClr val="1F4E79"/>
                </a:solidFill>
                <a:latin typeface="Times New Roman" pitchFamily="18" charset="0"/>
                <a:cs typeface="Times New Roman" pitchFamily="18" charset="0"/>
              </a:rPr>
              <a:t>Спасибо за       внимание!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333375"/>
            <a:ext cx="8229600" cy="1143000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smtClean="0">
                <a:latin typeface="Times New Roman" pitchFamily="18" charset="0"/>
              </a:rPr>
              <a:t/>
            </a:r>
            <a:br>
              <a:rPr lang="ru-RU" sz="4000" b="1" i="1" smtClean="0">
                <a:latin typeface="Times New Roman" pitchFamily="18" charset="0"/>
              </a:rPr>
            </a:br>
            <a:r>
              <a:rPr lang="ru-RU" sz="4000" b="1" i="1" smtClean="0">
                <a:latin typeface="Times New Roman" pitchFamily="18" charset="0"/>
              </a:rPr>
              <a:t>Задержка психического развития</a:t>
            </a:r>
            <a:r>
              <a:rPr lang="ru-RU" sz="4000" i="1" smtClean="0">
                <a:latin typeface="Times New Roman" pitchFamily="18" charset="0"/>
              </a:rPr>
              <a:t> </a:t>
            </a:r>
            <a:r>
              <a:rPr lang="ru-RU" sz="4000" b="1" i="1" smtClean="0">
                <a:latin typeface="Times New Roman" pitchFamily="18" charset="0"/>
              </a:rPr>
              <a:t>(ЗПР)</a:t>
            </a:r>
            <a:r>
              <a:rPr lang="ru-RU" sz="4000" smtClean="0"/>
              <a:t> 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827088" y="1916113"/>
            <a:ext cx="7993062" cy="446563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>Задержка психического развития –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это  замедление темпа развития психики ребенка, выражающееся в недостаточности общего запаса знаний, незрелости мышления, преобладании игровых интересов, быстрой пресыщаемости в интеллектуальной деятельности.  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70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Содержимое 2"/>
          <p:cNvSpPr>
            <a:spLocks noGrp="1"/>
          </p:cNvSpPr>
          <p:nvPr>
            <p:ph idx="4294967295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Особенности детей с ЗПР :</a:t>
            </a: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buFont typeface="Arial" charset="0"/>
              <a:buNone/>
            </a:pPr>
            <a:endParaRPr lang="ru-RU" sz="2000" b="1" i="1" u="sng" smtClean="0">
              <a:latin typeface="Times New Roman" pitchFamily="18" charset="0"/>
            </a:endParaRPr>
          </a:p>
          <a:p>
            <a:pPr algn="ctr" eaLnBrk="1" hangingPunct="1"/>
            <a:r>
              <a:rPr lang="ru-RU" sz="2000" b="1" i="1" u="sng" smtClean="0">
                <a:latin typeface="Times New Roman" pitchFamily="18" charset="0"/>
              </a:rPr>
              <a:t>Внимание</a:t>
            </a:r>
            <a:r>
              <a:rPr lang="ru-RU" sz="2000" smtClean="0">
                <a:latin typeface="Times New Roman" pitchFamily="18" charset="0"/>
              </a:rPr>
              <a:t>: неустойчивое, рассеянное, плохо концентрируемое и снижается при утомляемости, физических нагрузках, при влиянии внешних факторов.</a:t>
            </a:r>
          </a:p>
          <a:p>
            <a:pPr eaLnBrk="1" hangingPunct="1"/>
            <a:r>
              <a:rPr lang="ru-RU" sz="2000" b="1" i="1" u="sng" smtClean="0">
                <a:latin typeface="Times New Roman" pitchFamily="18" charset="0"/>
              </a:rPr>
              <a:t>Восприятие:</a:t>
            </a:r>
            <a:r>
              <a:rPr lang="ru-RU" sz="2000" smtClean="0">
                <a:latin typeface="Times New Roman" pitchFamily="18" charset="0"/>
              </a:rPr>
              <a:t>  требуется больше времени для выполнения задания; с трудом собирают разрезные картинки, ошибаются в «прохождении лабиринтов»; не знают или затрудняются в  определении цвета (особенно оттеночных цветов), величины, формы, времени, пространства.</a:t>
            </a:r>
          </a:p>
          <a:p>
            <a:pPr eaLnBrk="1" hangingPunct="1"/>
            <a:r>
              <a:rPr lang="ru-RU" sz="2000" b="1" i="1" u="sng" smtClean="0">
                <a:latin typeface="Times New Roman" pitchFamily="18" charset="0"/>
              </a:rPr>
              <a:t>Память:</a:t>
            </a:r>
            <a:r>
              <a:rPr lang="ru-RU" sz="2000" smtClean="0">
                <a:latin typeface="Times New Roman" pitchFamily="18" charset="0"/>
              </a:rPr>
              <a:t> недостаточная прочность запоминания, ребенок запоминает на механическом  уровне (ребенок не понимает, что он запоминает). </a:t>
            </a:r>
          </a:p>
          <a:p>
            <a:pPr eaLnBrk="1" hangingPunct="1"/>
            <a:r>
              <a:rPr lang="ru-RU" sz="2000" b="1" i="1" u="sng" smtClean="0">
                <a:latin typeface="Times New Roman" pitchFamily="18" charset="0"/>
              </a:rPr>
              <a:t>Мышление:</a:t>
            </a:r>
            <a:r>
              <a:rPr lang="ru-RU" sz="2000" smtClean="0">
                <a:latin typeface="Times New Roman" pitchFamily="18" charset="0"/>
              </a:rPr>
              <a:t> недостаточная сформированность мыслительных операций анализа, синтеза, сравнения, обобщения и т.д.; не могут без помощи педагога установить причинно – следственные связи (т.е. выстроить последовательность событий и составить связный рассказ).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476250"/>
            <a:ext cx="8229600" cy="561975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Эмоциональная сфера</a:t>
            </a:r>
            <a:br>
              <a:rPr lang="ru-RU" sz="3600" b="1" i="1" smtClean="0">
                <a:latin typeface="Times New Roman" pitchFamily="18" charset="0"/>
                <a:cs typeface="Times New Roman" pitchFamily="18" charset="0"/>
              </a:rPr>
            </a:br>
            <a:endParaRPr lang="ru-RU" sz="36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4294967295"/>
          </p:nvPr>
        </p:nvSpPr>
        <p:spPr>
          <a:xfrm>
            <a:off x="900113" y="1125538"/>
            <a:ext cx="7786687" cy="50006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Характеризуется</a:t>
            </a: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 эмоциональной лабильностью, легкой сменой настроения, внушаемостью, безынициативностью, безволием, незрелостью личности в целом.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Могут отмечаться </a:t>
            </a: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аффективные реакции, агрессивность, конфликтность, повышенная тревожность.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Дети с задержкой психического развития часто </a:t>
            </a: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замкнуты,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предпочитают играть в одиночку, не стремятся контактировать со сверстниками.  </a:t>
            </a:r>
          </a:p>
          <a:p>
            <a:pPr eaLnBrk="1" hangingPunct="1">
              <a:buFont typeface="Arial" charset="0"/>
              <a:buNone/>
            </a:pPr>
            <a:endParaRPr lang="ru-RU" sz="240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Особенности речевого развития детей с ЗПР:</a:t>
            </a:r>
            <a:br>
              <a:rPr lang="ru-RU" sz="36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smtClean="0">
                <a:latin typeface="Times New Roman" pitchFamily="18" charset="0"/>
                <a:cs typeface="Times New Roman" pitchFamily="18" charset="0"/>
              </a:rPr>
            </a:br>
            <a:endParaRPr lang="ru-RU" sz="36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900113" y="1125538"/>
            <a:ext cx="7786687" cy="5000625"/>
          </a:xfrm>
        </p:spPr>
        <p:txBody>
          <a:bodyPr/>
          <a:lstStyle/>
          <a:p>
            <a:pPr eaLnBrk="1" hangingPunct="1"/>
            <a:endParaRPr lang="ru-RU" sz="2400" smtClean="0">
              <a:latin typeface="Times New Roman" pitchFamily="18" charset="0"/>
            </a:endParaRPr>
          </a:p>
          <a:p>
            <a:pPr eaLnBrk="1" hangingPunct="1"/>
            <a:endParaRPr lang="ru-RU" sz="2400" smtClean="0">
              <a:latin typeface="Times New Roman" pitchFamily="18" charset="0"/>
            </a:endParaRPr>
          </a:p>
          <a:p>
            <a:pPr eaLnBrk="1" hangingPunct="1"/>
            <a:r>
              <a:rPr lang="ru-RU" sz="2400" smtClean="0">
                <a:latin typeface="Times New Roman" pitchFamily="18" charset="0"/>
              </a:rPr>
              <a:t>дефекты звукопроизношения; </a:t>
            </a:r>
          </a:p>
          <a:p>
            <a:pPr eaLnBrk="1" hangingPunct="1"/>
            <a:r>
              <a:rPr lang="ru-RU" sz="2400" smtClean="0">
                <a:latin typeface="Times New Roman" pitchFamily="18" charset="0"/>
              </a:rPr>
              <a:t>недостатки фонематического слуха; </a:t>
            </a:r>
          </a:p>
          <a:p>
            <a:pPr eaLnBrk="1" hangingPunct="1"/>
            <a:r>
              <a:rPr lang="ru-RU" sz="2400" smtClean="0">
                <a:latin typeface="Times New Roman" pitchFamily="18" charset="0"/>
              </a:rPr>
              <a:t>нарушение грамматического строя речи; </a:t>
            </a:r>
          </a:p>
          <a:p>
            <a:pPr eaLnBrk="1" hangingPunct="1"/>
            <a:r>
              <a:rPr lang="ru-RU" sz="2400" smtClean="0">
                <a:latin typeface="Times New Roman" pitchFamily="18" charset="0"/>
              </a:rPr>
              <a:t>связная речь (нарушение построения связного высказывания и смысловой стороны речи.   </a:t>
            </a:r>
          </a:p>
          <a:p>
            <a:pPr eaLnBrk="1" hangingPunct="1"/>
            <a:endParaRPr lang="ru-RU" sz="2400" smtClean="0">
              <a:latin typeface="Times New Roman" pitchFamily="18" charset="0"/>
            </a:endParaRPr>
          </a:p>
          <a:p>
            <a:pPr eaLnBrk="1" hangingPunct="1"/>
            <a:endParaRPr lang="ru-RU" sz="24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Содержимое 2"/>
          <p:cNvSpPr>
            <a:spLocks noGrp="1"/>
          </p:cNvSpPr>
          <p:nvPr>
            <p:ph idx="4294967295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 eaLnBrk="1" hangingPunct="1">
              <a:buFont typeface="Arial" charset="0"/>
              <a:buNone/>
            </a:pP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Работа с детьми с ЗПР 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  <a:cs typeface="Times New Roman" pitchFamily="18" charset="0"/>
              </a:rPr>
              <a:t>требует мультидисциплинарного подхода и активного участия:</a:t>
            </a: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педиатров, </a:t>
            </a:r>
          </a:p>
          <a:p>
            <a:pPr algn="just"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детских неврологов, </a:t>
            </a:r>
          </a:p>
          <a:p>
            <a:pPr algn="just"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психиатров и детских психологов, </a:t>
            </a:r>
          </a:p>
          <a:p>
            <a:pPr algn="just"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логопедов, </a:t>
            </a:r>
          </a:p>
          <a:p>
            <a:pPr algn="just" eaLnBrk="1" hangingPunct="1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дефектологов. </a:t>
            </a:r>
          </a:p>
          <a:p>
            <a:pPr algn="just" eaLnBrk="1" hangingPunct="1">
              <a:buFont typeface="Arial" charset="0"/>
              <a:buNone/>
            </a:pPr>
            <a:r>
              <a:rPr lang="ru-RU" sz="2000" i="1" smtClean="0">
                <a:latin typeface="Times New Roman" pitchFamily="18" charset="0"/>
                <a:cs typeface="Times New Roman" pitchFamily="18" charset="0"/>
              </a:rPr>
              <a:t>Коррекция задержки психического развития должна начинаться с дошкольного возраста и проводиться длительно!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    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554163" y="120332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1" name="Прямая со стрелкой 10"/>
          <p:cNvCxnSpPr/>
          <p:nvPr/>
        </p:nvCxnSpPr>
        <p:spPr>
          <a:xfrm flipH="1">
            <a:off x="3635375" y="2276475"/>
            <a:ext cx="360363" cy="36036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132138" y="3789363"/>
            <a:ext cx="144462" cy="5032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148263" y="2205038"/>
            <a:ext cx="287337" cy="3603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795963" y="3789363"/>
            <a:ext cx="144462" cy="431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284663" y="4941888"/>
            <a:ext cx="50323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100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C68C708-FDFB-43CF-BA16-96392E2E2B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AC68C708-FDFB-43CF-BA16-96392E2E2B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6FE9AE-201B-4B9D-8C6B-5EA12DEF5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B06FE9AE-201B-4B9D-8C6B-5EA12DEF5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E4202D3-3542-4B28-A0D9-BFF6B76A08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FE4202D3-3542-4B28-A0D9-BFF6B76A08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91E588-4AD9-4540-92E1-D7EFECAD1F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2C91E588-4AD9-4540-92E1-D7EFECAD1F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762BE1-F344-4D12-B20D-66B919F3A6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BF762BE1-F344-4D12-B20D-66B919F3A6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FD7775-9991-4BCA-A3C9-53BF9D596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82FD7775-9991-4BCA-A3C9-53BF9D596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F77D3CF-BB12-4DC5-9A1E-74DBD725E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9F77D3CF-BB12-4DC5-9A1E-74DBD725E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857986B-F3F2-4320-A1B8-05D0AF77E9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graphicEl>
                                              <a:dgm id="{1857986B-F3F2-4320-A1B8-05D0AF77E9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69EC0F-0A1A-4F07-96CE-367C4D1FE4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3F69EC0F-0A1A-4F07-96CE-367C4D1FE4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6608B8-4466-41F6-8381-F82F841814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">
                                            <p:graphicEl>
                                              <a:dgm id="{746608B8-4466-41F6-8381-F82F841814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2D7E073-7764-49B1-A116-CF7D538427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graphicEl>
                                              <a:dgm id="{12D7E073-7764-49B1-A116-CF7D538427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Занятия с учителем – дефектологом: </a:t>
            </a:r>
            <a:br>
              <a:rPr lang="ru-RU" sz="3200" b="1" i="1" smtClean="0">
                <a:latin typeface="Times New Roman" pitchFamily="18" charset="0"/>
                <a:cs typeface="Times New Roman" pitchFamily="18" charset="0"/>
              </a:rPr>
            </a:br>
            <a:endParaRPr lang="ru-RU" sz="32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4294967295"/>
          </p:nvPr>
        </p:nvSpPr>
        <p:spPr>
          <a:xfrm>
            <a:off x="900113" y="1125538"/>
            <a:ext cx="7786687" cy="5000625"/>
          </a:xfrm>
        </p:spPr>
        <p:txBody>
          <a:bodyPr/>
          <a:lstStyle/>
          <a:p>
            <a:pPr eaLnBrk="1" hangingPunct="1"/>
            <a:endParaRPr lang="ru-RU" sz="2400" smtClean="0">
              <a:latin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400" i="1" u="sng" smtClean="0">
                <a:latin typeface="Times New Roman" pitchFamily="18" charset="0"/>
              </a:rPr>
              <a:t>Старший дошкольный возраст (с 5 – 6 ) лет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</a:rPr>
              <a:t>(всего 6 занятий в неделю), длительность 25 мин.:</a:t>
            </a:r>
          </a:p>
          <a:p>
            <a:pPr algn="ctr"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</a:rPr>
              <a:t>РЭМП – 2 раза в неделю (понедельник, среда);</a:t>
            </a:r>
          </a:p>
          <a:p>
            <a:pPr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</a:rPr>
              <a:t>ОЗОМ и РР –  2 раза в неделю (вторник, четверг);</a:t>
            </a:r>
          </a:p>
          <a:p>
            <a:pPr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</a:rPr>
              <a:t>РРФВ – 2 раза в неделю (среда, пятница).</a:t>
            </a:r>
          </a:p>
          <a:p>
            <a:pPr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https://sopranoclub.ru/images/100-detskih-fonov-dlya-prezentatsij/file6328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smtClean="0">
                <a:latin typeface="Times New Roman" pitchFamily="18" charset="0"/>
                <a:cs typeface="Times New Roman" pitchFamily="18" charset="0"/>
              </a:rPr>
              <a:t>Занятия с учителем – дефектологом: </a:t>
            </a:r>
            <a:br>
              <a:rPr lang="ru-RU" sz="3200" b="1" i="1" smtClean="0">
                <a:latin typeface="Times New Roman" pitchFamily="18" charset="0"/>
                <a:cs typeface="Times New Roman" pitchFamily="18" charset="0"/>
              </a:rPr>
            </a:br>
            <a:endParaRPr lang="ru-RU" sz="3200" b="1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idx="4294967295"/>
          </p:nvPr>
        </p:nvSpPr>
        <p:spPr>
          <a:xfrm>
            <a:off x="900113" y="1125538"/>
            <a:ext cx="7786687" cy="5000625"/>
          </a:xfrm>
        </p:spPr>
        <p:txBody>
          <a:bodyPr/>
          <a:lstStyle/>
          <a:p>
            <a:pPr eaLnBrk="1" hangingPunct="1"/>
            <a:endParaRPr lang="ru-RU" sz="2400" smtClean="0">
              <a:latin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ru-RU" sz="2400" i="1" u="sng" smtClean="0">
                <a:latin typeface="Times New Roman" pitchFamily="18" charset="0"/>
              </a:rPr>
              <a:t>Средний дошкольный возраст (с 4 – 5 ) лет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</a:rPr>
              <a:t>(всего 4 занятий в неделю), длительность 20 мин.:</a:t>
            </a:r>
          </a:p>
          <a:p>
            <a:pPr algn="ctr"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</a:rPr>
              <a:t>ФЭМП – 2 раза в неделю (понедельник, среда);</a:t>
            </a:r>
          </a:p>
          <a:p>
            <a:pPr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</a:rPr>
              <a:t>ОЗОМ –  1 раз в неделю (вторник, четверг);</a:t>
            </a:r>
          </a:p>
          <a:p>
            <a:pPr eaLnBrk="1" hangingPunct="1">
              <a:buFont typeface="Arial" charset="0"/>
              <a:buNone/>
            </a:pPr>
            <a:r>
              <a:rPr lang="ru-RU" sz="2400" i="1" smtClean="0">
                <a:latin typeface="Times New Roman" pitchFamily="18" charset="0"/>
              </a:rPr>
              <a:t>РАЗВИТИЕ РЕЧИ – 1 раз в неделю (среда, пятница). </a:t>
            </a:r>
          </a:p>
          <a:p>
            <a:pPr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sz="2400" i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352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Symbol</vt:lpstr>
      <vt:lpstr>Тема Office</vt:lpstr>
      <vt:lpstr>Организация коррекционно – развивающей работы в группе компенсирующей направленности  (от 3 до 8 лет) для детей с ЗПР.  </vt:lpstr>
      <vt:lpstr> Задержка психического развития (ЗПР) </vt:lpstr>
      <vt:lpstr>Слайд 3</vt:lpstr>
      <vt:lpstr>   Эмоциональная сфера </vt:lpstr>
      <vt:lpstr>     Особенности речевого развития детей с ЗПР:  </vt:lpstr>
      <vt:lpstr>Слайд 6</vt:lpstr>
      <vt:lpstr>Слайд 7</vt:lpstr>
      <vt:lpstr>    Занятия с учителем – дефектологом:  </vt:lpstr>
      <vt:lpstr>    Занятия с учителем – дефектологом:  </vt:lpstr>
      <vt:lpstr>    Основные направления и содержание работы по РРФВ:  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Специфика обучения и воспитания в коррекционной группе ДО для детей С ЗПР</dc:title>
  <dc:creator>Татьяна</dc:creator>
  <cp:lastModifiedBy>Юля</cp:lastModifiedBy>
  <cp:revision>10</cp:revision>
  <dcterms:created xsi:type="dcterms:W3CDTF">2023-10-03T06:38:37Z</dcterms:created>
  <dcterms:modified xsi:type="dcterms:W3CDTF">2023-10-05T10:58:06Z</dcterms:modified>
</cp:coreProperties>
</file>