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72" r:id="rId3"/>
    <p:sldId id="274" r:id="rId4"/>
    <p:sldId id="275" r:id="rId5"/>
    <p:sldId id="277" r:id="rId6"/>
    <p:sldId id="278" r:id="rId7"/>
    <p:sldId id="279" r:id="rId8"/>
    <p:sldId id="289" r:id="rId9"/>
    <p:sldId id="280" r:id="rId10"/>
    <p:sldId id="281" r:id="rId11"/>
    <p:sldId id="282" r:id="rId12"/>
    <p:sldId id="283" r:id="rId13"/>
    <p:sldId id="284" r:id="rId14"/>
    <p:sldId id="285" r:id="rId15"/>
    <p:sldId id="260" r:id="rId16"/>
    <p:sldId id="290" r:id="rId17"/>
    <p:sldId id="28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Rg st="1" end="22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296F8-97C3-4DFE-A052-A21F45DAA08E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7EF8F-71A0-4A4A-9F38-9AE4B286C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352B0-DC06-4BD6-931E-9BD283CDC945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D427C-39D3-4359-B062-18E90F8BA9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98A57-6AE9-4EFF-BD77-7D21BE79ACBB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93B2F-B16E-4566-AEA1-CB2819A0BC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A4CAD-0579-476E-A51F-7C5057E2EFF9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8E7E3-2688-48D2-ABA9-FC6DE3A1DD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1B41B-39DF-4E41-B759-8337B9C0DC0E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A43C1-B0D5-4522-B8A7-92CE52CC15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5075B-FAC8-4045-801E-3374F91D0572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3A687-1F88-4EB0-83BF-DEECF8EF1B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C99BF-C072-4D1C-8AEF-4CE4C0D6B860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94A36-9481-4714-A185-47366DBB49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34F2B-876F-4440-B274-47E7D1B7918C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D7946-C64A-44C8-9BFD-AED8CAD144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ACB83-7C53-466B-B3C2-7264A63D514F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F2C93-C79C-452C-8835-114CF94BE7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ED386-D40A-4D39-870B-97E9AC4B0C2F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480C8-29A7-440B-B6DD-5392E01BE2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B92E9-A833-4BB1-BE5B-0FEDC7919B30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850D0-2413-4588-9E23-64DE73E67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D5D8D4-DF87-428B-AA9C-A885739B308F}" type="datetimeFigureOut">
              <a:rPr lang="ru-RU"/>
              <a:pPr>
                <a:defRPr/>
              </a:pPr>
              <a:t>18.05.2022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B502E7-E25D-40FF-A7F9-0A473EEC94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98" r:id="rId9"/>
    <p:sldLayoutId id="2147483689" r:id="rId10"/>
    <p:sldLayoutId id="214748368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png"/><Relationship Id="rId9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рямоугольник 4"/>
          <p:cNvSpPr>
            <a:spLocks noChangeArrowheads="1"/>
          </p:cNvSpPr>
          <p:nvPr/>
        </p:nvSpPr>
        <p:spPr bwMode="auto">
          <a:xfrm>
            <a:off x="1916113" y="1771650"/>
            <a:ext cx="559752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Путешествие по стране </a:t>
            </a:r>
            <a:r>
              <a:rPr lang="ru-RU" sz="5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звуков</a:t>
            </a:r>
            <a:r>
              <a:rPr lang="ru-RU" sz="5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букв</a:t>
            </a:r>
          </a:p>
        </p:txBody>
      </p:sp>
      <p:sp>
        <p:nvSpPr>
          <p:cNvPr id="13314" name="Прямоугольник 7"/>
          <p:cNvSpPr>
            <a:spLocks noChangeArrowheads="1"/>
          </p:cNvSpPr>
          <p:nvPr/>
        </p:nvSpPr>
        <p:spPr bwMode="auto">
          <a:xfrm>
            <a:off x="719138" y="884238"/>
            <a:ext cx="79914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Мастер - класс  для родителей по  подготовке детей к обучению грамоте (РФВ)</a:t>
            </a:r>
            <a:endParaRPr lang="ru-RU"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2" descr="pch_maya: это правда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4264025"/>
            <a:ext cx="2300288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Прямоугольник 2"/>
          <p:cNvSpPr>
            <a:spLocks noChangeArrowheads="1"/>
          </p:cNvSpPr>
          <p:nvPr/>
        </p:nvSpPr>
        <p:spPr bwMode="auto">
          <a:xfrm>
            <a:off x="4929188" y="4875213"/>
            <a:ext cx="400050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 i="1">
                <a:latin typeface="Times New Roman" pitchFamily="18" charset="0"/>
                <a:cs typeface="Times New Roman" pitchFamily="18" charset="0"/>
              </a:rPr>
              <a:t>МБДОУ № 14 « Брусничка»</a:t>
            </a:r>
          </a:p>
          <a:p>
            <a:pPr algn="r"/>
            <a:r>
              <a:rPr lang="ru-RU" sz="1600">
                <a:latin typeface="Times New Roman" pitchFamily="18" charset="0"/>
                <a:cs typeface="Times New Roman" pitchFamily="18" charset="0"/>
              </a:rPr>
              <a:t>гр. «Одуванчик» </a:t>
            </a:r>
          </a:p>
          <a:p>
            <a:pPr algn="r"/>
            <a:r>
              <a:rPr lang="ru-RU" sz="1600" i="1">
                <a:latin typeface="Times New Roman" pitchFamily="18" charset="0"/>
                <a:cs typeface="Times New Roman" pitchFamily="18" charset="0"/>
              </a:rPr>
              <a:t>Учитель – дефектолог: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 Загидуллина Ю.М.</a:t>
            </a:r>
          </a:p>
          <a:p>
            <a:pPr algn="r"/>
            <a:r>
              <a:rPr lang="ru-RU" sz="1600" i="1">
                <a:latin typeface="Times New Roman" pitchFamily="18" charset="0"/>
                <a:cs typeface="Times New Roman" pitchFamily="18" charset="0"/>
              </a:rPr>
              <a:t>Воспитатели: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 Зиганшинова Ч.Х.</a:t>
            </a:r>
          </a:p>
          <a:p>
            <a:pPr algn="r"/>
            <a:r>
              <a:rPr lang="ru-RU" sz="1600">
                <a:latin typeface="Times New Roman" pitchFamily="18" charset="0"/>
                <a:cs typeface="Times New Roman" pitchFamily="18" charset="0"/>
              </a:rPr>
              <a:t>                                   Капелюшина И.Г.</a:t>
            </a:r>
            <a:endParaRPr lang="ru-RU" sz="160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305800" cy="78581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Игра «Найди и раскрась»</a:t>
            </a:r>
            <a:endParaRPr lang="ru-RU" b="1" dirty="0"/>
          </a:p>
        </p:txBody>
      </p:sp>
      <p:pic>
        <p:nvPicPr>
          <p:cNvPr id="22530" name="Рисунок 2" descr="https://1.bp.blogspot.com/-_bx-LPU4dXs/XpnlVDpZQaI/AAAAAAAABwM/2AhTGD731lAEVYMBM37meHewHX7B-ZrnACLcBGAsYHQ/s1600/13.jpg"/>
          <p:cNvPicPr>
            <a:picLocks noChangeAspect="1" noChangeArrowheads="1"/>
          </p:cNvPicPr>
          <p:nvPr/>
        </p:nvPicPr>
        <p:blipFill>
          <a:blip r:embed="rId2"/>
          <a:srcRect l="68710" t="16331" r="9898" b="61356"/>
          <a:stretch>
            <a:fillRect/>
          </a:stretch>
        </p:blipFill>
        <p:spPr bwMode="auto">
          <a:xfrm>
            <a:off x="2214563" y="1428750"/>
            <a:ext cx="44291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305800" cy="92869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Штриховка буквы</a:t>
            </a:r>
            <a:endParaRPr lang="ru-RU" b="1" dirty="0"/>
          </a:p>
        </p:txBody>
      </p:sp>
      <p:pic>
        <p:nvPicPr>
          <p:cNvPr id="23554" name="Рисунок 3" descr="https://1.bp.blogspot.com/-_bx-LPU4dXs/XpnlVDpZQaI/AAAAAAAABwM/2AhTGD731lAEVYMBM37meHewHX7B-ZrnACLcBGAsYHQ/s1600/13.jpg"/>
          <p:cNvPicPr>
            <a:picLocks noChangeAspect="1" noChangeArrowheads="1"/>
          </p:cNvPicPr>
          <p:nvPr/>
        </p:nvPicPr>
        <p:blipFill>
          <a:blip r:embed="rId2"/>
          <a:srcRect l="43015" t="16331" r="34760" b="61356"/>
          <a:stretch>
            <a:fillRect/>
          </a:stretch>
        </p:blipFill>
        <p:spPr bwMode="auto">
          <a:xfrm>
            <a:off x="3214688" y="1714500"/>
            <a:ext cx="3786187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86752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Выбери правильную букву</a:t>
            </a:r>
            <a:endParaRPr lang="ru-RU" b="1" dirty="0"/>
          </a:p>
        </p:txBody>
      </p:sp>
      <p:pic>
        <p:nvPicPr>
          <p:cNvPr id="24578" name="Рисунок 2" descr="https://1.bp.blogspot.com/-_bx-LPU4dXs/XpnlVDpZQaI/AAAAAAAABwM/2AhTGD731lAEVYMBM37meHewHX7B-ZrnACLcBGAsYHQ/s1600/13.jpg"/>
          <p:cNvPicPr>
            <a:picLocks noChangeAspect="1" noChangeArrowheads="1"/>
          </p:cNvPicPr>
          <p:nvPr/>
        </p:nvPicPr>
        <p:blipFill>
          <a:blip r:embed="rId2"/>
          <a:srcRect l="4865" t="81731" r="60216" b="7831"/>
          <a:stretch>
            <a:fillRect/>
          </a:stretch>
        </p:blipFill>
        <p:spPr bwMode="auto">
          <a:xfrm>
            <a:off x="785813" y="2000250"/>
            <a:ext cx="74295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Обведи только букву «В»</a:t>
            </a:r>
            <a:endParaRPr lang="ru-RU" b="1" dirty="0"/>
          </a:p>
        </p:txBody>
      </p:sp>
      <p:pic>
        <p:nvPicPr>
          <p:cNvPr id="25602" name="Рисунок 2" descr="http://4.bp.blogspot.com/-guhWGl5j15A/T0h1QlSuWxI/AAAAAAAALhc/rX8EESahjIM/s1600/%D0%B1%D1%83%D0%BA%D0%B2%D0%B0-%D0%B2-2.jpg"/>
          <p:cNvPicPr>
            <a:picLocks noChangeAspect="1" noChangeArrowheads="1"/>
          </p:cNvPicPr>
          <p:nvPr/>
        </p:nvPicPr>
        <p:blipFill>
          <a:blip r:embed="rId2"/>
          <a:srcRect l="21976" t="82547" r="18295" b="4070"/>
          <a:stretch>
            <a:fillRect/>
          </a:stretch>
        </p:blipFill>
        <p:spPr bwMode="auto">
          <a:xfrm>
            <a:off x="642938" y="1928813"/>
            <a:ext cx="764381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Допиши букву «В»</a:t>
            </a:r>
            <a:endParaRPr lang="ru-RU" b="1" dirty="0"/>
          </a:p>
        </p:txBody>
      </p:sp>
      <p:pic>
        <p:nvPicPr>
          <p:cNvPr id="26626" name="Рисунок 2" descr="Пособие с буквой В"/>
          <p:cNvPicPr>
            <a:picLocks noChangeAspect="1" noChangeArrowheads="1"/>
          </p:cNvPicPr>
          <p:nvPr/>
        </p:nvPicPr>
        <p:blipFill>
          <a:blip r:embed="rId2"/>
          <a:srcRect t="53253" b="35016"/>
          <a:stretch>
            <a:fillRect/>
          </a:stretch>
        </p:blipFill>
        <p:spPr bwMode="auto">
          <a:xfrm>
            <a:off x="0" y="2071688"/>
            <a:ext cx="892968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угольник 1"/>
          <p:cNvSpPr>
            <a:spLocks noChangeArrowheads="1"/>
          </p:cNvSpPr>
          <p:nvPr/>
        </p:nvSpPr>
        <p:spPr bwMode="auto">
          <a:xfrm>
            <a:off x="319088" y="476250"/>
            <a:ext cx="8574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Закрепление образа буквы в домашних условиях</a:t>
            </a:r>
          </a:p>
        </p:txBody>
      </p:sp>
      <p:pic>
        <p:nvPicPr>
          <p:cNvPr id="27650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071563"/>
            <a:ext cx="171450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Рисунок 8" descr="https://promany.ru/wp-content/uploads/2019/06/%D0%B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313" y="1071563"/>
            <a:ext cx="164306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Рисунок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63" y="4572000"/>
            <a:ext cx="2703512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Рисунок 10" descr="https://ped-kopilka.ru/upload/blogs2/2019/11/31115_ddd1e41cfb5056ef7ade16c9157ab755.jpg.jpg"/>
          <p:cNvPicPr>
            <a:picLocks noChangeAspect="1" noChangeArrowheads="1"/>
          </p:cNvPicPr>
          <p:nvPr/>
        </p:nvPicPr>
        <p:blipFill>
          <a:blip r:embed="rId5"/>
          <a:srcRect l="51302" r="24190" b="63040"/>
          <a:stretch>
            <a:fillRect/>
          </a:stretch>
        </p:blipFill>
        <p:spPr bwMode="auto">
          <a:xfrm>
            <a:off x="6786563" y="1285875"/>
            <a:ext cx="1928812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Рисунок 11" descr="https://nsportal.ru/sites/default/files/2016/10/19/dscn2417.jpg"/>
          <p:cNvPicPr>
            <a:picLocks noChangeAspect="1" noChangeArrowheads="1"/>
          </p:cNvPicPr>
          <p:nvPr/>
        </p:nvPicPr>
        <p:blipFill>
          <a:blip r:embed="rId6"/>
          <a:srcRect l="27222" t="5446" r="60390" b="64378"/>
          <a:stretch>
            <a:fillRect/>
          </a:stretch>
        </p:blipFill>
        <p:spPr bwMode="auto">
          <a:xfrm>
            <a:off x="1928813" y="4429125"/>
            <a:ext cx="135731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Рисунок 12" descr="https://cdn4.imgbb.ru/user/6/67675/201411/8928aec3393330f0b966c67d6b03dd3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6313" y="1071563"/>
            <a:ext cx="164306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Рисунок 13" descr="https://pochemu4ka.ru/_ld/78/52341066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3214688"/>
            <a:ext cx="1528762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Рисунок 15" descr="https://postroysamdom.ru/wp-content/uploads/2021/06/3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9000" y="3429000"/>
            <a:ext cx="178593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Рисунок 14" descr="https://podelkiexpert.ru/wp-content/uploads/2021/03/podelka-bukva-svoimi-rukami-63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286375" y="3286125"/>
            <a:ext cx="1312863" cy="131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C:\Users\Ирина\OneDrive\Рабочий стол\Новая папка\DSCN00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8" y="500063"/>
            <a:ext cx="2071687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3" descr="C:\Users\Ирина\OneDrive\Рабочий стол\Новая папка\DSCN008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311721">
            <a:off x="6267450" y="1196975"/>
            <a:ext cx="2687638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4" descr="C:\Users\Ирина\OneDrive\Рабочий стол\Новая папка\DSCN008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4448279">
            <a:off x="207169" y="1207294"/>
            <a:ext cx="2709862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5" descr="C:\Users\Ирина\OneDrive\Рабочий стол\Новая папка\DSCN008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4757090">
            <a:off x="1607344" y="4021932"/>
            <a:ext cx="2801937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Рисунок 5" descr="C:\Users\Ирина\OneDrive\Рабочий стол\DSCN008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6227496">
            <a:off x="4818063" y="4062412"/>
            <a:ext cx="2687638" cy="204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b="1" i="1" smtClean="0"/>
              <a:t>Спасибо за внимание!</a:t>
            </a:r>
          </a:p>
        </p:txBody>
      </p:sp>
      <p:pic>
        <p:nvPicPr>
          <p:cNvPr id="29698" name="Picture 6" descr="63364199_1283106791_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6138" y="2492375"/>
            <a:ext cx="6272212" cy="403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Тема: «Звуки в-вь. Буква В».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>
                <a:solidFill>
                  <a:schemeClr val="accent2"/>
                </a:solidFill>
              </a:rPr>
              <a:t>Цели</a:t>
            </a:r>
            <a:r>
              <a:rPr lang="ru-RU" sz="3200" b="1" dirty="0" smtClean="0">
                <a:solidFill>
                  <a:schemeClr val="accent2"/>
                </a:solidFill>
              </a:rPr>
              <a:t>: </a:t>
            </a:r>
            <a:endParaRPr lang="ru-RU" sz="3200" b="1" dirty="0">
              <a:solidFill>
                <a:schemeClr val="accent2"/>
              </a:solidFill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/>
              <a:t>с</a:t>
            </a:r>
            <a:r>
              <a:rPr lang="ru-RU" dirty="0" smtClean="0"/>
              <a:t>формировать представления родителей о методах и приемах работы педагогов групп в рамках </a:t>
            </a:r>
            <a:r>
              <a:rPr lang="ru-RU" dirty="0" err="1" smtClean="0"/>
              <a:t>коррекционно</a:t>
            </a:r>
            <a:r>
              <a:rPr lang="ru-RU" dirty="0" smtClean="0"/>
              <a:t> – развивающего занятия;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/>
              <a:t>н</a:t>
            </a:r>
            <a:r>
              <a:rPr lang="ru-RU" dirty="0" smtClean="0"/>
              <a:t>аучить родителей применять данные методы и приемы работы с ребенком для закрепления полученных знаний и умений в домашних условиях.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556792"/>
            <a:ext cx="8291264" cy="46085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/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/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/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/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3600" b="1" u="sng" dirty="0" err="1" smtClean="0">
                <a:solidFill>
                  <a:srgbClr val="FF0000"/>
                </a:solidFill>
              </a:rPr>
              <a:t>Фонетико</a:t>
            </a:r>
            <a:r>
              <a:rPr lang="ru-RU" sz="3600" b="1" u="sng" dirty="0" smtClean="0">
                <a:solidFill>
                  <a:srgbClr val="FF0000"/>
                </a:solidFill>
              </a:rPr>
              <a:t>–фонематическое недоразвитие </a:t>
            </a:r>
            <a:r>
              <a:rPr lang="ru-RU" sz="4000" dirty="0" smtClean="0">
                <a:solidFill>
                  <a:schemeClr val="tx1"/>
                </a:solidFill>
              </a:rPr>
              <a:t>–нарушение формирования произносительной системы языка вследствие недостаточности фонематического восприятия и артикуляции звуков речи.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b="1" u="sng" dirty="0" err="1" smtClean="0">
                <a:solidFill>
                  <a:srgbClr val="FF0000"/>
                </a:solidFill>
              </a:rPr>
              <a:t>Дислексия</a:t>
            </a:r>
            <a:r>
              <a:rPr lang="ru-RU" sz="4000" dirty="0" smtClean="0">
                <a:solidFill>
                  <a:schemeClr val="tx1"/>
                </a:solidFill>
              </a:rPr>
              <a:t> – нарушение процесса чтения. 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b="1" u="sng" dirty="0" err="1" smtClean="0">
                <a:solidFill>
                  <a:srgbClr val="FF0000"/>
                </a:solidFill>
              </a:rPr>
              <a:t>Дисграфия</a:t>
            </a:r>
            <a:r>
              <a:rPr lang="ru-RU" sz="4000" b="1" u="sng" dirty="0" smtClean="0">
                <a:solidFill>
                  <a:schemeClr val="tx1"/>
                </a:solidFill>
              </a:rPr>
              <a:t> </a:t>
            </a:r>
            <a:r>
              <a:rPr lang="ru-RU" sz="4000" dirty="0" smtClean="0">
                <a:solidFill>
                  <a:schemeClr val="tx1"/>
                </a:solidFill>
              </a:rPr>
              <a:t>– нарушение процесса письма.</a:t>
            </a: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305800" cy="92869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«Отгадай-ка»</a:t>
            </a:r>
            <a:endParaRPr lang="ru-RU" b="1" dirty="0"/>
          </a:p>
        </p:txBody>
      </p:sp>
      <p:pic>
        <p:nvPicPr>
          <p:cNvPr id="16386" name="Рисунок 1" descr="https://clipart-best.com/img/cherry/cherry-clip-art-2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650" y="928688"/>
            <a:ext cx="1689100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Рисунок 7" descr="https://menacompany.net/wp-content/uploads/2018/01/21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1357313"/>
            <a:ext cx="2500313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Рисунок 10" descr="https://fsd.multiurok.ru/html/2020/08/18/s_5f3b4daa30f3a/1510080_1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3" y="1214438"/>
            <a:ext cx="3214687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Рисунок 22" descr="https://krot.info/uploads/posts/2020-01/1579548372_36-p-belie-foni-s-volkami-9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3" y="3357563"/>
            <a:ext cx="2659062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Рисунок 25" descr="https://clipart-best.com/img/fork/fork-clip-art-18.png"/>
          <p:cNvPicPr>
            <a:picLocks noChangeAspect="1" noChangeArrowheads="1"/>
          </p:cNvPicPr>
          <p:nvPr/>
        </p:nvPicPr>
        <p:blipFill>
          <a:blip r:embed="rId6"/>
          <a:srcRect l="43141" t="12115" r="42220" b="12991"/>
          <a:stretch>
            <a:fillRect/>
          </a:stretch>
        </p:blipFill>
        <p:spPr bwMode="auto">
          <a:xfrm>
            <a:off x="4143375" y="3429000"/>
            <a:ext cx="642938" cy="331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Рисунок 1" descr="ÐÐ°ÑÑÐ¸Ð½ÐºÐ¸ Ð¿Ð¾ Ð·Ð°Ð¿ÑÐ¾ÑÑ Ð²Ð¾ÑÐ¾Ð±ÐµÐ¹ ÐºÐ»Ð¸Ð¿Ð°ÑÑ Ð½Ð° Ð¿ÑÐ¾Ð·ÑÐ°ÑÐ½Ð¾Ð¼ ÑÐ¾Ð½Ðµ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50" y="4000500"/>
            <a:ext cx="2709863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WordArt 7"/>
          <p:cNvSpPr>
            <a:spLocks noChangeArrowheads="1" noChangeShapeType="1" noTextEdit="1"/>
          </p:cNvSpPr>
          <p:nvPr/>
        </p:nvSpPr>
        <p:spPr bwMode="auto">
          <a:xfrm>
            <a:off x="714375" y="785813"/>
            <a:ext cx="7673975" cy="842962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схема характеристики звука</a:t>
            </a:r>
          </a:p>
        </p:txBody>
      </p:sp>
      <p:cxnSp>
        <p:nvCxnSpPr>
          <p:cNvPr id="17410" name="AutoShape 8"/>
          <p:cNvCxnSpPr>
            <a:cxnSpLocks noChangeShapeType="1"/>
          </p:cNvCxnSpPr>
          <p:nvPr/>
        </p:nvCxnSpPr>
        <p:spPr bwMode="auto">
          <a:xfrm>
            <a:off x="714375" y="2500313"/>
            <a:ext cx="2500313" cy="428625"/>
          </a:xfrm>
          <a:prstGeom prst="curvedConnector3">
            <a:avLst>
              <a:gd name="adj1" fmla="val 50000"/>
            </a:avLst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7411" name="AutoShape 9"/>
          <p:cNvCxnSpPr>
            <a:cxnSpLocks noChangeShapeType="1"/>
          </p:cNvCxnSpPr>
          <p:nvPr/>
        </p:nvCxnSpPr>
        <p:spPr bwMode="auto">
          <a:xfrm>
            <a:off x="785813" y="2928938"/>
            <a:ext cx="1214437" cy="285750"/>
          </a:xfrm>
          <a:prstGeom prst="curvedConnector3">
            <a:avLst>
              <a:gd name="adj1" fmla="val 50000"/>
            </a:avLst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</p:cxnSp>
      <p:sp>
        <p:nvSpPr>
          <p:cNvPr id="17412" name="Rectangle 12"/>
          <p:cNvSpPr>
            <a:spLocks noChangeArrowheads="1"/>
          </p:cNvSpPr>
          <p:nvPr/>
        </p:nvSpPr>
        <p:spPr bwMode="auto">
          <a:xfrm>
            <a:off x="6011863" y="4365625"/>
            <a:ext cx="685800" cy="5715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Tahoma" pitchFamily="34" charset="0"/>
            </a:endParaRPr>
          </a:p>
        </p:txBody>
      </p:sp>
      <p:sp>
        <p:nvSpPr>
          <p:cNvPr id="17413" name="Rectangle 13"/>
          <p:cNvSpPr>
            <a:spLocks noChangeArrowheads="1"/>
          </p:cNvSpPr>
          <p:nvPr/>
        </p:nvSpPr>
        <p:spPr bwMode="auto">
          <a:xfrm>
            <a:off x="6659563" y="5013325"/>
            <a:ext cx="685800" cy="5715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Tahoma" pitchFamily="34" charset="0"/>
            </a:endParaRPr>
          </a:p>
        </p:txBody>
      </p:sp>
      <p:sp>
        <p:nvSpPr>
          <p:cNvPr id="17414" name="Rectangle 14"/>
          <p:cNvSpPr>
            <a:spLocks noChangeArrowheads="1"/>
          </p:cNvSpPr>
          <p:nvPr/>
        </p:nvSpPr>
        <p:spPr bwMode="auto">
          <a:xfrm>
            <a:off x="7308850" y="5661025"/>
            <a:ext cx="685800" cy="5715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Tahoma" pitchFamily="34" charset="0"/>
            </a:endParaRPr>
          </a:p>
        </p:txBody>
      </p:sp>
      <p:sp>
        <p:nvSpPr>
          <p:cNvPr id="17415" name="Rectangle 15"/>
          <p:cNvSpPr>
            <a:spLocks noChangeArrowheads="1"/>
          </p:cNvSpPr>
          <p:nvPr/>
        </p:nvSpPr>
        <p:spPr bwMode="auto">
          <a:xfrm>
            <a:off x="6659563" y="4365625"/>
            <a:ext cx="6858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Tahoma" pitchFamily="34" charset="0"/>
            </a:endParaRPr>
          </a:p>
        </p:txBody>
      </p:sp>
      <p:sp>
        <p:nvSpPr>
          <p:cNvPr id="17416" name="Rectangle 16"/>
          <p:cNvSpPr>
            <a:spLocks noChangeArrowheads="1"/>
          </p:cNvSpPr>
          <p:nvPr/>
        </p:nvSpPr>
        <p:spPr bwMode="auto">
          <a:xfrm>
            <a:off x="7308850" y="4365625"/>
            <a:ext cx="6858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Tahoma" pitchFamily="34" charset="0"/>
            </a:endParaRPr>
          </a:p>
        </p:txBody>
      </p:sp>
      <p:sp>
        <p:nvSpPr>
          <p:cNvPr id="17417" name="Rectangle 17"/>
          <p:cNvSpPr>
            <a:spLocks noChangeArrowheads="1"/>
          </p:cNvSpPr>
          <p:nvPr/>
        </p:nvSpPr>
        <p:spPr bwMode="auto">
          <a:xfrm>
            <a:off x="7308850" y="5013325"/>
            <a:ext cx="6858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Tahoma" pitchFamily="34" charset="0"/>
            </a:endParaRPr>
          </a:p>
        </p:txBody>
      </p:sp>
      <p:sp>
        <p:nvSpPr>
          <p:cNvPr id="17418" name="Rectangle 18"/>
          <p:cNvSpPr>
            <a:spLocks noChangeArrowheads="1"/>
          </p:cNvSpPr>
          <p:nvPr/>
        </p:nvSpPr>
        <p:spPr bwMode="auto">
          <a:xfrm>
            <a:off x="6011863" y="5013325"/>
            <a:ext cx="6858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Tahoma" pitchFamily="34" charset="0"/>
            </a:endParaRPr>
          </a:p>
        </p:txBody>
      </p:sp>
      <p:sp>
        <p:nvSpPr>
          <p:cNvPr id="17419" name="Rectangle 19"/>
          <p:cNvSpPr>
            <a:spLocks noChangeArrowheads="1"/>
          </p:cNvSpPr>
          <p:nvPr/>
        </p:nvSpPr>
        <p:spPr bwMode="auto">
          <a:xfrm>
            <a:off x="6011863" y="5661025"/>
            <a:ext cx="6858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Tahoma" pitchFamily="34" charset="0"/>
            </a:endParaRPr>
          </a:p>
        </p:txBody>
      </p:sp>
      <p:sp>
        <p:nvSpPr>
          <p:cNvPr id="17420" name="Rectangle 20"/>
          <p:cNvSpPr>
            <a:spLocks noChangeArrowheads="1"/>
          </p:cNvSpPr>
          <p:nvPr/>
        </p:nvSpPr>
        <p:spPr bwMode="auto">
          <a:xfrm>
            <a:off x="6659563" y="5661025"/>
            <a:ext cx="685800" cy="5715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Tahoma" pitchFamily="34" charset="0"/>
            </a:endParaRPr>
          </a:p>
        </p:txBody>
      </p:sp>
      <p:pic>
        <p:nvPicPr>
          <p:cNvPr id="17421" name="i-main-pic" descr="Описание: Картинка 53 из 1024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3068638"/>
            <a:ext cx="1584325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Рисунок 12" descr="Описание: http://im8-tub-ru.yandex.net/i?id=259090049-58-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3141663"/>
            <a:ext cx="1584325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i-main-pic" descr="Описание: Картинка 8 из 1614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2913" y="4149725"/>
            <a:ext cx="1792287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i-main-pic" descr="Описание: Картинка 8 из 1614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4221163"/>
            <a:ext cx="1728788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5" name="Line 28"/>
          <p:cNvSpPr>
            <a:spLocks noChangeShapeType="1"/>
          </p:cNvSpPr>
          <p:nvPr/>
        </p:nvSpPr>
        <p:spPr bwMode="auto">
          <a:xfrm flipH="1">
            <a:off x="684213" y="4581525"/>
            <a:ext cx="1871662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26" name="Line 29"/>
          <p:cNvSpPr>
            <a:spLocks noChangeShapeType="1"/>
          </p:cNvSpPr>
          <p:nvPr/>
        </p:nvSpPr>
        <p:spPr bwMode="auto">
          <a:xfrm>
            <a:off x="755650" y="4508500"/>
            <a:ext cx="1655763" cy="15128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27" name="Oval 30"/>
          <p:cNvSpPr>
            <a:spLocks noChangeArrowheads="1"/>
          </p:cNvSpPr>
          <p:nvPr/>
        </p:nvSpPr>
        <p:spPr bwMode="auto">
          <a:xfrm>
            <a:off x="5724525" y="2060575"/>
            <a:ext cx="1008063" cy="936625"/>
          </a:xfrm>
          <a:prstGeom prst="ellipse">
            <a:avLst/>
          </a:prstGeom>
          <a:solidFill>
            <a:srgbClr val="00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>
              <a:latin typeface="Tahoma" pitchFamily="34" charset="0"/>
            </a:endParaRPr>
          </a:p>
        </p:txBody>
      </p:sp>
      <p:sp>
        <p:nvSpPr>
          <p:cNvPr id="17428" name="Oval 31"/>
          <p:cNvSpPr>
            <a:spLocks noChangeArrowheads="1"/>
          </p:cNvSpPr>
          <p:nvPr/>
        </p:nvSpPr>
        <p:spPr bwMode="auto">
          <a:xfrm>
            <a:off x="7380288" y="2060575"/>
            <a:ext cx="1008062" cy="9366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96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</a:t>
            </a:r>
            <a:r>
              <a:rPr lang="ru-RU" sz="9600" b="1" dirty="0" smtClean="0">
                <a:ln/>
                <a:solidFill>
                  <a:schemeClr val="accent4"/>
                </a:solidFill>
              </a:rPr>
              <a:t>      </a:t>
            </a:r>
            <a:r>
              <a:rPr lang="ru-RU" sz="9600" b="1" dirty="0" smtClean="0">
                <a:ln/>
                <a:solidFill>
                  <a:schemeClr val="accent5">
                    <a:lumMod val="75000"/>
                  </a:schemeClr>
                </a:solidFill>
              </a:rPr>
              <a:t>ВЬ</a:t>
            </a:r>
            <a:endParaRPr lang="ru-RU" sz="9600" b="1" dirty="0">
              <a:ln/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8434" name="Рисунок 34" descr="https://clipart-best.com/img/grape/grape-clip-art-3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285750"/>
            <a:ext cx="2214563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 descr="vase-clip-art-75"/>
          <p:cNvPicPr>
            <a:picLocks noChangeAspect="1" noChangeArrowheads="1"/>
          </p:cNvPicPr>
          <p:nvPr/>
        </p:nvPicPr>
        <p:blipFill>
          <a:blip r:embed="rId3"/>
          <a:srcRect l="25311" r="30969"/>
          <a:stretch>
            <a:fillRect/>
          </a:stretch>
        </p:blipFill>
        <p:spPr bwMode="auto">
          <a:xfrm>
            <a:off x="3571875" y="928688"/>
            <a:ext cx="1228725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49" descr="https://i.pinimg.com/originals/2b/43/84/2b4384657e8146790ccace991f9ecdf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07238" y="214313"/>
            <a:ext cx="178276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58" descr="https://clipart-best.com/img/carpet/carpet-clip-art-4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75" y="2857500"/>
            <a:ext cx="372745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Рисунок 61" descr="https://clipart-best.com/img/owl/owl-clip-art-27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188" y="2000250"/>
            <a:ext cx="1928812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Рисунок 73" descr="Тыква 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86563" y="4772025"/>
            <a:ext cx="208597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8" descr="cow-clip-art-7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28938" y="4081463"/>
            <a:ext cx="3500437" cy="205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9" descr="73843702_bd5ad579eb0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2000250"/>
            <a:ext cx="2614613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0" descr="d433b50a768a11eb8bed0800274d21ad_f3c3bf8c924c11eb8bed0800274d21ad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500688" y="1500188"/>
            <a:ext cx="163830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1" descr="%25D1%2582%25D1%2580%25D0%25B0%25D0%25B2%25D0%25B0_DoV%2B%252817%252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00375" y="5326063"/>
            <a:ext cx="3643313" cy="15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2" descr="3fe982385e60e9e184310c61580548e7"/>
          <p:cNvPicPr>
            <a:picLocks noChangeAspect="1" noChangeArrowheads="1"/>
          </p:cNvPicPr>
          <p:nvPr/>
        </p:nvPicPr>
        <p:blipFill>
          <a:blip r:embed="rId12"/>
          <a:srcRect l="13876" t="13652" r="8452" b="9180"/>
          <a:stretch>
            <a:fillRect/>
          </a:stretch>
        </p:blipFill>
        <p:spPr bwMode="auto">
          <a:xfrm>
            <a:off x="0" y="5106988"/>
            <a:ext cx="2305050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305800" cy="78581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</a:rPr>
              <a:t>Позиция звука в слове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9458" name="Picture 2" descr="22788-7-fork-transparent-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75" y="2286000"/>
            <a:ext cx="30003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88" y="5286375"/>
          <a:ext cx="2571750" cy="857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857256"/>
                <a:gridCol w="857256"/>
              </a:tblGrid>
              <a:tr h="8572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9469" name="Рисунок 61" descr="https://clipart-best.com/img/owl/owl-clip-art-2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75" y="2000250"/>
            <a:ext cx="2138363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857875" y="5214938"/>
          <a:ext cx="2857500" cy="857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2506"/>
                <a:gridCol w="952506"/>
                <a:gridCol w="952506"/>
              </a:tblGrid>
              <a:tr h="8572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9480" name="Picture 4" descr="more-ostrov-palmy-kusty-sea"/>
          <p:cNvPicPr>
            <a:picLocks noChangeAspect="1" noChangeArrowheads="1"/>
          </p:cNvPicPr>
          <p:nvPr/>
        </p:nvPicPr>
        <p:blipFill>
          <a:blip r:embed="rId4"/>
          <a:srcRect l="54353" t="58102" r="7054"/>
          <a:stretch>
            <a:fillRect/>
          </a:stretch>
        </p:blipFill>
        <p:spPr bwMode="auto">
          <a:xfrm>
            <a:off x="2500313" y="1143000"/>
            <a:ext cx="3214687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928938" y="3429000"/>
          <a:ext cx="2571750" cy="785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857256"/>
                <a:gridCol w="857256"/>
              </a:tblGrid>
              <a:tr h="7858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305800" cy="92869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Звуковой анализ слова</a:t>
            </a:r>
            <a:endParaRPr lang="ru-RU" b="1" dirty="0"/>
          </a:p>
        </p:txBody>
      </p:sp>
      <p:pic>
        <p:nvPicPr>
          <p:cNvPr id="20482" name="Рисунок 2" descr="Нужно составить звуковые схемы к слову ЛИСА и ВОЛК. "/>
          <p:cNvPicPr>
            <a:picLocks noChangeAspect="1" noChangeArrowheads="1"/>
          </p:cNvPicPr>
          <p:nvPr/>
        </p:nvPicPr>
        <p:blipFill>
          <a:blip r:embed="rId2"/>
          <a:srcRect l="11067" t="6091" r="13422" b="5138"/>
          <a:stretch>
            <a:fillRect/>
          </a:stretch>
        </p:blipFill>
        <p:spPr bwMode="auto">
          <a:xfrm>
            <a:off x="1000125" y="1428750"/>
            <a:ext cx="688340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305800" cy="78581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</a:rPr>
              <a:t>Знакомство с буквой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21506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37200" y="3251200"/>
            <a:ext cx="3606800" cy="360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3" descr="https://magtheweekly.com/assets/uploads/updates/2019-09-13/6426_024219_updates.jpg"/>
          <p:cNvPicPr>
            <a:picLocks noChangeAspect="1" noChangeArrowheads="1"/>
          </p:cNvPicPr>
          <p:nvPr/>
        </p:nvPicPr>
        <p:blipFill>
          <a:blip r:embed="rId3"/>
          <a:srcRect l="22882" t="10297" r="19913" b="6297"/>
          <a:stretch>
            <a:fillRect/>
          </a:stretch>
        </p:blipFill>
        <p:spPr bwMode="auto">
          <a:xfrm rot="4986472">
            <a:off x="183357" y="1493044"/>
            <a:ext cx="2205037" cy="174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4" descr="https://ds05.infourok.ru/uploads/ex/10d9/0003e168-97d91e96/img6.jpg"/>
          <p:cNvPicPr>
            <a:picLocks noChangeAspect="1" noChangeArrowheads="1"/>
          </p:cNvPicPr>
          <p:nvPr/>
        </p:nvPicPr>
        <p:blipFill>
          <a:blip r:embed="rId4"/>
          <a:srcRect l="8153" t="25554" r="68098" b="34592"/>
          <a:stretch>
            <a:fillRect/>
          </a:stretch>
        </p:blipFill>
        <p:spPr bwMode="auto">
          <a:xfrm>
            <a:off x="714375" y="3643313"/>
            <a:ext cx="2500313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2" descr="на что похожа буква в картинк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13" y="1357313"/>
            <a:ext cx="3065462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911</TotalTime>
  <Words>77</Words>
  <Application>Microsoft Office PowerPoint</Application>
  <PresentationFormat>Экран (4:3)</PresentationFormat>
  <Paragraphs>12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Calibri</vt:lpstr>
      <vt:lpstr>Constantia</vt:lpstr>
      <vt:lpstr>Wingdings 2</vt:lpstr>
      <vt:lpstr>Times New Roman</vt:lpstr>
      <vt:lpstr>Tahoma</vt:lpstr>
      <vt:lpstr>Поток</vt:lpstr>
      <vt:lpstr>Поток</vt:lpstr>
      <vt:lpstr>Поток</vt:lpstr>
      <vt:lpstr>Поток</vt:lpstr>
      <vt:lpstr>Слайд 1</vt:lpstr>
      <vt:lpstr>Тема: «Звуки в-вь. Буква В».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№14 «Брусничка»</dc:title>
  <dc:creator>User</dc:creator>
  <cp:lastModifiedBy>Юля</cp:lastModifiedBy>
  <cp:revision>92</cp:revision>
  <dcterms:created xsi:type="dcterms:W3CDTF">2021-02-09T08:54:36Z</dcterms:created>
  <dcterms:modified xsi:type="dcterms:W3CDTF">2022-05-18T11:11:15Z</dcterms:modified>
</cp:coreProperties>
</file>