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5" r:id="rId1"/>
  </p:sldMasterIdLst>
  <p:notesMasterIdLst>
    <p:notesMasterId r:id="rId17"/>
  </p:notesMasterIdLst>
  <p:sldIdLst>
    <p:sldId id="256" r:id="rId2"/>
    <p:sldId id="257" r:id="rId3"/>
    <p:sldId id="262" r:id="rId4"/>
    <p:sldId id="261" r:id="rId5"/>
    <p:sldId id="263" r:id="rId6"/>
    <p:sldId id="264" r:id="rId7"/>
    <p:sldId id="258" r:id="rId8"/>
    <p:sldId id="265" r:id="rId9"/>
    <p:sldId id="259" r:id="rId10"/>
    <p:sldId id="266" r:id="rId11"/>
    <p:sldId id="267" r:id="rId12"/>
    <p:sldId id="268" r:id="rId13"/>
    <p:sldId id="269" r:id="rId14"/>
    <p:sldId id="270" r:id="rId15"/>
    <p:sldId id="260" r:id="rId16"/>
  </p:sldIdLst>
  <p:sldSz cx="9144000" cy="5143500" type="screen16x9"/>
  <p:notesSz cx="6858000" cy="9144000"/>
  <p:embeddedFontLst>
    <p:embeddedFont>
      <p:font typeface="Arvo" panose="020B0604020202020204" charset="0"/>
      <p:regular r:id="rId18"/>
      <p:bold r:id="rId19"/>
      <p:italic r:id="rId20"/>
      <p:boldItalic r:id="rId21"/>
    </p:embeddedFont>
    <p:embeddedFont>
      <p:font typeface="Roboto Condensed" panose="020B0604020202020204" charset="0"/>
      <p:regular r:id="rId22"/>
      <p:bold r:id="rId23"/>
      <p:italic r:id="rId24"/>
      <p:boldItalic r:id="rId25"/>
    </p:embeddedFont>
    <p:embeddedFont>
      <p:font typeface="Roboto Condensed Light" panose="020B0604020202020204" charset="0"/>
      <p:regular r:id="rId26"/>
      <p:bold r:id="rId27"/>
      <p:italic r:id="rId28"/>
      <p:boldItalic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A0E481A-DAFF-4579-AB13-C85E2123C4B7}">
  <a:tblStyle styleId="{2A0E481A-DAFF-4579-AB13-C85E2123C4B7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0DCC7CFE-21B1-4391-8E16-876B4BE9305B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738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Google Shape;14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137011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137011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137011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137011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137011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33078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25852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683201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924742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344496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884792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77308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713721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7544483" y="657775"/>
            <a:ext cx="1299300" cy="4329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3" y="-7088"/>
            <a:ext cx="8661399" cy="5150588"/>
            <a:chOff x="0" y="-7088"/>
            <a:chExt cx="8661398" cy="5150588"/>
          </a:xfrm>
        </p:grpSpPr>
        <p:sp>
          <p:nvSpPr>
            <p:cNvPr id="12" name="Google Shape;12;p2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4" name="Google Shape;14;p2"/>
          <p:cNvGrpSpPr/>
          <p:nvPr/>
        </p:nvGrpSpPr>
        <p:grpSpPr>
          <a:xfrm rot="10800000" flipH="1">
            <a:off x="5" y="1090763"/>
            <a:ext cx="8847503" cy="2961975"/>
            <a:chOff x="-8178042" y="-4493254"/>
            <a:chExt cx="19483597" cy="6522736"/>
          </a:xfrm>
        </p:grpSpPr>
        <p:sp>
          <p:nvSpPr>
            <p:cNvPr id="15" name="Google Shape;15;p2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3677239" y="4278349"/>
            <a:ext cx="5480828" cy="432996"/>
            <a:chOff x="5582265" y="4646738"/>
            <a:chExt cx="5480828" cy="432996"/>
          </a:xfrm>
        </p:grpSpPr>
        <p:sp>
          <p:nvSpPr>
            <p:cNvPr id="18" name="Google Shape;18;p2"/>
            <p:cNvSpPr/>
            <p:nvPr/>
          </p:nvSpPr>
          <p:spPr>
            <a:xfrm rot="10800000">
              <a:off x="5582265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2"/>
            <p:cNvGrpSpPr/>
            <p:nvPr/>
          </p:nvGrpSpPr>
          <p:grpSpPr>
            <a:xfrm flipH="1">
              <a:off x="5585232" y="4646738"/>
              <a:ext cx="5477861" cy="304551"/>
              <a:chOff x="-24158748" y="330075"/>
              <a:chExt cx="30568423" cy="1699506"/>
            </a:xfrm>
          </p:grpSpPr>
          <p:sp>
            <p:nvSpPr>
              <p:cNvPr id="20" name="Google Shape;20;p2"/>
              <p:cNvSpPr/>
              <p:nvPr/>
            </p:nvSpPr>
            <p:spPr>
              <a:xfrm>
                <a:off x="-24158748" y="330081"/>
                <a:ext cx="28907999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4710175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685803" y="1090750"/>
            <a:ext cx="5367900" cy="29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oogle Shape;24;p3"/>
          <p:cNvGrpSpPr/>
          <p:nvPr/>
        </p:nvGrpSpPr>
        <p:grpSpPr>
          <a:xfrm>
            <a:off x="-4" y="46"/>
            <a:ext cx="7072431" cy="1327315"/>
            <a:chOff x="-4" y="40"/>
            <a:chExt cx="7072430" cy="1327315"/>
          </a:xfrm>
        </p:grpSpPr>
        <p:sp>
          <p:nvSpPr>
            <p:cNvPr id="25" name="Google Shape;25;p3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26" name="Google Shape;26;p3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27" name="Google Shape;27;p3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28" name="Google Shape;28;p3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29" name="Google Shape;29;p3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30" name="Google Shape;30;p3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31" name="Google Shape;31;p3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32" name="Google Shape;32;p3"/>
          <p:cNvGrpSpPr/>
          <p:nvPr/>
        </p:nvGrpSpPr>
        <p:grpSpPr>
          <a:xfrm>
            <a:off x="6946845" y="4472729"/>
            <a:ext cx="2202831" cy="670795"/>
            <a:chOff x="5575242" y="4472723"/>
            <a:chExt cx="2202830" cy="670795"/>
          </a:xfrm>
        </p:grpSpPr>
        <p:sp>
          <p:nvSpPr>
            <p:cNvPr id="33" name="Google Shape;33;p3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4" name="Google Shape;34;p3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35" name="Google Shape;35;p3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" name="Google Shape;36;p3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" name="Google Shape;37;p3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38" name="Google Shape;38;p3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39;p3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0" name="Google Shape;40;p3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3"/>
          <p:cNvSpPr txBox="1">
            <a:spLocks noGrp="1"/>
          </p:cNvSpPr>
          <p:nvPr>
            <p:ph type="body" idx="1"/>
          </p:nvPr>
        </p:nvSpPr>
        <p:spPr>
          <a:xfrm>
            <a:off x="814275" y="1537988"/>
            <a:ext cx="3378300" cy="27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178" lvl="0" indent="-355582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356" lvl="1" indent="-355582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532" lvl="2" indent="-355582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709" lvl="3" indent="-355582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5886" lvl="4" indent="-355582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063" lvl="5" indent="-355582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240" lvl="6" indent="-355582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418" lvl="7" indent="-355582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594" lvl="8" indent="-355582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42" name="Google Shape;42;p3"/>
          <p:cNvSpPr txBox="1">
            <a:spLocks noGrp="1"/>
          </p:cNvSpPr>
          <p:nvPr>
            <p:ph type="body" idx="2"/>
          </p:nvPr>
        </p:nvSpPr>
        <p:spPr>
          <a:xfrm>
            <a:off x="4396123" y="1537988"/>
            <a:ext cx="3378300" cy="27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178" lvl="0" indent="-355582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356" lvl="1" indent="-355582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532" lvl="2" indent="-355582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709" lvl="3" indent="-355582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5886" lvl="4" indent="-355582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063" lvl="5" indent="-355582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240" lvl="6" indent="-355582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418" lvl="7" indent="-355582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594" lvl="8" indent="-355582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43" name="Google Shape;43;p3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▰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.stvospitatel.ru/npd-doc?npmid=99&amp;npid=902389617&amp;anchor=ZAP288K3F8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5"/>
          <p:cNvSpPr txBox="1"/>
          <p:nvPr/>
        </p:nvSpPr>
        <p:spPr>
          <a:xfrm>
            <a:off x="-239013" y="1630503"/>
            <a:ext cx="6722940" cy="174855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725134" algn="ctr">
              <a:spcBef>
                <a:spcPts val="95"/>
              </a:spcBef>
            </a:pPr>
            <a:r>
              <a:rPr lang="ru-RU" sz="28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lang="ru-RU" sz="2800" b="1" spc="-15" dirty="0">
                <a:solidFill>
                  <a:schemeClr val="bg1"/>
                </a:solidFill>
                <a:latin typeface="Times New Roman"/>
                <a:cs typeface="Times New Roman"/>
              </a:rPr>
              <a:t>Воспитательные, развивающие и обучающие </a:t>
            </a:r>
            <a:r>
              <a:rPr lang="ru-RU" sz="2800" b="1" spc="-15" dirty="0" smtClean="0">
                <a:solidFill>
                  <a:schemeClr val="bg1"/>
                </a:solidFill>
                <a:latin typeface="Times New Roman"/>
                <a:cs typeface="Times New Roman"/>
              </a:rPr>
              <a:t>задачи</a:t>
            </a:r>
            <a:r>
              <a:rPr lang="ru-RU" sz="2800" b="1" spc="-15" dirty="0">
                <a:solidFill>
                  <a:schemeClr val="bg1"/>
                </a:solidFill>
                <a:latin typeface="Times New Roman"/>
                <a:cs typeface="Times New Roman"/>
              </a:rPr>
              <a:t>: </a:t>
            </a:r>
          </a:p>
          <a:p>
            <a:pPr marL="12700" marR="5080" indent="725134" algn="ctr">
              <a:spcBef>
                <a:spcPts val="95"/>
              </a:spcBef>
            </a:pPr>
            <a:r>
              <a:rPr lang="ru-RU" sz="2800" b="1" spc="-15" dirty="0">
                <a:solidFill>
                  <a:schemeClr val="bg1"/>
                </a:solidFill>
                <a:latin typeface="Times New Roman"/>
                <a:cs typeface="Times New Roman"/>
              </a:rPr>
              <a:t>в чем разница и как их правильно формулировать</a:t>
            </a:r>
            <a:endParaRPr sz="28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9" name="object 4"/>
          <p:cNvSpPr/>
          <p:nvPr/>
        </p:nvSpPr>
        <p:spPr>
          <a:xfrm>
            <a:off x="7488243" y="2524992"/>
            <a:ext cx="1548245" cy="170813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6"/>
          <p:cNvSpPr txBox="1"/>
          <p:nvPr/>
        </p:nvSpPr>
        <p:spPr>
          <a:xfrm>
            <a:off x="4978827" y="4245250"/>
            <a:ext cx="3932971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715" algn="r"/>
            <a:r>
              <a:rPr lang="ru-RU" sz="1800" dirty="0" smtClean="0">
                <a:latin typeface="Times New Roman"/>
                <a:cs typeface="Times New Roman"/>
              </a:rPr>
              <a:t>В</a:t>
            </a:r>
            <a:r>
              <a:rPr lang="ru-RU" sz="1800" spc="45" dirty="0" smtClean="0">
                <a:latin typeface="Times New Roman"/>
                <a:cs typeface="Times New Roman"/>
              </a:rPr>
              <a:t>о</a:t>
            </a:r>
            <a:r>
              <a:rPr lang="ru-RU" sz="1800" dirty="0" smtClean="0">
                <a:latin typeface="Times New Roman"/>
                <a:cs typeface="Times New Roman"/>
              </a:rPr>
              <a:t>спи</a:t>
            </a:r>
            <a:r>
              <a:rPr lang="ru-RU" sz="1800" spc="25" dirty="0" smtClean="0">
                <a:latin typeface="Times New Roman"/>
                <a:cs typeface="Times New Roman"/>
              </a:rPr>
              <a:t>т</a:t>
            </a:r>
            <a:r>
              <a:rPr lang="ru-RU" sz="1800" spc="-45" dirty="0" smtClean="0">
                <a:latin typeface="Times New Roman"/>
                <a:cs typeface="Times New Roman"/>
              </a:rPr>
              <a:t>а</a:t>
            </a:r>
            <a:r>
              <a:rPr lang="ru-RU" sz="1800" dirty="0" smtClean="0">
                <a:latin typeface="Times New Roman"/>
                <a:cs typeface="Times New Roman"/>
              </a:rPr>
              <a:t>т</a:t>
            </a:r>
            <a:r>
              <a:rPr lang="ru-RU" sz="1800" spc="5" dirty="0" smtClean="0">
                <a:latin typeface="Times New Roman"/>
                <a:cs typeface="Times New Roman"/>
              </a:rPr>
              <a:t>е</a:t>
            </a:r>
            <a:r>
              <a:rPr lang="ru-RU" sz="1800" spc="-5" dirty="0" smtClean="0">
                <a:latin typeface="Times New Roman"/>
                <a:cs typeface="Times New Roman"/>
              </a:rPr>
              <a:t>ль</a:t>
            </a:r>
            <a:r>
              <a:rPr lang="en-US" sz="1800" spc="-5" dirty="0" smtClean="0">
                <a:latin typeface="Times New Roman"/>
                <a:cs typeface="Times New Roman"/>
              </a:rPr>
              <a:t> </a:t>
            </a:r>
            <a:r>
              <a:rPr lang="ru-RU" sz="1800" dirty="0" smtClean="0">
                <a:latin typeface="Times New Roman"/>
                <a:cs typeface="Times New Roman"/>
              </a:rPr>
              <a:t>Поляшова </a:t>
            </a:r>
            <a:r>
              <a:rPr lang="ru-RU" sz="1800" dirty="0">
                <a:latin typeface="Times New Roman"/>
                <a:cs typeface="Times New Roman"/>
              </a:rPr>
              <a:t>Ю.</a:t>
            </a:r>
            <a:r>
              <a:rPr sz="1800" spc="-5" dirty="0">
                <a:latin typeface="Times New Roman"/>
                <a:cs typeface="Times New Roman"/>
              </a:rPr>
              <a:t>А.</a:t>
            </a:r>
            <a:r>
              <a:rPr lang="ru-RU" sz="1800" spc="-5" dirty="0">
                <a:latin typeface="Times New Roman"/>
                <a:cs typeface="Times New Roman"/>
              </a:rPr>
              <a:t>, ВКК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452016" y="0"/>
            <a:ext cx="7148946" cy="764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indent="1429314" algn="ctr">
              <a:spcBef>
                <a:spcPts val="100"/>
              </a:spcBef>
            </a:pPr>
            <a:r>
              <a:rPr lang="ru-RU" spc="-40" dirty="0">
                <a:latin typeface="Times New Roman"/>
                <a:cs typeface="Times New Roman"/>
              </a:rPr>
              <a:t>МБДОУ </a:t>
            </a:r>
            <a:r>
              <a:rPr lang="ru-RU" dirty="0">
                <a:latin typeface="Times New Roman"/>
                <a:cs typeface="Times New Roman"/>
              </a:rPr>
              <a:t>«Детский </a:t>
            </a:r>
            <a:r>
              <a:rPr lang="ru-RU" spc="5" dirty="0">
                <a:latin typeface="Times New Roman"/>
                <a:cs typeface="Times New Roman"/>
              </a:rPr>
              <a:t>сад</a:t>
            </a:r>
            <a:r>
              <a:rPr lang="ru-RU" spc="-31" dirty="0">
                <a:latin typeface="Times New Roman"/>
                <a:cs typeface="Times New Roman"/>
              </a:rPr>
              <a:t> </a:t>
            </a:r>
            <a:r>
              <a:rPr lang="ru-RU" spc="-5" dirty="0">
                <a:latin typeface="Times New Roman"/>
                <a:cs typeface="Times New Roman"/>
              </a:rPr>
              <a:t>№2</a:t>
            </a:r>
            <a:r>
              <a:rPr lang="ru-RU" spc="-5" dirty="0" smtClean="0">
                <a:latin typeface="Times New Roman"/>
                <a:cs typeface="Times New Roman"/>
              </a:rPr>
              <a:t>»</a:t>
            </a:r>
            <a:r>
              <a:rPr lang="en-US" spc="-5" dirty="0">
                <a:latin typeface="Times New Roman"/>
                <a:cs typeface="Times New Roman"/>
              </a:rPr>
              <a:t> </a:t>
            </a:r>
            <a:r>
              <a:rPr lang="ru-RU" spc="-5" dirty="0" smtClean="0">
                <a:latin typeface="Times New Roman"/>
                <a:cs typeface="Times New Roman"/>
              </a:rPr>
              <a:t>г. Лиски</a:t>
            </a:r>
          </a:p>
          <a:p>
            <a:pPr marL="12700" marR="5080" indent="1429314" algn="ctr">
              <a:spcBef>
                <a:spcPts val="10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Внутренний практико-ориентированный семинар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 indent="1429314" algn="ctr">
              <a:spcBef>
                <a:spcPts val="100"/>
              </a:spcBef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тенденции развития образовательного процесса в ДОО»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bject 6"/>
          <p:cNvSpPr txBox="1"/>
          <p:nvPr/>
        </p:nvSpPr>
        <p:spPr>
          <a:xfrm>
            <a:off x="3570847" y="4884455"/>
            <a:ext cx="1298864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715" algn="r"/>
            <a:r>
              <a:rPr lang="ru-RU" sz="1600" dirty="0" smtClean="0">
                <a:latin typeface="Times New Roman"/>
                <a:cs typeface="Times New Roman"/>
              </a:rPr>
              <a:t>11.10.2021г.</a:t>
            </a:r>
            <a:endParaRPr sz="16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ru-RU"/>
              <a:pPr/>
              <a:t>10</a:t>
            </a:fld>
            <a:endParaRPr/>
          </a:p>
        </p:txBody>
      </p:sp>
      <p:sp>
        <p:nvSpPr>
          <p:cNvPr id="3" name="object 5"/>
          <p:cNvSpPr txBox="1"/>
          <p:nvPr/>
        </p:nvSpPr>
        <p:spPr>
          <a:xfrm>
            <a:off x="-407050" y="529066"/>
            <a:ext cx="7057232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725134">
              <a:spcBef>
                <a:spcPts val="95"/>
              </a:spcBef>
            </a:pPr>
            <a:r>
              <a:rPr lang="ru-RU" sz="2800" b="1" spc="-15" dirty="0" smtClean="0">
                <a:solidFill>
                  <a:schemeClr val="bg1"/>
                </a:solidFill>
                <a:latin typeface="Times New Roman"/>
                <a:cs typeface="Times New Roman"/>
              </a:rPr>
              <a:t>Пример воспитательных задач</a:t>
            </a:r>
            <a:endParaRPr sz="28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0689" y="2446567"/>
            <a:ext cx="37258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 smtClean="0">
                <a:latin typeface="Times New Roman" panose="02020603050405020304" pitchFamily="18" charset="0"/>
              </a:rPr>
              <a:t>«Формировать…»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 smtClean="0">
                <a:latin typeface="Times New Roman" panose="02020603050405020304" pitchFamily="18" charset="0"/>
              </a:rPr>
              <a:t>«Воспитывать…»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243309" y="2446567"/>
            <a:ext cx="371734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Продолжать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формировать…»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«Продолжать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воспитывать…»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«Совершенствовать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24" name="Picture 8" descr="https://system-itc.ru/wp-content/uploads/2021/07/kore.us_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387" y="1660431"/>
            <a:ext cx="1048181" cy="786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https://w7.pngwing.com/pngs/733/303/png-transparent-check-check-mark-computer-icons-x-mark-check-mark-icon-green-miscellaneous-angle-leaf.p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2362" y="1556337"/>
            <a:ext cx="817820" cy="733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https://system-itc.ru/wp-content/uploads/2021/07/kore.us_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982" y="1660431"/>
            <a:ext cx="1048181" cy="786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1564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ru-RU"/>
              <a:pPr/>
              <a:t>11</a:t>
            </a:fld>
            <a:endParaRPr/>
          </a:p>
        </p:txBody>
      </p:sp>
      <p:sp>
        <p:nvSpPr>
          <p:cNvPr id="3" name="object 5"/>
          <p:cNvSpPr txBox="1"/>
          <p:nvPr/>
        </p:nvSpPr>
        <p:spPr>
          <a:xfrm>
            <a:off x="-407050" y="529066"/>
            <a:ext cx="7057232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725134">
              <a:spcBef>
                <a:spcPts val="95"/>
              </a:spcBef>
            </a:pPr>
            <a:r>
              <a:rPr lang="ru-RU" sz="2800" b="1" spc="-15" dirty="0" smtClean="0">
                <a:solidFill>
                  <a:schemeClr val="bg1"/>
                </a:solidFill>
                <a:latin typeface="Times New Roman"/>
                <a:cs typeface="Times New Roman"/>
              </a:rPr>
              <a:t>Игра-занятие «Овощи-фрукты»</a:t>
            </a:r>
            <a:endParaRPr sz="28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273267" y="1555531"/>
            <a:ext cx="3363312" cy="987973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Обучающие задачи</a:t>
            </a:r>
            <a:endParaRPr lang="ru-RU" sz="2000" dirty="0"/>
          </a:p>
        </p:txBody>
      </p:sp>
      <p:sp>
        <p:nvSpPr>
          <p:cNvPr id="11" name="Пятиугольник 10"/>
          <p:cNvSpPr/>
          <p:nvPr/>
        </p:nvSpPr>
        <p:spPr>
          <a:xfrm>
            <a:off x="273268" y="2701160"/>
            <a:ext cx="3373822" cy="88287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Развивающие задачи</a:t>
            </a:r>
            <a:endParaRPr lang="ru-RU" sz="2000" dirty="0"/>
          </a:p>
        </p:txBody>
      </p:sp>
      <p:sp>
        <p:nvSpPr>
          <p:cNvPr id="12" name="Пятиугольник 11"/>
          <p:cNvSpPr/>
          <p:nvPr/>
        </p:nvSpPr>
        <p:spPr>
          <a:xfrm>
            <a:off x="273267" y="3773214"/>
            <a:ext cx="3405353" cy="945931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Воспитательные задачи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581564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ru-RU"/>
              <a:pPr/>
              <a:t>12</a:t>
            </a:fld>
            <a:endParaRPr/>
          </a:p>
        </p:txBody>
      </p:sp>
      <p:sp>
        <p:nvSpPr>
          <p:cNvPr id="3" name="object 5"/>
          <p:cNvSpPr txBox="1"/>
          <p:nvPr/>
        </p:nvSpPr>
        <p:spPr>
          <a:xfrm>
            <a:off x="-407050" y="529066"/>
            <a:ext cx="7057232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725134">
              <a:spcBef>
                <a:spcPts val="95"/>
              </a:spcBef>
            </a:pPr>
            <a:r>
              <a:rPr lang="ru-RU" sz="2800" b="1" spc="-15" dirty="0" smtClean="0">
                <a:solidFill>
                  <a:schemeClr val="bg1"/>
                </a:solidFill>
                <a:latin typeface="Times New Roman"/>
                <a:cs typeface="Times New Roman"/>
              </a:rPr>
              <a:t>Игра-занятие «Овощи-фрукты»</a:t>
            </a:r>
            <a:endParaRPr sz="28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199694" y="1597573"/>
            <a:ext cx="2953409" cy="62011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Обучающие задачи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05655" y="1477242"/>
            <a:ext cx="553895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Уточнить и закрепить представления детей об овощах и фруктах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 Продолжать учить детей классифицировать овощи и фрукты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 Закреплять знание детей об основных характеристиках овощей и фруктов: внешний вид, запах, цвет, форма, вкус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 Знакомить с разными способами обследования: погладить, надавить, обвести ладошкой по контуру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564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ru-RU"/>
              <a:pPr/>
              <a:t>13</a:t>
            </a:fld>
            <a:endParaRPr/>
          </a:p>
        </p:txBody>
      </p:sp>
      <p:sp>
        <p:nvSpPr>
          <p:cNvPr id="3" name="object 5"/>
          <p:cNvSpPr txBox="1"/>
          <p:nvPr/>
        </p:nvSpPr>
        <p:spPr>
          <a:xfrm>
            <a:off x="-407050" y="529066"/>
            <a:ext cx="7057232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725134">
              <a:spcBef>
                <a:spcPts val="95"/>
              </a:spcBef>
            </a:pPr>
            <a:r>
              <a:rPr lang="ru-RU" sz="2800" b="1" spc="-15" dirty="0" smtClean="0">
                <a:solidFill>
                  <a:schemeClr val="bg1"/>
                </a:solidFill>
                <a:latin typeface="Times New Roman"/>
                <a:cs typeface="Times New Roman"/>
              </a:rPr>
              <a:t>Игра-занятие «Овощи-фрукты»</a:t>
            </a:r>
            <a:endParaRPr sz="28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189186" y="1439919"/>
            <a:ext cx="3373822" cy="88287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Развивающие задачи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736427" y="1556051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Стимулировать развитие разных видов детского восприятия: зрительного, слухового, осязательного, вкусового 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 Вовлекать в элементарную исследовательскую деятельность 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 Развивать познавательную активность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564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ru-RU"/>
              <a:pPr/>
              <a:t>14</a:t>
            </a:fld>
            <a:endParaRPr/>
          </a:p>
        </p:txBody>
      </p:sp>
      <p:sp>
        <p:nvSpPr>
          <p:cNvPr id="3" name="object 5"/>
          <p:cNvSpPr txBox="1"/>
          <p:nvPr/>
        </p:nvSpPr>
        <p:spPr>
          <a:xfrm>
            <a:off x="-407050" y="529066"/>
            <a:ext cx="7057232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725134">
              <a:spcBef>
                <a:spcPts val="95"/>
              </a:spcBef>
            </a:pPr>
            <a:r>
              <a:rPr lang="ru-RU" sz="2800" b="1" spc="-15" dirty="0" smtClean="0">
                <a:solidFill>
                  <a:schemeClr val="bg1"/>
                </a:solidFill>
                <a:latin typeface="Times New Roman"/>
                <a:cs typeface="Times New Roman"/>
              </a:rPr>
              <a:t>Игра-занятие «Овощи-фрукты»</a:t>
            </a:r>
            <a:endParaRPr sz="28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12" name="Пятиугольник 11"/>
          <p:cNvSpPr/>
          <p:nvPr/>
        </p:nvSpPr>
        <p:spPr>
          <a:xfrm>
            <a:off x="168164" y="1492469"/>
            <a:ext cx="3405353" cy="945931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Воспитательные задачи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767958" y="1535030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Вызвать эмоциональную отзывчивость и воспитывать интерес к объектам изучения 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 Воспитывать внимание, находчивость, сдержанность в игре 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 Воспитывать аккуратность и собранность в совместной деятельности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564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ru-RU"/>
              <a:pPr/>
              <a:t>15</a:t>
            </a:fld>
            <a:endParaRPr/>
          </a:p>
        </p:txBody>
      </p:sp>
      <p:pic>
        <p:nvPicPr>
          <p:cNvPr id="6" name="Picture 6" descr="http://www.stihi.ru/pics/2012/01/27/9945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22405" y="1396947"/>
            <a:ext cx="3678395" cy="355515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368860"/>
            <a:ext cx="622867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en-US" altLang="ru-RU" sz="4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2987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ru-RU"/>
              <a:pPr/>
              <a:t>2</a:t>
            </a:fld>
            <a:endParaRPr/>
          </a:p>
        </p:txBody>
      </p:sp>
      <p:sp>
        <p:nvSpPr>
          <p:cNvPr id="24" name="object 5"/>
          <p:cNvSpPr txBox="1"/>
          <p:nvPr/>
        </p:nvSpPr>
        <p:spPr>
          <a:xfrm>
            <a:off x="-334314" y="508284"/>
            <a:ext cx="5912428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725134">
              <a:spcBef>
                <a:spcPts val="95"/>
              </a:spcBef>
            </a:pPr>
            <a:r>
              <a:rPr lang="ru-RU" sz="2800" b="1" spc="-15" dirty="0" smtClean="0">
                <a:solidFill>
                  <a:schemeClr val="bg1"/>
                </a:solidFill>
                <a:latin typeface="Times New Roman"/>
                <a:cs typeface="Times New Roman"/>
              </a:rPr>
              <a:t>Программа воспитания</a:t>
            </a:r>
            <a:endParaRPr sz="28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pic>
        <p:nvPicPr>
          <p:cNvPr id="4100" name="Picture 4" descr="https://e7.pngegg.com/pngimages/888/930/png-clipart-puzzled-girls-think-puzzled-girls-think-confused-person.pn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175" y="1383544"/>
            <a:ext cx="3304598" cy="3759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ru-RU"/>
              <a:pPr/>
              <a:t>3</a:t>
            </a:fld>
            <a:endParaRPr/>
          </a:p>
        </p:txBody>
      </p:sp>
      <p:sp>
        <p:nvSpPr>
          <p:cNvPr id="24" name="object 5"/>
          <p:cNvSpPr txBox="1"/>
          <p:nvPr/>
        </p:nvSpPr>
        <p:spPr>
          <a:xfrm>
            <a:off x="-334314" y="508284"/>
            <a:ext cx="5912428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725134">
              <a:spcBef>
                <a:spcPts val="95"/>
              </a:spcBef>
            </a:pPr>
            <a:r>
              <a:rPr lang="ru-RU" sz="2800" b="1" spc="-15" dirty="0" smtClean="0">
                <a:solidFill>
                  <a:schemeClr val="bg1"/>
                </a:solidFill>
                <a:latin typeface="Times New Roman"/>
                <a:cs typeface="Times New Roman"/>
              </a:rPr>
              <a:t>Принцип единства</a:t>
            </a:r>
            <a:endParaRPr sz="28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pic>
        <p:nvPicPr>
          <p:cNvPr id="7170" name="Picture 2" descr="https://e7.pngegg.com/pngimages/701/366/png-clipart-jigsaw-puzzles-three-piece-game-cartoon.pn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34" r="15390"/>
          <a:stretch/>
        </p:blipFill>
        <p:spPr bwMode="auto">
          <a:xfrm>
            <a:off x="1745673" y="1442128"/>
            <a:ext cx="4962903" cy="3574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28938" y="3224945"/>
            <a:ext cx="74892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Р</a:t>
            </a:r>
            <a:endParaRPr lang="ru-RU" sz="72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21900" y="2047608"/>
            <a:ext cx="90281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О</a:t>
            </a:r>
            <a:endParaRPr lang="ru-RU" sz="72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78004" y="2141125"/>
            <a:ext cx="80021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</a:p>
        </p:txBody>
      </p:sp>
    </p:spTree>
    <p:extLst>
      <p:ext uri="{BB962C8B-B14F-4D97-AF65-F5344CB8AC3E}">
        <p14:creationId xmlns:p14="http://schemas.microsoft.com/office/powerpoint/2010/main" val="3202328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ru-RU"/>
              <a:pPr/>
              <a:t>4</a:t>
            </a:fld>
            <a:endParaRPr/>
          </a:p>
        </p:txBody>
      </p:sp>
      <p:sp>
        <p:nvSpPr>
          <p:cNvPr id="24" name="object 5"/>
          <p:cNvSpPr txBox="1"/>
          <p:nvPr/>
        </p:nvSpPr>
        <p:spPr>
          <a:xfrm>
            <a:off x="-334314" y="508284"/>
            <a:ext cx="5912428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725134">
              <a:spcBef>
                <a:spcPts val="95"/>
              </a:spcBef>
            </a:pPr>
            <a:r>
              <a:rPr lang="ru-RU" sz="2800" b="1" spc="-15" dirty="0" smtClean="0">
                <a:solidFill>
                  <a:schemeClr val="bg1"/>
                </a:solidFill>
                <a:latin typeface="Times New Roman"/>
                <a:cs typeface="Times New Roman"/>
              </a:rPr>
              <a:t>Особенность обучающих задач</a:t>
            </a:r>
            <a:endParaRPr sz="28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24091" y="1616521"/>
            <a:ext cx="48061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ЧЕМУ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учить детей на конкретном возрастном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этапе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s://uprostim.com/wp-content/uploads/2021/03/image002-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509" y="1414359"/>
            <a:ext cx="1318708" cy="1235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24091" y="2835797"/>
            <a:ext cx="552351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Зависят от: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(новая тема, закрепление, подведение итога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(традиционное, комплексное, интегрированное)</a:t>
            </a:r>
          </a:p>
        </p:txBody>
      </p:sp>
    </p:spTree>
    <p:extLst>
      <p:ext uri="{BB962C8B-B14F-4D97-AF65-F5344CB8AC3E}">
        <p14:creationId xmlns:p14="http://schemas.microsoft.com/office/powerpoint/2010/main" val="2791574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ru-RU"/>
              <a:pPr/>
              <a:t>5</a:t>
            </a:fld>
            <a:endParaRPr/>
          </a:p>
        </p:txBody>
      </p:sp>
      <p:sp>
        <p:nvSpPr>
          <p:cNvPr id="24" name="object 5"/>
          <p:cNvSpPr txBox="1"/>
          <p:nvPr/>
        </p:nvSpPr>
        <p:spPr>
          <a:xfrm>
            <a:off x="-334314" y="508284"/>
            <a:ext cx="5912428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725134">
              <a:spcBef>
                <a:spcPts val="95"/>
              </a:spcBef>
            </a:pPr>
            <a:r>
              <a:rPr lang="ru-RU" sz="2800" b="1" spc="-15" dirty="0" smtClean="0">
                <a:solidFill>
                  <a:schemeClr val="bg1"/>
                </a:solidFill>
                <a:latin typeface="Times New Roman"/>
                <a:cs typeface="Times New Roman"/>
              </a:rPr>
              <a:t>Пример обучающих задач</a:t>
            </a:r>
            <a:endParaRPr sz="28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537" y="1307936"/>
            <a:ext cx="9079463" cy="3785652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</a:rPr>
              <a:t>Начальные представления                     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anose="02020603050405020304" pitchFamily="18" charset="0"/>
              </a:rPr>
              <a:t>«Расширить знания о</a:t>
            </a:r>
            <a:r>
              <a:rPr lang="ru-RU" sz="1800" dirty="0" smtClean="0">
                <a:latin typeface="Times New Roman" panose="02020603050405020304" pitchFamily="18" charset="0"/>
              </a:rPr>
              <a:t>…»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«Обогатить представления детей о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«Уточнить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Систематизировать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совершенствовать…»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«Познакомить с …»  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«Формировать понятие…»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«Дать понятие о …»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«Учить…»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 smtClean="0">
              <a:latin typeface="Times New Roman" panose="02020603050405020304" pitchFamily="18" charset="0"/>
            </a:endParaRPr>
          </a:p>
          <a:p>
            <a:pPr algn="ctr"/>
            <a:endParaRPr lang="ru-RU" sz="2000" b="1" dirty="0" smtClean="0">
              <a:latin typeface="Times New Roman" panose="02020603050405020304" pitchFamily="18" charset="0"/>
            </a:endParaRPr>
          </a:p>
          <a:p>
            <a:pPr algn="ctr"/>
            <a:endParaRPr lang="ru-RU" sz="2000" b="1" dirty="0">
              <a:latin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</a:rPr>
              <a:t>Закрепление</a:t>
            </a:r>
            <a:endParaRPr lang="ru-RU" sz="1800" b="1" dirty="0" smtClean="0">
              <a:latin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«Актуализировать знания детей о…»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«Закрепить в самостоятельной деятельности умение…»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«Обеспечить возможность применить на практике полученные знания о…»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«Расширить знания детей… через организацию самостоятельной экспериментальной деятельности…»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«Содействовать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усвоению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овладению…»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Закрепить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обобщить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2116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ru-RU"/>
              <a:pPr/>
              <a:t>6</a:t>
            </a:fld>
            <a:endParaRPr/>
          </a:p>
        </p:txBody>
      </p:sp>
      <p:sp>
        <p:nvSpPr>
          <p:cNvPr id="24" name="object 5"/>
          <p:cNvSpPr txBox="1"/>
          <p:nvPr/>
        </p:nvSpPr>
        <p:spPr>
          <a:xfrm>
            <a:off x="-334314" y="508284"/>
            <a:ext cx="5912428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725134">
              <a:spcBef>
                <a:spcPts val="95"/>
              </a:spcBef>
            </a:pPr>
            <a:r>
              <a:rPr lang="ru-RU" sz="2800" b="1" spc="-15" dirty="0" smtClean="0">
                <a:solidFill>
                  <a:schemeClr val="bg1"/>
                </a:solidFill>
                <a:latin typeface="Times New Roman"/>
                <a:cs typeface="Times New Roman"/>
              </a:rPr>
              <a:t>Важно</a:t>
            </a:r>
            <a:endParaRPr sz="28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pic>
        <p:nvPicPr>
          <p:cNvPr id="8194" name="Picture 2" descr="https://w7.pngwing.com/pngs/882/346/png-transparent-gauz-bryanskiy-kliniko-diagnosticheskiy-tsentr-exclamation-mark-information-interjection-attention-food-photography-heart.pn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67" r="21820"/>
          <a:stretch/>
        </p:blipFill>
        <p:spPr bwMode="auto">
          <a:xfrm flipH="1">
            <a:off x="324307" y="1750789"/>
            <a:ext cx="1638848" cy="2429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19745" y="1931390"/>
            <a:ext cx="6109855" cy="21598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225"/>
              </a:spcAft>
            </a:pP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Обучающие и образовательные задачи — не одно и то </a:t>
            </a: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же</a:t>
            </a:r>
          </a:p>
          <a:p>
            <a:pPr>
              <a:lnSpc>
                <a:spcPct val="107000"/>
              </a:lnSpc>
              <a:spcAft>
                <a:spcPts val="225"/>
              </a:spcAft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«образование» уже включает в себя «обучение» и «воспитание» (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п. 1 ст. 2 Федерального закона от 29.12.2012 № 273-ФЗ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831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ru-RU"/>
              <a:pPr/>
              <a:t>7</a:t>
            </a:fld>
            <a:endParaRPr/>
          </a:p>
        </p:txBody>
      </p:sp>
      <p:sp>
        <p:nvSpPr>
          <p:cNvPr id="3" name="object 5"/>
          <p:cNvSpPr txBox="1"/>
          <p:nvPr/>
        </p:nvSpPr>
        <p:spPr>
          <a:xfrm>
            <a:off x="-407050" y="529066"/>
            <a:ext cx="7057232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725134">
              <a:spcBef>
                <a:spcPts val="95"/>
              </a:spcBef>
            </a:pPr>
            <a:r>
              <a:rPr lang="ru-RU" sz="2800" b="1" spc="-15" dirty="0" smtClean="0">
                <a:solidFill>
                  <a:schemeClr val="bg1"/>
                </a:solidFill>
                <a:latin typeface="Times New Roman"/>
                <a:cs typeface="Times New Roman"/>
              </a:rPr>
              <a:t>Как определять развивающие задачи</a:t>
            </a:r>
            <a:endParaRPr sz="28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7292" y="1371306"/>
            <a:ext cx="82970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Развитие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-это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индивидуальный процесс качественных и количественных изменений личности ребенка, который происходит на основе генетических или приобретенных свойств. </a:t>
            </a:r>
            <a:endParaRPr lang="ru-RU" sz="2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Picture 2" descr="https://uprostim.com/wp-content/uploads/2021/03/image002-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292" y="2475049"/>
            <a:ext cx="1318708" cy="1235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227590" y="2786139"/>
            <a:ext cx="713411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будет закреплять, уточнять, как будет развивать конкретные свойства и психические функции детей (мышление, память, воображение, внимание и т. д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27590" y="4167891"/>
            <a:ext cx="399221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Понятие «задачи» в методических разработках педагоги могут заменять фразой «программное содержание»</a:t>
            </a:r>
            <a:endParaRPr lang="ru-RU" sz="1800" u="sng" dirty="0"/>
          </a:p>
        </p:txBody>
      </p:sp>
      <p:pic>
        <p:nvPicPr>
          <p:cNvPr id="9" name="Picture 2" descr="https://w7.pngwing.com/pngs/882/346/png-transparent-gauz-bryanskiy-kliniko-diagnosticheskiy-tsentr-exclamation-mark-information-interjection-attention-food-photography-heart.png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67" r="21820"/>
          <a:stretch/>
        </p:blipFill>
        <p:spPr bwMode="auto">
          <a:xfrm flipH="1">
            <a:off x="471242" y="3915004"/>
            <a:ext cx="756348" cy="1121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3458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ru-RU"/>
              <a:pPr/>
              <a:t>8</a:t>
            </a:fld>
            <a:endParaRPr/>
          </a:p>
        </p:txBody>
      </p:sp>
      <p:sp>
        <p:nvSpPr>
          <p:cNvPr id="3" name="object 5"/>
          <p:cNvSpPr txBox="1"/>
          <p:nvPr/>
        </p:nvSpPr>
        <p:spPr>
          <a:xfrm>
            <a:off x="-407050" y="529066"/>
            <a:ext cx="7057232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725134">
              <a:spcBef>
                <a:spcPts val="95"/>
              </a:spcBef>
            </a:pPr>
            <a:r>
              <a:rPr lang="ru-RU" sz="2800" b="1" spc="-15" dirty="0" smtClean="0">
                <a:solidFill>
                  <a:schemeClr val="bg1"/>
                </a:solidFill>
                <a:latin typeface="Times New Roman"/>
                <a:cs typeface="Times New Roman"/>
              </a:rPr>
              <a:t>Пример развивающих задач</a:t>
            </a:r>
            <a:endParaRPr sz="28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0689" y="2446567"/>
            <a:ext cx="37258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 smtClean="0">
                <a:latin typeface="Times New Roman" panose="02020603050405020304" pitchFamily="18" charset="0"/>
              </a:rPr>
              <a:t>«Начать работу по развитию…»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243309" y="2446567"/>
            <a:ext cx="460251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Продолжать развивать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«Продолжать формировать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«Совершенствовать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«Способствовать развитию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«Стимулировать проявление…»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«Развивать…»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24" name="Picture 8" descr="https://system-itc.ru/wp-content/uploads/2021/07/kore.us_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387" y="1660431"/>
            <a:ext cx="1048181" cy="786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https://w7.pngwing.com/pngs/733/303/png-transparent-check-check-mark-computer-icons-x-mark-check-mark-icon-green-miscellaneous-angle-leaf.p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2362" y="1556337"/>
            <a:ext cx="817820" cy="733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https://system-itc.ru/wp-content/uploads/2021/07/kore.us_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982" y="1660431"/>
            <a:ext cx="1048181" cy="786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s://w7.pngwing.com/pngs/882/346/png-transparent-gauz-bryanskiy-kliniko-diagnosticheskiy-tsentr-exclamation-mark-information-interjection-attention-food-photography-heart.png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67" r="21820"/>
          <a:stretch/>
        </p:blipFill>
        <p:spPr bwMode="auto">
          <a:xfrm flipH="1">
            <a:off x="178836" y="3316728"/>
            <a:ext cx="1192763" cy="1768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https://4.bp.blogspot.com/-bqgrXAAd40Q/WHz_ajEH-pI/AAAAAAAANEc/xU_LkiUoyTsFdCnxiFaa5Rr2x-eo0tjQgCLcB/s1600/REMobile_LP_346X178_tiles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393" y="3835693"/>
            <a:ext cx="2428217" cy="1249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7382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ru-RU"/>
              <a:pPr/>
              <a:t>9</a:t>
            </a:fld>
            <a:endParaRPr/>
          </a:p>
        </p:txBody>
      </p:sp>
      <p:sp>
        <p:nvSpPr>
          <p:cNvPr id="3" name="object 5"/>
          <p:cNvSpPr txBox="1"/>
          <p:nvPr/>
        </p:nvSpPr>
        <p:spPr>
          <a:xfrm>
            <a:off x="-510959" y="549848"/>
            <a:ext cx="7452086" cy="41229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725134">
              <a:spcBef>
                <a:spcPts val="95"/>
              </a:spcBef>
            </a:pPr>
            <a:r>
              <a:rPr lang="ru-RU" sz="2600" b="1" spc="-15" dirty="0" smtClean="0">
                <a:solidFill>
                  <a:schemeClr val="bg1"/>
                </a:solidFill>
                <a:latin typeface="Times New Roman"/>
                <a:cs typeface="Times New Roman"/>
              </a:rPr>
              <a:t>Чем отличаются воспитательные задачи</a:t>
            </a:r>
            <a:endParaRPr sz="26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7945" y="1466680"/>
            <a:ext cx="85405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Воспитание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— это специально организованное взаимодействие педагога и детей, которое направлено на то, чтобы духовно развивать дошкольников, помогать им накапливать социальный опыт, формировать у них личностные качества. </a:t>
            </a:r>
            <a:endParaRPr lang="ru-RU" sz="2000" dirty="0"/>
          </a:p>
        </p:txBody>
      </p:sp>
      <p:pic>
        <p:nvPicPr>
          <p:cNvPr id="6" name="Picture 2" descr="https://uprostim.com/wp-content/uploads/2021/03/image002-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45" y="2900589"/>
            <a:ext cx="1318708" cy="1235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199400" y="3397248"/>
            <a:ext cx="480612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КАКИЕ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личностные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 педагог формирует у детей на данном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этапе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81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lerio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435</TotalTime>
  <Words>384</Words>
  <Application>Microsoft Office PowerPoint</Application>
  <PresentationFormat>Экран (16:9)</PresentationFormat>
  <Paragraphs>101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Times New Roman</vt:lpstr>
      <vt:lpstr>Arial</vt:lpstr>
      <vt:lpstr>Arvo</vt:lpstr>
      <vt:lpstr>Roboto Condensed</vt:lpstr>
      <vt:lpstr>Roboto Condensed Light</vt:lpstr>
      <vt:lpstr>Calibri</vt:lpstr>
      <vt:lpstr>Wingdings</vt:lpstr>
      <vt:lpstr>Salerio template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Юлия Поляшова</cp:lastModifiedBy>
  <cp:revision>20</cp:revision>
  <dcterms:modified xsi:type="dcterms:W3CDTF">2021-10-17T17:51:02Z</dcterms:modified>
</cp:coreProperties>
</file>