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2"/>
  </p:notesMasterIdLst>
  <p:sldIdLst>
    <p:sldId id="280" r:id="rId2"/>
    <p:sldId id="268" r:id="rId3"/>
    <p:sldId id="260" r:id="rId4"/>
    <p:sldId id="261" r:id="rId5"/>
    <p:sldId id="256" r:id="rId6"/>
    <p:sldId id="257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69" r:id="rId17"/>
    <p:sldId id="258" r:id="rId18"/>
    <p:sldId id="259" r:id="rId19"/>
    <p:sldId id="262" r:id="rId20"/>
    <p:sldId id="263" r:id="rId21"/>
    <p:sldId id="264" r:id="rId22"/>
    <p:sldId id="265" r:id="rId23"/>
    <p:sldId id="266" r:id="rId24"/>
    <p:sldId id="281" r:id="rId25"/>
    <p:sldId id="282" r:id="rId26"/>
    <p:sldId id="283" r:id="rId27"/>
    <p:sldId id="284" r:id="rId28"/>
    <p:sldId id="286" r:id="rId29"/>
    <p:sldId id="279" r:id="rId30"/>
    <p:sldId id="28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64B4C-7573-4D17-8E79-C83CB932115C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C6D4E-B5AD-419A-8424-0460220867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6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C6D4E-B5AD-419A-8424-04602208671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2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23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66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170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316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347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089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6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17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2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6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15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9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3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58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119C1-BC78-44C7-9F14-84D993EFF1E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8CBAC61-81F9-40B8-A856-FEADC1F22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16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3514"/>
            <a:ext cx="12192000" cy="37951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281948" y="4720442"/>
            <a:ext cx="4910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Подготовил:</a:t>
            </a:r>
          </a:p>
          <a:p>
            <a:pPr algn="r"/>
            <a:r>
              <a:rPr lang="ru-RU" dirty="0" smtClean="0"/>
              <a:t>Педагог-психолог МБДОУ д/с №13  «Сказка»</a:t>
            </a:r>
            <a:endParaRPr lang="ru-RU" dirty="0"/>
          </a:p>
          <a:p>
            <a:pPr algn="r"/>
            <a:r>
              <a:rPr lang="ru-RU" dirty="0" smtClean="0"/>
              <a:t>Ященко Л.В.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01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0554" y="382137"/>
            <a:ext cx="5568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/>
              <a:t>Разрешение возникших конфликтов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0179" y="1405719"/>
            <a:ext cx="6823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«Правило трех плюсов»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4773" y="3244334"/>
            <a:ext cx="3876382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1.Улыбка</a:t>
            </a:r>
            <a:r>
              <a:rPr lang="ru-RU" sz="2800" b="1" dirty="0"/>
              <a:t>, </a:t>
            </a:r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2.Имя </a:t>
            </a:r>
            <a:r>
              <a:rPr lang="ru-RU" sz="2800" b="1" dirty="0"/>
              <a:t>собеседника</a:t>
            </a:r>
            <a:r>
              <a:rPr lang="ru-RU" sz="2800" b="1" dirty="0" smtClean="0"/>
              <a:t>,</a:t>
            </a:r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3.Комплимент</a:t>
            </a:r>
            <a:r>
              <a:rPr lang="ru-R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86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6096" y="300251"/>
            <a:ext cx="97035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Техника «Бутерброд»</a:t>
            </a:r>
          </a:p>
          <a:p>
            <a:r>
              <a:rPr lang="ru-RU" dirty="0"/>
              <a:t>Загруженные, усталые после работы родители особенно уязвимы в отношении хорошего и плохого поведения ребенка. Поэтому не стоит акцентировать внимание на плохом. Сначала нужно рассказать об успехах и только в конце тактично можно поведать о проблемных сторонах ребенка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Одновременно </a:t>
            </a:r>
            <a:r>
              <a:rPr lang="ru-RU" dirty="0"/>
              <a:t>с улыбкой необходим доброжелательный, внимательный взгляд (контакт глаз). Но не следует «сверлить» собеседника взглядом.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0812" y="3330054"/>
            <a:ext cx="93487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Короткая дистанция и удобное расположение (от 50 см до 1,5 м). Такая дистанция характерна для беседы близких знакомых, друзей, поэтому собеседник подсознательно настраивается нас выслушать и помочь – благодаря этой дистанции мы воспринимаемся им «ближе». Но не переступать «границы» личного пространства собеседника (15 - 45 см!</a:t>
            </a:r>
          </a:p>
          <a:p>
            <a:r>
              <a:rPr lang="ru-RU" dirty="0"/>
              <a:t>Желательно убрать барьеры, «увеличивающие» расстояние в нашем восприятии в общении (стол, книга, лист бумаги в руках).</a:t>
            </a:r>
          </a:p>
        </p:txBody>
      </p:sp>
    </p:spTree>
    <p:extLst>
      <p:ext uri="{BB962C8B-B14F-4D97-AF65-F5344CB8AC3E}">
        <p14:creationId xmlns:p14="http://schemas.microsoft.com/office/powerpoint/2010/main" val="249731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3391" y="423080"/>
            <a:ext cx="93077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Использовать по ходу разговора открытые жесты, не скрещивать перед собой руки, ноги. Открытыми жестами считаются те, при которых руки разводятся в стороны или показываются ладони. Направленные ноги в сторону собеседника, корпус, наклон головы в сторону собеседника. Эти жесты говорят о том, что человек хочет и готов идти на контакт. Подмечено, что расстегнутые пиджаки чаще приводит оппонентов к соглашению, чем застегнутые.</a:t>
            </a:r>
          </a:p>
          <a:p>
            <a:r>
              <a:rPr lang="ru-RU" dirty="0"/>
              <a:t>Всем своим видом поддерживать состояние безопасности и комфорта (отсутствие напряженности в позе, резких движений, сжатых кулаков, взгляд исподлобья, вызывающая интонация в голосе).</a:t>
            </a:r>
          </a:p>
          <a:p>
            <a:r>
              <a:rPr lang="ru-RU" dirty="0"/>
              <a:t>Присоединение, т. е. найти общее «Я»: «Я сам такой же, у меня то же самое!». Как можно реже употреблять местоимение «Вы…» (Вы сделайте то-то!», «Вы должны это!») Чаще говорить; «Мы»: «Мы все заинтересованы, чтобы наши дети были здоровы, умели, знали!», «Нас всех беспокоит, что дети…», «Наши дети…», «Нас объединяет общее дело – это воспитание наших с вами детей!»</a:t>
            </a:r>
          </a:p>
        </p:txBody>
      </p:sp>
    </p:spTree>
    <p:extLst>
      <p:ext uri="{BB962C8B-B14F-4D97-AF65-F5344CB8AC3E}">
        <p14:creationId xmlns:p14="http://schemas.microsoft.com/office/powerpoint/2010/main" val="39200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561" y="709684"/>
            <a:ext cx="93623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Активно слушать собеседника: дать понять собеседнику, что вы услышали из того, что он вам рассказал; сообщить партнеру о его чувствах и переживаниях, связанных с рассказом. Спокойно реагировать на все, что говорит собеседник. Никаких личных оценок и замечаний к сказанному. Не устраивать расспросы. Строить предложения в утвердительной форме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В том числе активное слушание предполагает следующие </a:t>
            </a:r>
            <a:r>
              <a:rPr lang="ru-RU" b="1" dirty="0" smtClean="0"/>
              <a:t>моменты</a:t>
            </a:r>
          </a:p>
          <a:p>
            <a:endParaRPr lang="ru-RU" b="1" dirty="0"/>
          </a:p>
          <a:p>
            <a:r>
              <a:rPr lang="ru-RU" dirty="0"/>
              <a:t>- Если вы задаете вопрос, подождите, когда собеседник вам ответит.</a:t>
            </a:r>
          </a:p>
          <a:p>
            <a:r>
              <a:rPr lang="ru-RU" dirty="0"/>
              <a:t>- Высказав свое мнение, поинтересуйтесь мнением родителей.</a:t>
            </a:r>
          </a:p>
          <a:p>
            <a:r>
              <a:rPr lang="ru-RU" dirty="0"/>
              <a:t>- Если вы не согласны, аргументируйте, повторяйте фразы: «Давайте подумаем», «Давайте сделаем сообща», «Как вы сами думаете», «Мне интересно ваше мнение», «Вы не согласны со мной, почему?» и т. д.</a:t>
            </a:r>
          </a:p>
        </p:txBody>
      </p:sp>
    </p:spTree>
    <p:extLst>
      <p:ext uri="{BB962C8B-B14F-4D97-AF65-F5344CB8AC3E}">
        <p14:creationId xmlns:p14="http://schemas.microsoft.com/office/powerpoint/2010/main" val="380410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8043" y="368490"/>
            <a:ext cx="4560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ЧТО и КАК </a:t>
            </a:r>
            <a:r>
              <a:rPr lang="ru-RU" b="1" dirty="0"/>
              <a:t>говорить родителям?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5469" y="1501254"/>
            <a:ext cx="103450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Структура беседы: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Начинайте </a:t>
            </a:r>
            <a:r>
              <a:rPr lang="ru-RU" dirty="0"/>
              <a:t>беседу с эмоционально ровного информирования о проблемной ситуации, краткого описания сути случившегося без оценивания и личного отношения к случившемуся. Ваша задача -  настроить родителя на взаимодействие</a:t>
            </a:r>
            <a:r>
              <a:rPr lang="ru-RU" dirty="0" smtClean="0"/>
              <a:t>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/>
              <a:t>2. Перейдя к концу случившегося события, сообщите о благополучном разрешении ситуации, акцентируя внимание родителя на ваших действия в отношении его ребенка, как вы ему помогали (успокоили, объяснили, показали, рассказали и пр.). Не обсуждайте других детей и их поступков. Задача этого этапа – успокоить родителя, дать понять, что вы владеете ситуацией и находитесь на стороне ребенка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3. Сообщите о поведении ребенка, беспокоившее вас, которое привело к проблемной ситуации. Конкретизируйте его, исходя из данного происшествия, но без оценивания, обобщения, личных ожиданий, сравнений с другими детьми. Ваша задача - конкретизировать область родительского внимания, заботы и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269924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5969" y="423081"/>
            <a:ext cx="999016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конкретизировать область родительского внимания, заботы и воспитания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4. Этап выработки в диалоге с родителем совместного конструктивного решения. Помните, что ваши предложения носят рекомендательный характер. Старайтесь избегать проявления личного отношения, эмоционального реагирования, осуждения системы воспитания ребенка. Постройте беседу по следующей схеме:</a:t>
            </a:r>
          </a:p>
          <a:p>
            <a:r>
              <a:rPr lang="ru-RU" dirty="0"/>
              <a:t>- найдите ресурс ребенка (положительные качества);</a:t>
            </a:r>
          </a:p>
          <a:p>
            <a:r>
              <a:rPr lang="ru-RU" dirty="0"/>
              <a:t>- скоординируйте родителя в его действиях (воспитательная беседа, выработка правила, форма контроля и пр.);</a:t>
            </a:r>
          </a:p>
          <a:p>
            <a:r>
              <a:rPr lang="ru-RU" dirty="0"/>
              <a:t>- сообщите о своих способах поддержки ребенка и педагогических воздействиях, которые вы будете совершать для улучшения ситуации и помощи ребенку;</a:t>
            </a:r>
          </a:p>
          <a:p>
            <a:r>
              <a:rPr lang="ru-RU" dirty="0"/>
              <a:t>- уточните несколько раз результат, который вы ожидаете получить, когда обе стороны будут действовать в данных направлениях. Ваши предложения не должны быть связаны с наказанием, лишением чего-либо.</a:t>
            </a:r>
          </a:p>
          <a:p>
            <a:r>
              <a:rPr lang="ru-RU" dirty="0"/>
              <a:t>Задача этапа – фиксирование ресурса ребенка и направления родительского воздействия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5. Подведение итогов беседы. Убедитесь, что родитель вас услышал, понял рекомендации и готов к совместной работе. Ваша задача – эмоционально положительное принятие конфликтной ситуации родителем. Поблагодарите родителя за отзывчивость и сотрудничество.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12285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2066" y="1364776"/>
            <a:ext cx="683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Упражнение «Нарисуй конфликт»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860" y="2510975"/>
            <a:ext cx="5363570" cy="35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4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1" y="1760561"/>
            <a:ext cx="7919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Упражнение «Узелки на веревочке»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992" y="3020186"/>
            <a:ext cx="5907403" cy="344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2416" y="248586"/>
            <a:ext cx="54136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/>
              <a:t>Упражнение «Найди правильный ответ»</a:t>
            </a:r>
            <a:endParaRPr lang="ru-RU" sz="20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246659"/>
              </p:ext>
            </p:extLst>
          </p:nvPr>
        </p:nvGraphicFramePr>
        <p:xfrm>
          <a:off x="571799" y="1103501"/>
          <a:ext cx="10631156" cy="5476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15578"/>
                <a:gridCol w="5315578"/>
              </a:tblGrid>
              <a:tr h="13506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«Компромисс»: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«Мне все равно, выиграешь ты или проиграешь, но я знаю, что в этом участия не принимаю».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24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«Приспособление»: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«Чтобы ты выиграл, я должен проиграть».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</a:tr>
              <a:tr h="13506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«Соперничество»: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«Чтобы каждый из нас что-то выиграл, каждый из нас должен что-то проиграть».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</a:tr>
              <a:tr h="924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«Сотрудничество»: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«Чтобы я победил, ты должен проиграть».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</a:tr>
              <a:tr h="924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«Избегание»: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«Чтобы выиграл я, ты тоже должен выиграть».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97" marR="73197" marT="43918" marB="43918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256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840" y="339635"/>
            <a:ext cx="63746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Экспресс диагностика «Устойчивость к конфликтам».</a:t>
            </a:r>
            <a:endParaRPr lang="ru-RU" sz="24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2811" y="1541418"/>
            <a:ext cx="107413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Тип I. «Черепаха» - стратегия ухода под панцирь, то есть отказа как от достижения личных целей, так и от ориентации на благоприятные взаимоотношения с окружающими. Этот стиль ориентирован на уход от конфликта. Люди данного типа стараются не обострять ситуацию, не доводить конфликт до открытого столкновения.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109" y="3833766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4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561" y="491320"/>
            <a:ext cx="99628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Конфликт ( от лат. </a:t>
            </a:r>
            <a:r>
              <a:rPr lang="ru-RU" sz="2000" b="1" dirty="0" err="1"/>
              <a:t>conflictus</a:t>
            </a:r>
            <a:r>
              <a:rPr lang="ru-RU" sz="2000" b="1" dirty="0"/>
              <a:t>- столкновение) – это отсутствие согласия между двумя или более сторонами, которые могут быть конкретными лицами или группами. </a:t>
            </a:r>
            <a:r>
              <a:rPr lang="ru-RU" sz="2000" b="1" dirty="0" smtClean="0"/>
              <a:t>» .</a:t>
            </a:r>
          </a:p>
          <a:p>
            <a:endParaRPr lang="ru-RU" sz="2000" b="1" dirty="0"/>
          </a:p>
          <a:p>
            <a:r>
              <a:rPr lang="ru-RU" sz="2000" b="1" dirty="0"/>
              <a:t>Конфликт – это противодействие субъектов по поводу возникшего противоречия, действительного или воображаемого; это взаимные отрицательные отношения, возникающие при столкновении желаний, мнений; это разногласия между людьми, отягощенные эмоциональным напряжением и «выяснением отношений» .</a:t>
            </a:r>
          </a:p>
          <a:p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841" y="3449999"/>
            <a:ext cx="3408001" cy="340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4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1383" y="539931"/>
            <a:ext cx="91750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Тип II. «Акула» - силовая стратегия. Для приверженцев этой стратегии цели очень важны, взаимоотношения - нет. Им неважно, любят ли их. Они считают, что конфликты решаются лишь выигрышем одной из сторон и проигрышем второй.. Такие люди до последнего стоят на своем, защищая свою позицию, и во что бы то ни стало стараются выиграть. Уверены, что всегда правы.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79" y="3361586"/>
            <a:ext cx="45720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7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3005" y="505097"/>
            <a:ext cx="93449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Тип III. «Медвежонок» - стратегия сглаживания острых углов. Взаимоотношения важны, цели - нет. Такие люди хотят, чтобы их принимали, любили, ради чего жертвуют целями. Ориентирован</a:t>
            </a:r>
            <a:r>
              <a:rPr lang="ru-RU" sz="2000" b="1" dirty="0"/>
              <a:t> </a:t>
            </a:r>
            <a:r>
              <a:rPr lang="ru-RU" sz="2000" b="1" dirty="0" smtClean="0"/>
              <a:t>на «сглаживание углов» с учетом того, что всегда можно договориться, на поиск альтернативы и решения, которое способно удовлетворить обе стороны. Проявляется в готовности встать на точку зрения противника и отказаться от своей позиции.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558" y="2952142"/>
            <a:ext cx="2820698" cy="365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513806"/>
            <a:ext cx="95358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Тип IV. «Лиса» - стратегия компромисса. Умеренно важны и цели, и</a:t>
            </a:r>
            <a:r>
              <a:rPr lang="en-US" sz="2000" b="1" dirty="0" smtClean="0"/>
              <a:t> </a:t>
            </a:r>
            <a:r>
              <a:rPr lang="ru-RU" sz="2000" b="1" dirty="0" smtClean="0"/>
              <a:t>взаимоотношения; такие люди готовы отказаться от части целей, чтобы сохранить взаимоотношения.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148" y="2229392"/>
            <a:ext cx="4001589" cy="400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337" y="618309"/>
            <a:ext cx="96233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Тип V. «Сова» - стратегия открытой и честной конфронтации. Ценят и цели, и взаимоотношения. Открыто определяют позиции и ищут выход в совместной работе по достижению целей, стремятся найти решения, удовлетворяющие всех участников.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601" y="2498351"/>
            <a:ext cx="4119155" cy="411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1557" y="452500"/>
            <a:ext cx="835429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Чтобы избежать конфликта, рекомендуется использовать фразы, которые способствуют диалогу, а не противостоянию. Ниже приведены примеры таких фраз в разных ситуациях: в личных отношениях, на работе и в общественных ситуациях. </a:t>
            </a:r>
          </a:p>
          <a:p>
            <a:r>
              <a:rPr lang="ru-RU" dirty="0"/>
              <a:t>Чего не стоит использовать в конфликтных ситуациях — обвинения или фразы типа «Ты всегда…» или «Ты никогда…», так как они могут усилить конфликт</a:t>
            </a:r>
          </a:p>
          <a:p>
            <a:r>
              <a:rPr lang="ru-RU" b="1" dirty="0"/>
              <a:t>В личных отношениях</a:t>
            </a:r>
          </a:p>
          <a:p>
            <a:r>
              <a:rPr lang="ru-RU" dirty="0"/>
              <a:t>•	«Давай подумаем вместе, как решить проблему, сохранив наши отношения». Показывает, что отношения важны и нужно выслушать все доводы собеседника.</a:t>
            </a:r>
          </a:p>
          <a:p>
            <a:r>
              <a:rPr lang="ru-RU" dirty="0"/>
              <a:t>•	«Хорошо, я понимаю тебя». Означает, что человек готов выслушать собеседника.</a:t>
            </a:r>
          </a:p>
          <a:p>
            <a:r>
              <a:rPr lang="ru-RU" dirty="0"/>
              <a:t>•	«Помоги мне понять тебя». Если мнения расходятся, дружелюбно попросить объяснить собеседника его претензии без криков и эмоций.</a:t>
            </a:r>
          </a:p>
          <a:p>
            <a:r>
              <a:rPr lang="ru-RU" dirty="0"/>
              <a:t>•	«Давай посмотрим на эту проблему иначе». Помогает проанализировать конфликт с разных сторон.</a:t>
            </a:r>
          </a:p>
          <a:p>
            <a:r>
              <a:rPr lang="ru-RU" dirty="0"/>
              <a:t>•	«Давай обсудим это спокойно, когда оба будем готовы». Если конфликт разгорелся, стоит поговорить на следующий день с холодной головой.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6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5178" y="889462"/>
            <a:ext cx="71988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</a:t>
            </a:r>
            <a:r>
              <a:rPr lang="ru-RU" b="1" dirty="0" smtClean="0"/>
              <a:t>работе</a:t>
            </a:r>
          </a:p>
          <a:p>
            <a:endParaRPr lang="ru-RU" dirty="0"/>
          </a:p>
          <a:p>
            <a:r>
              <a:rPr lang="ru-RU" dirty="0"/>
              <a:t>•	«Понимаю, что ты </a:t>
            </a:r>
            <a:r>
              <a:rPr lang="ru-RU" dirty="0" smtClean="0"/>
              <a:t>Вы не согласны </a:t>
            </a:r>
            <a:r>
              <a:rPr lang="ru-RU" dirty="0"/>
              <a:t>с моими словами (действиями), я открыт к диалогу, </a:t>
            </a:r>
            <a:r>
              <a:rPr lang="ru-RU" dirty="0" smtClean="0"/>
              <a:t>давайте </a:t>
            </a:r>
            <a:r>
              <a:rPr lang="ru-RU" dirty="0"/>
              <a:t>обсудим». Для меня важно найти решение, которое устроит обоих.</a:t>
            </a:r>
          </a:p>
          <a:p>
            <a:r>
              <a:rPr lang="ru-RU" dirty="0"/>
              <a:t>•	«Я предлагаю спокойно разобраться в ситуации и найти общее решение».</a:t>
            </a:r>
          </a:p>
          <a:p>
            <a:r>
              <a:rPr lang="ru-RU" dirty="0"/>
              <a:t>•	«Я услышал </a:t>
            </a:r>
            <a:r>
              <a:rPr lang="ru-RU" dirty="0" smtClean="0"/>
              <a:t> Вашу  </a:t>
            </a:r>
            <a:r>
              <a:rPr lang="ru-RU" dirty="0"/>
              <a:t>позицию и понял причину </a:t>
            </a:r>
            <a:r>
              <a:rPr lang="ru-RU" dirty="0" smtClean="0"/>
              <a:t>твоих Ваших  </a:t>
            </a:r>
            <a:r>
              <a:rPr lang="ru-RU" dirty="0"/>
              <a:t>претензий. Пожалуйста, выслушай мои аргументы, чтобы мы могли выработать оптимальный план действий».</a:t>
            </a:r>
          </a:p>
          <a:p>
            <a:r>
              <a:rPr lang="ru-RU" dirty="0"/>
              <a:t>•	«Я понимаю, что у нас разные точки зрения, и всё же давай постараемся найти компромиссное решение, которое будет удовлетворительным для всех».</a:t>
            </a:r>
          </a:p>
          <a:p>
            <a:r>
              <a:rPr lang="ru-RU" dirty="0"/>
              <a:t>•	«Давай подумаем о долгосрочных последствиях нашего конфликта и решим, каким образом мы можем с тобой сотрудничать».</a:t>
            </a:r>
          </a:p>
        </p:txBody>
      </p:sp>
    </p:spTree>
    <p:extLst>
      <p:ext uri="{BB962C8B-B14F-4D97-AF65-F5344CB8AC3E}">
        <p14:creationId xmlns:p14="http://schemas.microsoft.com/office/powerpoint/2010/main" val="47668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8675" y="335846"/>
            <a:ext cx="832935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общественных </a:t>
            </a:r>
            <a:r>
              <a:rPr lang="ru-RU" b="1" dirty="0" smtClean="0"/>
              <a:t>ситуациях</a:t>
            </a:r>
          </a:p>
          <a:p>
            <a:endParaRPr lang="ru-RU" dirty="0"/>
          </a:p>
          <a:p>
            <a:r>
              <a:rPr lang="ru-RU" dirty="0"/>
              <a:t>•	«Давайте уберём эмоции и поищем решение проблемы». Помогает переключиться с обвинений на поиск решения.</a:t>
            </a:r>
          </a:p>
          <a:p>
            <a:r>
              <a:rPr lang="ru-RU" dirty="0"/>
              <a:t>•	«Мне важно услышать ваше мнение». Уважение к мнению другого человека способствует снижению агрессии.</a:t>
            </a:r>
          </a:p>
          <a:p>
            <a:r>
              <a:rPr lang="ru-RU" dirty="0"/>
              <a:t>•	«Я вас понимаю». Выражение </a:t>
            </a:r>
            <a:r>
              <a:rPr lang="ru-RU" dirty="0" err="1"/>
              <a:t>эмпатии</a:t>
            </a:r>
            <a:r>
              <a:rPr lang="ru-RU" dirty="0"/>
              <a:t> помогает установить доверительный контакт.</a:t>
            </a:r>
          </a:p>
          <a:p>
            <a:r>
              <a:rPr lang="ru-RU" dirty="0"/>
              <a:t>•	«Похоже, у нас совершенно разные подходы, но можно поискать общее решение». Позволяет признать различия в мнениях, но при этом сохранить открытость к поиску компромисса.</a:t>
            </a:r>
          </a:p>
          <a:p>
            <a:r>
              <a:rPr lang="ru-RU" dirty="0"/>
              <a:t>•	«Предлагаю поискать компромисс, который устроит нас обоих». Помогает отойти от жёстких позиций и найти решение, которое будет приемлемо для всех сторон.</a:t>
            </a:r>
          </a:p>
          <a:p>
            <a:r>
              <a:rPr lang="ru-RU" dirty="0"/>
              <a:t>•	«Может, возьмём паузу, а потом продолжим?». Иногда лучший способ избежать конфликта — это просто взять паузу и дать себе время на размышления.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403344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5083" y="1103848"/>
            <a:ext cx="1027730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Несколько фраз, которые могут помочь сохранить спокойствие в конфликтной ситуации:</a:t>
            </a:r>
          </a:p>
          <a:p>
            <a:r>
              <a:rPr lang="ru-RU" dirty="0"/>
              <a:t>•	«Помоги мне тебя понять». Важно продемонстрировать открытость и любопытство, чтобы снизить градус спора.</a:t>
            </a:r>
          </a:p>
          <a:p>
            <a:r>
              <a:rPr lang="ru-RU" dirty="0"/>
              <a:t>•	«Это действительно проблема — давай разберемся с ней вместе». Приглашая человека вместе найти решение, можно поставить во главу угла связь и командную работу.</a:t>
            </a:r>
          </a:p>
          <a:p>
            <a:r>
              <a:rPr lang="ru-RU" dirty="0"/>
              <a:t>•	«Что мы можем сделать по-другому в следующий раз?». Спрашивая собеседника о том, какие меры можно принять в будущем для предупреждения конфликтов, можно подтвердить свой статус союзников, а не врагов.</a:t>
            </a:r>
          </a:p>
          <a:p>
            <a:r>
              <a:rPr lang="ru-RU" dirty="0"/>
              <a:t>•	«Спасибо, что согласился поговорить об этом». Выражение благодарности создаёт атмосферу взаимного уважения, помогает сделать беседу более безопасной для обоих, сохраняя спокойствие и открытость.</a:t>
            </a:r>
          </a:p>
          <a:p>
            <a:r>
              <a:rPr lang="ru-RU" dirty="0"/>
              <a:t>•	«Возможно, мы оба правы». Признание того, что в споре могут быть две правды, помогает снизить напряжённость и открыть путь для конструктивного диалога.</a:t>
            </a:r>
          </a:p>
          <a:p>
            <a:r>
              <a:rPr lang="ru-RU" dirty="0"/>
              <a:t>•	«Предлагаю поискать компромисс, который устроит нас обоих». Эта фраза помогает отойти от жёстких позиций и найти решение, которое будет приемлемо для всех сторон.</a:t>
            </a:r>
          </a:p>
          <a:p>
            <a:r>
              <a:rPr lang="ru-RU" dirty="0"/>
              <a:t>•	«Может, возьмём паузу, а потом продолжим?». Если разговор заходит в тупик, пауза даст обоим время на раздумья и успокоит эмоции.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80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4433" y="334879"/>
            <a:ext cx="5649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"Колесо решения конфликта"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9" y="986169"/>
            <a:ext cx="4799672" cy="52859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4960" y="1354975"/>
            <a:ext cx="58105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Варианты выхода из конфликтной ситуации, представлены на рисунке.</a:t>
            </a:r>
          </a:p>
          <a:p>
            <a:r>
              <a:rPr lang="ru-RU" dirty="0"/>
              <a:t>«Я-сообщение» — «Скажи, что ты чувствуешь и что ты хочешь, чтобы другой сделал». Например, «мне больно, перестань толкать меня».</a:t>
            </a:r>
          </a:p>
          <a:p>
            <a:r>
              <a:rPr lang="ru-RU" dirty="0"/>
              <a:t>«Стоп» — Громко сказать стоп, глядя в лицо тому, кто делает тебе неприятно, можно выставить руку или две руки перед собой.</a:t>
            </a:r>
          </a:p>
          <a:p>
            <a:r>
              <a:rPr lang="ru-RU" dirty="0"/>
              <a:t>Считалочка и жребий — помогают определить очередность действий.</a:t>
            </a:r>
          </a:p>
          <a:p>
            <a:r>
              <a:rPr lang="ru-RU" dirty="0"/>
              <a:t>«Посчитай до 10» — при вспышке гнева, когда есть риск, что ты начнешь драться.</a:t>
            </a:r>
          </a:p>
          <a:p>
            <a:r>
              <a:rPr lang="ru-RU" dirty="0"/>
              <a:t>«Отойди» — отойди от другого, если ты и он слишком сердиты друг на друга.</a:t>
            </a:r>
          </a:p>
        </p:txBody>
      </p:sp>
    </p:spTree>
    <p:extLst>
      <p:ext uri="{BB962C8B-B14F-4D97-AF65-F5344CB8AC3E}">
        <p14:creationId xmlns:p14="http://schemas.microsoft.com/office/powerpoint/2010/main" val="78711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61284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Список используемых источников: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1.Аралова М.А. Формирование коллектива ДОУ. Психологическое сопровождение. ООО “ТЦ Сфера”, 2005. </a:t>
            </a:r>
            <a:r>
              <a:rPr lang="ru-RU" dirty="0" err="1"/>
              <a:t>Банщикова</a:t>
            </a:r>
            <a:r>
              <a:rPr lang="ru-RU" dirty="0"/>
              <a:t> Т.Н и др.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2.Профессиональная деятельность психолога в работе с педагогическим коллективом. Книголюб. М., 2004. </a:t>
            </a:r>
          </a:p>
          <a:p>
            <a:r>
              <a:rPr lang="ru-RU" dirty="0"/>
              <a:t>3.	</a:t>
            </a:r>
            <a:r>
              <a:rPr lang="ru-RU" dirty="0" err="1"/>
              <a:t>Микляева</a:t>
            </a:r>
            <a:r>
              <a:rPr lang="ru-RU" dirty="0"/>
              <a:t> Н.В. и Ю.В. Работа педагога-психолога в ДОУ. Методическое пособие. Айрис — пресс. М., 2005.</a:t>
            </a:r>
          </a:p>
          <a:p>
            <a:r>
              <a:rPr lang="ru-RU" dirty="0"/>
              <a:t>4.	https://ped-kopilka.ru/blogs/olga-aleksandrovna-kalashnikova/seminar-praktikum-dlja-pedagogov-umenie-reshat-konfliktnye-situaci.html</a:t>
            </a:r>
          </a:p>
          <a:p>
            <a:r>
              <a:rPr lang="ru-RU" dirty="0"/>
              <a:t>5.	https://uchitelya.com/pedagogika/28783-profilaktika-konfliktov-v-pedagogicheskom-kollektive.html</a:t>
            </a:r>
          </a:p>
          <a:p>
            <a:r>
              <a:rPr lang="ru-RU" dirty="0"/>
              <a:t>6.https://imc72.ru/</a:t>
            </a:r>
            <a:r>
              <a:rPr lang="ru-RU" dirty="0" err="1"/>
              <a:t>content</a:t>
            </a:r>
            <a:r>
              <a:rPr lang="ru-RU" dirty="0"/>
              <a:t>/03082018/8.pdf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7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3957" y="766354"/>
            <a:ext cx="101129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Упражнение «Ассоциации»</a:t>
            </a:r>
          </a:p>
          <a:p>
            <a:pPr algn="ctr"/>
            <a:endParaRPr lang="ru-RU" sz="2400" b="1" dirty="0" smtClean="0"/>
          </a:p>
          <a:p>
            <a:r>
              <a:rPr lang="ru-RU" sz="2400" dirty="0" smtClean="0"/>
              <a:t>- С чем ассоциируется у вас понятие «конфликт»? Какой образ подсказывает ваше воображение? Какие мысли, чувства, ощущения возникают при этом? На что « похож» конфликт?  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3350623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3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1899" y="1870166"/>
            <a:ext cx="8915399" cy="226278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СПАСИБО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ЗА ВНИМАНИЕ !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3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635" y="531223"/>
            <a:ext cx="98493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Упражнение «Плюсы и минусы конфликта»</a:t>
            </a:r>
          </a:p>
          <a:p>
            <a:pPr algn="ctr"/>
            <a:endParaRPr lang="ru-RU" sz="3200" b="1" dirty="0"/>
          </a:p>
          <a:p>
            <a:endParaRPr lang="ru-RU" sz="2000" b="1" dirty="0" smtClean="0"/>
          </a:p>
          <a:p>
            <a:r>
              <a:rPr lang="ru-RU" sz="2800" b="1" dirty="0" smtClean="0"/>
              <a:t>На конфликт, как, наверное, и на любое явление действительности можно посмотреть с разных точек зрения и найти свои плюсы и минусы.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772" y="3721613"/>
            <a:ext cx="7284720" cy="273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3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6720" y="1271452"/>
            <a:ext cx="87172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Конструктивные стороны конфликта:</a:t>
            </a:r>
          </a:p>
          <a:p>
            <a:endParaRPr lang="ru-RU" b="1" dirty="0" smtClean="0"/>
          </a:p>
          <a:p>
            <a:r>
              <a:rPr lang="ru-RU" b="1" dirty="0" smtClean="0"/>
              <a:t>	Конфликт вскрывает «слабое звено» в организации, во взаимоотношениях (диагностическая функция конфликта).</a:t>
            </a:r>
          </a:p>
          <a:p>
            <a:endParaRPr lang="ru-RU" b="1" dirty="0" smtClean="0"/>
          </a:p>
          <a:p>
            <a:r>
              <a:rPr lang="ru-RU" b="1" dirty="0" smtClean="0"/>
              <a:t>	Конфликт дает возможность увидеть скрытые отношения.</a:t>
            </a:r>
          </a:p>
          <a:p>
            <a:endParaRPr lang="ru-RU" b="1" dirty="0" smtClean="0"/>
          </a:p>
          <a:p>
            <a:r>
              <a:rPr lang="ru-RU" b="1" dirty="0" smtClean="0"/>
              <a:t>	Конфликт дает возможность выплеснуть отрицательные эмоции, снять напряжение.</a:t>
            </a:r>
          </a:p>
          <a:p>
            <a:endParaRPr lang="ru-RU" b="1" dirty="0"/>
          </a:p>
          <a:p>
            <a:r>
              <a:rPr lang="ru-RU" b="1" dirty="0" smtClean="0"/>
              <a:t>	Конфликт – это толчок к пересмотру, развитию своих взглядов на привычное.</a:t>
            </a:r>
          </a:p>
          <a:p>
            <a:endParaRPr lang="ru-RU" b="1" dirty="0" smtClean="0"/>
          </a:p>
          <a:p>
            <a:r>
              <a:rPr lang="ru-RU" b="1" dirty="0" smtClean="0"/>
              <a:t>	Необходимость разрешения конфликта обуславливает развитие организации.</a:t>
            </a:r>
          </a:p>
          <a:p>
            <a:endParaRPr lang="ru-RU" b="1" dirty="0" smtClean="0"/>
          </a:p>
          <a:p>
            <a:r>
              <a:rPr lang="ru-RU" b="1" dirty="0" smtClean="0"/>
              <a:t>	Конфликт способствует сплочению коллектива при противоборстве с внешним врагом.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5806" y="1203948"/>
            <a:ext cx="2487384" cy="248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997" y="4188823"/>
            <a:ext cx="3305003" cy="26691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46913" y="300251"/>
            <a:ext cx="9498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Н.В. Клюева предлагает следующую характеристику конфликтов: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9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2639" y="1"/>
            <a:ext cx="997651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Деструктивные стороны конфликта:</a:t>
            </a:r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r>
              <a:rPr lang="ru-RU" b="1" dirty="0" smtClean="0"/>
              <a:t>	Отрицательные эмоциональные переживания, которые могут привести к различным заболеваниям.</a:t>
            </a:r>
          </a:p>
          <a:p>
            <a:endParaRPr lang="ru-RU" b="1" dirty="0" smtClean="0"/>
          </a:p>
          <a:p>
            <a:r>
              <a:rPr lang="ru-RU" b="1" dirty="0" smtClean="0"/>
              <a:t>	Нарушение деловых и личных отношений между людьми, снижение дисциплины. В целом ухудшается социально-психологический климат.</a:t>
            </a:r>
          </a:p>
          <a:p>
            <a:endParaRPr lang="ru-RU" b="1" dirty="0" smtClean="0"/>
          </a:p>
          <a:p>
            <a:r>
              <a:rPr lang="ru-RU" b="1" dirty="0" smtClean="0"/>
              <a:t>	Ухудшение качества работы. Сложное восстановление деловых отношений.</a:t>
            </a:r>
          </a:p>
          <a:p>
            <a:endParaRPr lang="ru-RU" b="1" dirty="0" smtClean="0"/>
          </a:p>
          <a:p>
            <a:r>
              <a:rPr lang="ru-RU" b="1" dirty="0" smtClean="0"/>
              <a:t>	Представление о победителях или побежденных как о врагах.</a:t>
            </a:r>
          </a:p>
          <a:p>
            <a:endParaRPr lang="ru-RU" b="1" dirty="0" smtClean="0"/>
          </a:p>
          <a:p>
            <a:r>
              <a:rPr lang="ru-RU" b="1" dirty="0" smtClean="0"/>
              <a:t>	Временные потери. На одну минуту конфликта приходится 12 минут </a:t>
            </a:r>
            <a:r>
              <a:rPr lang="ru-RU" b="1" dirty="0" err="1" smtClean="0"/>
              <a:t>послеконфликтных</a:t>
            </a:r>
            <a:r>
              <a:rPr lang="ru-RU" b="1" dirty="0" smtClean="0"/>
              <a:t> переживаний.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124" y="4294300"/>
            <a:ext cx="2563699" cy="256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8549" y="245661"/>
            <a:ext cx="9239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10 важных НЕ при каждодневном общении с родителями.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263" y="707326"/>
            <a:ext cx="1165973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Не выносить суждений. </a:t>
            </a:r>
          </a:p>
          <a:p>
            <a:r>
              <a:rPr lang="ru-RU" sz="1600" b="1" dirty="0"/>
              <a:t>Педагогу необходимо избегать суждений типа «Вы слишком мало уделяете времени воспитанию сына (дочери)», так как эти фразы (даже если они абсолютно справедливы) чаще всего порождают протест со стороны родителей.</a:t>
            </a:r>
          </a:p>
          <a:p>
            <a:r>
              <a:rPr lang="ru-RU" sz="1600" b="1" u="sng" dirty="0"/>
              <a:t>Не проповедовать. </a:t>
            </a:r>
          </a:p>
          <a:p>
            <a:r>
              <a:rPr lang="ru-RU" sz="1600" b="1" dirty="0"/>
              <a:t>Абстрагированные воззвания типа «Ваш родительский долг обязывает…», «Вы как родители должны…» не воспринимаются родителями как важные, потому что эти призывы не ассоциируются с конкретными педагогическими ситуациями.</a:t>
            </a:r>
          </a:p>
          <a:p>
            <a:r>
              <a:rPr lang="ru-RU" sz="1600" b="1" u="sng" dirty="0"/>
              <a:t>Не поучать. </a:t>
            </a:r>
          </a:p>
          <a:p>
            <a:r>
              <a:rPr lang="ru-RU" sz="1600" b="1" dirty="0"/>
              <a:t>Не подсказывать решения. Нельзя навязывать собеседнику свою собственную точку зрения и «учить жизни» родителей, так как фразы «На Вашем месте я бы…» и им подобные ущемляют самолюбие собеседника и не способствуют процессу общения.</a:t>
            </a:r>
          </a:p>
          <a:p>
            <a:r>
              <a:rPr lang="ru-RU" sz="1600" b="1" u="sng" dirty="0"/>
              <a:t>Не приказывать. </a:t>
            </a:r>
          </a:p>
          <a:p>
            <a:r>
              <a:rPr lang="ru-RU" sz="1600" b="1" dirty="0"/>
              <a:t>Педагогу необходимо помнить, что любые слова, которые содержат разного рода обязательства, могут вызвать протест. Общаясь с родителями, следует отказаться от фраз типа «вам обязаны», «вам нужно», «вы должны» и т.п., так как естественной реакцией на эти утверждения могут стать слова родителей: «Я вам ничего не должен. Это мой ребенок, и я буду поступать так, как сочту нужным!»</a:t>
            </a:r>
          </a:p>
          <a:p>
            <a:r>
              <a:rPr lang="ru-RU" sz="1600" b="1" u="sng" dirty="0"/>
              <a:t>Не угрожать. </a:t>
            </a:r>
          </a:p>
          <a:p>
            <a:r>
              <a:rPr lang="ru-RU" sz="1600" b="1" dirty="0"/>
              <a:t>Педагог не должен забывать, что любая угроза – это признак слабости, а угроза со стороны воспитателя – это еще и свидетельство педагогической несостоятельности и некомпетентности. Угрозы или ультиматумы со стороны воспитателя – это провокация конфликта. Фразы, построенные по модели «Если Вы не сделаете того-то и того-то, то…», являются свидетельством неумения педагога аргументировать свою педагогическую позицию, о непонимании ситуации, об отсутствии дипломатических навыков общения с родителями. Угрозы со стороны педагога препятствуют установлению взаимопонимания между семьей и школой.</a:t>
            </a:r>
          </a:p>
        </p:txBody>
      </p:sp>
    </p:spTree>
    <p:extLst>
      <p:ext uri="{BB962C8B-B14F-4D97-AF65-F5344CB8AC3E}">
        <p14:creationId xmlns:p14="http://schemas.microsoft.com/office/powerpoint/2010/main" val="45560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6220" y="627797"/>
            <a:ext cx="973085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Не ставить «диагноз». </a:t>
            </a:r>
          </a:p>
          <a:p>
            <a:r>
              <a:rPr lang="ru-RU" dirty="0"/>
              <a:t>Необходимо помнить, что все фразы педагога должны быть корректны. Категоричные высказывания типа «Ваш ребенок не умеет себя вести», «Вам нужно обратиться по поводу отклонений в поведении вашего сына (дочери) к психологу» всегда настораживают родителей и настраивают против воспитателя.</a:t>
            </a:r>
          </a:p>
          <a:p>
            <a:r>
              <a:rPr lang="ru-RU" u="sng" dirty="0"/>
              <a:t>Не выпытывать. </a:t>
            </a:r>
          </a:p>
          <a:p>
            <a:r>
              <a:rPr lang="ru-RU" dirty="0"/>
              <a:t>Нельзя задавать родителям вопросы, не касающиеся педагогического процесса, так как излишнее любопытство разрушает взаимопонимание между семьей и школой.</a:t>
            </a:r>
          </a:p>
          <a:p>
            <a:r>
              <a:rPr lang="ru-RU" u="sng" dirty="0"/>
              <a:t>Не разглашать «тайну». </a:t>
            </a:r>
          </a:p>
          <a:p>
            <a:r>
              <a:rPr lang="ru-RU" dirty="0"/>
              <a:t>Воспитатель обязан сохранять в тайне сведения о семье, доверенные ему родителями, если те не желают, чтобы эти сведения стали достоянием гласности.</a:t>
            </a:r>
          </a:p>
          <a:p>
            <a:r>
              <a:rPr lang="ru-RU" dirty="0"/>
              <a:t>Не оправдывать и не оправдываться. </a:t>
            </a:r>
          </a:p>
          <a:p>
            <a:r>
              <a:rPr lang="ru-RU" dirty="0"/>
              <a:t>Педагог, выстраивая свои отношения с родителями, должен занимать четко выраженную позицию, не оправдывая отрицательных поступков ребенка и не оправдываясь в своих действиях в рамках педагогического процесса, так как соглашательская позиция педагога может сделать существующую педагогическую проблему менее значимой для родителей.</a:t>
            </a:r>
          </a:p>
          <a:p>
            <a:r>
              <a:rPr lang="ru-RU" u="sng" dirty="0"/>
              <a:t>Не провоцировать конфликты. </a:t>
            </a:r>
          </a:p>
        </p:txBody>
      </p:sp>
    </p:spTree>
    <p:extLst>
      <p:ext uri="{BB962C8B-B14F-4D97-AF65-F5344CB8AC3E}">
        <p14:creationId xmlns:p14="http://schemas.microsoft.com/office/powerpoint/2010/main" val="7193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561" y="887104"/>
            <a:ext cx="95943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/>
              <a:t>Педагогам важно владеть основами эффективного общения</a:t>
            </a:r>
            <a:r>
              <a:rPr lang="ru-RU" b="1" u="sng" dirty="0" smtClean="0"/>
              <a:t>:</a:t>
            </a:r>
          </a:p>
          <a:p>
            <a:pPr algn="ctr"/>
            <a:endParaRPr lang="ru-RU" b="1" u="sng" dirty="0"/>
          </a:p>
          <a:p>
            <a:endParaRPr lang="ru-RU" dirty="0" smtClean="0"/>
          </a:p>
          <a:p>
            <a:r>
              <a:rPr lang="ru-RU" dirty="0" smtClean="0"/>
              <a:t>•</a:t>
            </a:r>
            <a:r>
              <a:rPr lang="ru-RU" dirty="0"/>
              <a:t>	Всегда стремиться быть в хорошем настроении и быть приятным в общении.</a:t>
            </a:r>
          </a:p>
          <a:p>
            <a:r>
              <a:rPr lang="ru-RU" dirty="0"/>
              <a:t>•	Стараться прочувствовать эмоциональное состояние родителей.</a:t>
            </a:r>
          </a:p>
          <a:p>
            <a:r>
              <a:rPr lang="ru-RU" dirty="0"/>
              <a:t>•	Находить возможность каждый раз говорить родителям что-нибудь положительное о ребенке - это лучший способ расположить родителей к себе.</a:t>
            </a:r>
          </a:p>
          <a:p>
            <a:r>
              <a:rPr lang="ru-RU" dirty="0"/>
              <a:t>•	Давать родителям возможность высказаться, не перебивая их.</a:t>
            </a:r>
          </a:p>
          <a:p>
            <a:r>
              <a:rPr lang="ru-RU" dirty="0"/>
              <a:t>•	Быть эмоционально уравновешенным при общении с родителями, подавать пример воспитанности и такта.</a:t>
            </a:r>
          </a:p>
          <a:p>
            <a:r>
              <a:rPr lang="ru-RU" dirty="0"/>
              <a:t>•	В сложной ситуации стараться подавать пример уступчивости - этим своего достоинства уронить нельзя, но укрепить его можно.</a:t>
            </a:r>
          </a:p>
        </p:txBody>
      </p:sp>
    </p:spTree>
    <p:extLst>
      <p:ext uri="{BB962C8B-B14F-4D97-AF65-F5344CB8AC3E}">
        <p14:creationId xmlns:p14="http://schemas.microsoft.com/office/powerpoint/2010/main" val="8283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439</TotalTime>
  <Words>2074</Words>
  <Application>Microsoft Office PowerPoint</Application>
  <PresentationFormat>Широкоэкранный</PresentationFormat>
  <Paragraphs>176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73</cp:revision>
  <dcterms:created xsi:type="dcterms:W3CDTF">2026-03-16T07:27:39Z</dcterms:created>
  <dcterms:modified xsi:type="dcterms:W3CDTF">2026-04-15T08:57:49Z</dcterms:modified>
</cp:coreProperties>
</file>