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71" r:id="rId5"/>
    <p:sldId id="272" r:id="rId6"/>
    <p:sldId id="273" r:id="rId7"/>
    <p:sldId id="274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6" r:id="rId21"/>
    <p:sldId id="277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3" d="100"/>
          <a:sy n="93" d="100"/>
        </p:scale>
        <p:origin x="-40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0417" y="-576567"/>
            <a:ext cx="8689976" cy="2990994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Сенсорная игра как способ установления контакта с аутичным ребёнком (мастер-класс)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09879" y="5221386"/>
            <a:ext cx="8689976" cy="1371599"/>
          </a:xfrm>
        </p:spPr>
        <p:txBody>
          <a:bodyPr>
            <a:normAutofit/>
          </a:bodyPr>
          <a:lstStyle/>
          <a:p>
            <a:pPr algn="r"/>
            <a:r>
              <a:rPr lang="ru-RU" sz="1200" dirty="0" smtClean="0">
                <a:solidFill>
                  <a:schemeClr val="tx1"/>
                </a:solidFill>
              </a:rPr>
              <a:t>Подготовила </a:t>
            </a:r>
          </a:p>
          <a:p>
            <a:pPr algn="r"/>
            <a:r>
              <a:rPr lang="ru-RU" sz="1200" dirty="0" smtClean="0">
                <a:solidFill>
                  <a:schemeClr val="tx1"/>
                </a:solidFill>
              </a:rPr>
              <a:t>Педагог-психолог </a:t>
            </a:r>
            <a:r>
              <a:rPr lang="ru-RU" sz="1200" dirty="0" smtClean="0">
                <a:solidFill>
                  <a:schemeClr val="tx1"/>
                </a:solidFill>
              </a:rPr>
              <a:t>ВЫСШЕЙ</a:t>
            </a:r>
            <a:r>
              <a:rPr lang="ru-RU" sz="1200" dirty="0" smtClean="0">
                <a:solidFill>
                  <a:schemeClr val="tx1"/>
                </a:solidFill>
              </a:rPr>
              <a:t> </a:t>
            </a:r>
            <a:r>
              <a:rPr lang="ru-RU" sz="1200" dirty="0" smtClean="0">
                <a:solidFill>
                  <a:schemeClr val="tx1"/>
                </a:solidFill>
              </a:rPr>
              <a:t>квалификационной категории</a:t>
            </a:r>
          </a:p>
          <a:p>
            <a:pPr algn="r"/>
            <a:r>
              <a:rPr lang="ru-RU" sz="1200" dirty="0" smtClean="0">
                <a:solidFill>
                  <a:schemeClr val="tx1"/>
                </a:solidFill>
              </a:rPr>
              <a:t>МБДОУ д/с № 13 </a:t>
            </a:r>
            <a:r>
              <a:rPr lang="ru-RU" sz="1200" smtClean="0">
                <a:solidFill>
                  <a:schemeClr val="tx1"/>
                </a:solidFill>
              </a:rPr>
              <a:t>«</a:t>
            </a:r>
            <a:r>
              <a:rPr lang="ru-RU" sz="1200" smtClean="0">
                <a:solidFill>
                  <a:schemeClr val="tx1"/>
                </a:solidFill>
              </a:rPr>
              <a:t>Сказка»</a:t>
            </a:r>
          </a:p>
          <a:p>
            <a:pPr algn="r"/>
            <a:r>
              <a:rPr lang="ru-RU" sz="1200" smtClean="0">
                <a:solidFill>
                  <a:schemeClr val="tx1"/>
                </a:solidFill>
              </a:rPr>
              <a:t>Ященко </a:t>
            </a:r>
            <a:r>
              <a:rPr lang="ru-RU" sz="1200" dirty="0" smtClean="0">
                <a:solidFill>
                  <a:schemeClr val="tx1"/>
                </a:solidFill>
              </a:rPr>
              <a:t>Лариса Владимировна</a:t>
            </a:r>
          </a:p>
          <a:p>
            <a:pPr algn="r"/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79" y="3091158"/>
            <a:ext cx="4777717" cy="35832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0461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3550" y="-185293"/>
            <a:ext cx="10364451" cy="1596177"/>
          </a:xfrm>
        </p:spPr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Мыльные пузыри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635" y="1472750"/>
            <a:ext cx="3418283" cy="24896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" y="1712987"/>
            <a:ext cx="4018323" cy="26744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230" y="4140516"/>
            <a:ext cx="4076226" cy="27174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299" y="901333"/>
            <a:ext cx="2434899" cy="32660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97" y="4256877"/>
            <a:ext cx="3837985" cy="25748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7932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Игры со светом и тенями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784466"/>
            <a:ext cx="10363826" cy="3424107"/>
          </a:xfrm>
        </p:spPr>
        <p:txBody>
          <a:bodyPr>
            <a:normAutofit/>
          </a:bodyPr>
          <a:lstStyle/>
          <a:p>
            <a:r>
              <a:rPr lang="ru-RU" sz="1400" dirty="0" smtClean="0"/>
              <a:t>«Солнечный зайчик»</a:t>
            </a:r>
          </a:p>
          <a:p>
            <a:r>
              <a:rPr lang="ru-RU" sz="1400" dirty="0" smtClean="0"/>
              <a:t>«театр теней»</a:t>
            </a:r>
          </a:p>
          <a:p>
            <a:r>
              <a:rPr lang="ru-RU" sz="1400" dirty="0" smtClean="0"/>
              <a:t>«темно-светло»</a:t>
            </a:r>
          </a:p>
          <a:p>
            <a:r>
              <a:rPr lang="ru-RU" sz="1400" dirty="0" smtClean="0"/>
              <a:t>«китайский фонарик»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90" y="3973189"/>
            <a:ext cx="3493552" cy="26617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915" y="4185478"/>
            <a:ext cx="2602161" cy="26021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189" y="1592331"/>
            <a:ext cx="3143795" cy="23607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6711" y="3953035"/>
            <a:ext cx="3931151" cy="27884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467" y="1139914"/>
            <a:ext cx="2820914" cy="30455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3773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5238" y="-420785"/>
            <a:ext cx="10364451" cy="1769632"/>
          </a:xfrm>
        </p:spPr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Игры со льдом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38" y="4021742"/>
            <a:ext cx="3384269" cy="253820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200" y="1520240"/>
            <a:ext cx="4518478" cy="27270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027" y="3578619"/>
            <a:ext cx="4743450" cy="29813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425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8511" y="-216485"/>
            <a:ext cx="10364451" cy="1596177"/>
          </a:xfrm>
        </p:spPr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Игры с крупами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55" y="1703374"/>
            <a:ext cx="4439639" cy="269464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992" y="1201667"/>
            <a:ext cx="4309658" cy="28605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41" y="4398022"/>
            <a:ext cx="3475235" cy="24599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503" y="4240227"/>
            <a:ext cx="3702271" cy="24681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587" y="3609731"/>
            <a:ext cx="3758413" cy="24868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3335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5155" y="-174503"/>
            <a:ext cx="10364451" cy="1596177"/>
          </a:xfrm>
        </p:spPr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Игры с пластичными материалами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35155" y="1323219"/>
            <a:ext cx="10363826" cy="3424107"/>
          </a:xfrm>
        </p:spPr>
        <p:txBody>
          <a:bodyPr>
            <a:normAutofit/>
          </a:bodyPr>
          <a:lstStyle/>
          <a:p>
            <a:r>
              <a:rPr lang="ru-RU" sz="1400" dirty="0" smtClean="0"/>
              <a:t>Пластилин</a:t>
            </a:r>
          </a:p>
          <a:p>
            <a:r>
              <a:rPr lang="ru-RU" sz="1400" dirty="0" smtClean="0"/>
              <a:t>Тесто</a:t>
            </a:r>
          </a:p>
          <a:p>
            <a:r>
              <a:rPr lang="ru-RU" sz="1400" dirty="0" smtClean="0"/>
              <a:t>Глина</a:t>
            </a:r>
          </a:p>
          <a:p>
            <a:r>
              <a:rPr lang="ru-RU" sz="1400" dirty="0" smtClean="0"/>
              <a:t>Кинетический песок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49" y="3295122"/>
            <a:ext cx="3646834" cy="30955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987" y="1323219"/>
            <a:ext cx="2921226" cy="29212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317" y="3035272"/>
            <a:ext cx="3204445" cy="32044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595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7591" y="-186417"/>
            <a:ext cx="10364451" cy="1596177"/>
          </a:xfrm>
        </p:spPr>
        <p:txBody>
          <a:bodyPr/>
          <a:lstStyle/>
          <a:p>
            <a:r>
              <a:rPr lang="ru-RU" b="1" i="1" dirty="0">
                <a:solidFill>
                  <a:srgbClr val="002060"/>
                </a:solidFill>
              </a:rPr>
              <a:t>Игры с пластичными материалами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15" y="2214694"/>
            <a:ext cx="3054503" cy="34242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718" y="1738270"/>
            <a:ext cx="3048000" cy="19759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499" y="3864411"/>
            <a:ext cx="3952634" cy="29935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151" y="1836891"/>
            <a:ext cx="4074993" cy="30562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6204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118" y="-279699"/>
            <a:ext cx="10364451" cy="1596177"/>
          </a:xfrm>
        </p:spPr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Игры со звуками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02786" y="1476968"/>
            <a:ext cx="10363826" cy="3424107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400" dirty="0" smtClean="0"/>
              <a:t>Обращаем </a:t>
            </a:r>
            <a:r>
              <a:rPr lang="ru-RU" sz="1400" dirty="0"/>
              <a:t>внимание ребенка на звуки в окружающем </a:t>
            </a:r>
            <a:r>
              <a:rPr lang="ru-RU" sz="1400" dirty="0" smtClean="0"/>
              <a:t>мире</a:t>
            </a:r>
          </a:p>
          <a:p>
            <a:r>
              <a:rPr lang="ru-RU" sz="1400" dirty="0" smtClean="0"/>
              <a:t> Извлекаем </a:t>
            </a:r>
            <a:r>
              <a:rPr lang="ru-RU" sz="1400" dirty="0"/>
              <a:t>разнообразные звуки из </a:t>
            </a:r>
            <a:r>
              <a:rPr lang="ru-RU" sz="1400" dirty="0" smtClean="0"/>
              <a:t>предметов</a:t>
            </a:r>
          </a:p>
          <a:p>
            <a:r>
              <a:rPr lang="ru-RU" sz="1400" dirty="0" smtClean="0"/>
              <a:t>учим ребенка играть на музыкальных инструментах</a:t>
            </a:r>
          </a:p>
          <a:p>
            <a:r>
              <a:rPr lang="ru-RU" sz="1400" dirty="0"/>
              <a:t>На прогулке </a:t>
            </a:r>
            <a:r>
              <a:rPr lang="ru-RU" sz="1400" dirty="0" smtClean="0"/>
              <a:t>вместе </a:t>
            </a:r>
            <a:r>
              <a:rPr lang="ru-RU" sz="1400" dirty="0"/>
              <a:t>с ребенком </a:t>
            </a:r>
            <a:r>
              <a:rPr lang="ru-RU" sz="1400" dirty="0" smtClean="0"/>
              <a:t>прислушиваемся </a:t>
            </a:r>
            <a:r>
              <a:rPr lang="ru-RU" sz="1400" dirty="0"/>
              <a:t>внимательно к звукам </a:t>
            </a:r>
            <a:r>
              <a:rPr lang="ru-RU" sz="1400" dirty="0" smtClean="0"/>
              <a:t>вокруг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14" y="3331355"/>
            <a:ext cx="4191000" cy="31394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989" y="3331355"/>
            <a:ext cx="4362282" cy="31394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0108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6603" y="64971"/>
            <a:ext cx="10364451" cy="1596177"/>
          </a:xfrm>
        </p:spPr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Игры с движениями и тактильными ощущениями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1400" dirty="0" err="1" smtClean="0"/>
              <a:t>Тормошение</a:t>
            </a:r>
            <a:r>
              <a:rPr lang="ru-RU" sz="1400" dirty="0" smtClean="0"/>
              <a:t>, возня</a:t>
            </a:r>
          </a:p>
          <a:p>
            <a:r>
              <a:rPr lang="ru-RU" sz="1400" dirty="0" smtClean="0"/>
              <a:t>«догоню-догоню», «поймаю-поймаю»</a:t>
            </a:r>
          </a:p>
          <a:p>
            <a:r>
              <a:rPr lang="ru-RU" sz="1400" dirty="0" smtClean="0"/>
              <a:t>«самолётики»</a:t>
            </a:r>
          </a:p>
          <a:p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96" y="3778980"/>
            <a:ext cx="4180253" cy="27877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589" y="2931786"/>
            <a:ext cx="2726174" cy="36348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767" y="2103370"/>
            <a:ext cx="3714528" cy="24848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843" y="4740584"/>
            <a:ext cx="3100376" cy="1905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8670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002060"/>
                </a:solidFill>
              </a:rPr>
              <a:t>Рекомендации по проведению </a:t>
            </a:r>
            <a:r>
              <a:rPr lang="ru-RU" b="1" i="1" dirty="0" smtClean="0">
                <a:solidFill>
                  <a:srgbClr val="002060"/>
                </a:solidFill>
              </a:rPr>
              <a:t/>
            </a:r>
            <a:br>
              <a:rPr lang="ru-RU" b="1" i="1" dirty="0" smtClean="0">
                <a:solidFill>
                  <a:srgbClr val="002060"/>
                </a:solidFill>
              </a:rPr>
            </a:br>
            <a:r>
              <a:rPr lang="ru-RU" b="1" i="1" dirty="0" smtClean="0">
                <a:solidFill>
                  <a:srgbClr val="002060"/>
                </a:solidFill>
              </a:rPr>
              <a:t>сенсорных </a:t>
            </a:r>
            <a:r>
              <a:rPr lang="ru-RU" b="1" i="1" dirty="0">
                <a:solidFill>
                  <a:srgbClr val="002060"/>
                </a:solidFill>
              </a:rPr>
              <a:t>игр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1400" dirty="0"/>
              <a:t>Если ребенок не включается в </a:t>
            </a:r>
            <a:r>
              <a:rPr lang="ru-RU" sz="1400" dirty="0" smtClean="0"/>
              <a:t>игру, </a:t>
            </a:r>
            <a:r>
              <a:rPr lang="ru-RU" sz="1400" dirty="0"/>
              <a:t>не настаивайте. </a:t>
            </a:r>
            <a:r>
              <a:rPr lang="ru-RU" sz="1400" dirty="0" smtClean="0"/>
              <a:t>Если </a:t>
            </a:r>
            <a:r>
              <a:rPr lang="ru-RU" sz="1400" dirty="0"/>
              <a:t>же вы видите, что ребенку понравилась игра, но он остается пассивным, не останавливайтесь, продолжайте осуществлять игровые </a:t>
            </a:r>
            <a:r>
              <a:rPr lang="ru-RU" sz="1400" dirty="0" smtClean="0"/>
              <a:t>действия.</a:t>
            </a:r>
          </a:p>
          <a:p>
            <a:r>
              <a:rPr lang="ru-RU" sz="1400" dirty="0" smtClean="0"/>
              <a:t>Внимательно </a:t>
            </a:r>
            <a:r>
              <a:rPr lang="ru-RU" sz="1400" dirty="0"/>
              <a:t>следите за тем, как реагирует ребенок, и при первых признаках тревоги или страха немедленно прекратите игру</a:t>
            </a:r>
            <a:r>
              <a:rPr lang="ru-RU" sz="1400" dirty="0" smtClean="0"/>
              <a:t>.</a:t>
            </a:r>
          </a:p>
          <a:p>
            <a:r>
              <a:rPr lang="ru-RU" sz="1400" dirty="0"/>
              <a:t>Понравившаяся ребенку игра потребует некоторого количества повторений. </a:t>
            </a:r>
            <a:endParaRPr lang="ru-RU" sz="1400" dirty="0" smtClean="0"/>
          </a:p>
          <a:p>
            <a:r>
              <a:rPr lang="ru-RU" sz="1400" dirty="0" smtClean="0"/>
              <a:t>произвольное </a:t>
            </a:r>
            <a:r>
              <a:rPr lang="ru-RU" sz="1400" dirty="0"/>
              <a:t>внимание ребенка кратковременно и неустойчиво, поэтому, если в игре появилась сюжетная линия, не затягивайте </a:t>
            </a:r>
            <a:r>
              <a:rPr lang="ru-RU" sz="1400" dirty="0" smtClean="0"/>
              <a:t>сюжет.</a:t>
            </a:r>
          </a:p>
          <a:p>
            <a:r>
              <a:rPr lang="ru-RU" sz="1400" dirty="0"/>
              <a:t>Во время игры ребенок может начать говорить, </a:t>
            </a:r>
            <a:r>
              <a:rPr lang="ru-RU" sz="1400" dirty="0" smtClean="0"/>
              <a:t>Улыбнитесь </a:t>
            </a:r>
            <a:r>
              <a:rPr lang="ru-RU" sz="1400" dirty="0"/>
              <a:t>в ответ и повторите то, что сказал ребенок, с соблюдением интонации. Такая форма общения, своеобразная "перекличка", даст ребенку подтверждение того, что вы его понимаете, вызовет большее доверие к вам.</a:t>
            </a:r>
          </a:p>
        </p:txBody>
      </p:sp>
    </p:spTree>
    <p:extLst>
      <p:ext uri="{BB962C8B-B14F-4D97-AF65-F5344CB8AC3E}">
        <p14:creationId xmlns="" xmlns:p14="http://schemas.microsoft.com/office/powerpoint/2010/main" val="99803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002060"/>
                </a:solidFill>
              </a:rPr>
              <a:t>Рекомендации по проведению </a:t>
            </a:r>
            <a:br>
              <a:rPr lang="ru-RU" b="1" i="1" dirty="0">
                <a:solidFill>
                  <a:srgbClr val="002060"/>
                </a:solidFill>
              </a:rPr>
            </a:br>
            <a:r>
              <a:rPr lang="ru-RU" b="1" i="1" dirty="0">
                <a:solidFill>
                  <a:srgbClr val="002060"/>
                </a:solidFill>
              </a:rPr>
              <a:t>сенсорных игр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1400" dirty="0"/>
              <a:t>Если ребенок чего-то очень захотел и старается выразить свое желание, постарайтесь найти социально адекватную возможность это желание удовлетворить. </a:t>
            </a:r>
            <a:r>
              <a:rPr lang="ru-RU" sz="1400" dirty="0" smtClean="0"/>
              <a:t>Если </a:t>
            </a:r>
            <a:r>
              <a:rPr lang="ru-RU" sz="1400" dirty="0"/>
              <a:t>же ребенок захотел что-то потенциально опасное, попробуйте предложить заменитель </a:t>
            </a:r>
            <a:r>
              <a:rPr lang="ru-RU" sz="1400" dirty="0" smtClean="0"/>
              <a:t>желаемого.</a:t>
            </a:r>
          </a:p>
          <a:p>
            <a:r>
              <a:rPr lang="ru-RU" sz="1400" dirty="0"/>
              <a:t>Развивая сюжет игры, осторожно и ненавязчиво предлагайте различные варианты. </a:t>
            </a:r>
            <a:r>
              <a:rPr lang="ru-RU" sz="1400" dirty="0" smtClean="0"/>
              <a:t>Необходимо </a:t>
            </a:r>
            <a:r>
              <a:rPr lang="ru-RU" sz="1400" dirty="0"/>
              <a:t>постараться на основе интереса ребенка, его желания, организовать ситуацию обучения, которая позволит ребенку получить новые полезные сведения, усвоить новые навыки. При этом необходимо быть готовым к тому, что какие-то варианты развития событий ребенок примет не сразу, а с чем-то не согласится категорически</a:t>
            </a:r>
            <a:r>
              <a:rPr lang="ru-RU" sz="1400" dirty="0" smtClean="0"/>
              <a:t>.</a:t>
            </a:r>
          </a:p>
          <a:p>
            <a:r>
              <a:rPr lang="ru-RU" sz="1400" dirty="0"/>
              <a:t>Всегда существует опасность того, что предложенные действия ребенок начнет воспроизводить в многократно усиленной, а порой неадекватной форме. Так, он стучит по стеклу со всей силой, </a:t>
            </a:r>
            <a:r>
              <a:rPr lang="ru-RU" sz="1400" dirty="0" smtClean="0"/>
              <a:t>Позвольте </a:t>
            </a:r>
            <a:r>
              <a:rPr lang="ru-RU" sz="1400" dirty="0"/>
              <a:t>ребенку получить новое впечатление под вашим контролем и страховкой, а затем постарайтесь переключить на его любимую спокойную игру.</a:t>
            </a:r>
          </a:p>
        </p:txBody>
      </p:sp>
    </p:spTree>
    <p:extLst>
      <p:ext uri="{BB962C8B-B14F-4D97-AF65-F5344CB8AC3E}">
        <p14:creationId xmlns="" xmlns:p14="http://schemas.microsoft.com/office/powerpoint/2010/main" val="348739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Цель мастер-класса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1400" dirty="0" smtClean="0"/>
              <a:t>Передача опыта путём прямого и комментированного показа игровых приёмов в процессе </a:t>
            </a:r>
            <a:r>
              <a:rPr lang="ru-RU" sz="1400" dirty="0"/>
              <a:t>педагогической </a:t>
            </a:r>
            <a:r>
              <a:rPr lang="ru-RU" sz="1400" dirty="0" smtClean="0"/>
              <a:t>деятельности </a:t>
            </a:r>
            <a:r>
              <a:rPr lang="ru-RU" sz="1400" dirty="0"/>
              <a:t>при использовании сенсорных игр для установления контакта с аутичным ребёнком</a:t>
            </a:r>
            <a:r>
              <a:rPr lang="ru-RU" sz="1400" dirty="0" smtClean="0"/>
              <a:t>.</a:t>
            </a:r>
          </a:p>
          <a:p>
            <a:pPr marL="0" lvl="0" indent="0">
              <a:buNone/>
            </a:pPr>
            <a:r>
              <a:rPr lang="ru-RU" sz="1400" dirty="0" smtClean="0"/>
              <a:t>      </a:t>
            </a:r>
            <a:r>
              <a:rPr lang="ru-RU" b="1" i="1" u="sng" dirty="0" smtClean="0">
                <a:solidFill>
                  <a:srgbClr val="002060"/>
                </a:solidFill>
              </a:rPr>
              <a:t>Задачи:</a:t>
            </a:r>
          </a:p>
          <a:p>
            <a:pPr lvl="0"/>
            <a:r>
              <a:rPr lang="ru-RU" sz="1400" dirty="0" smtClean="0"/>
              <a:t>раскрытие </a:t>
            </a:r>
            <a:r>
              <a:rPr lang="ru-RU" sz="1400" dirty="0"/>
              <a:t>важности применения сенсорных игр в ДОУ;</a:t>
            </a:r>
          </a:p>
          <a:p>
            <a:pPr lvl="0"/>
            <a:r>
              <a:rPr lang="ru-RU" sz="1400" dirty="0"/>
              <a:t>знакомство с циклом игр, направленных на улучшение эмоционального фона и улучшение </a:t>
            </a:r>
            <a:r>
              <a:rPr lang="ru-RU" sz="1400" dirty="0" smtClean="0"/>
              <a:t>контакта с </a:t>
            </a:r>
            <a:r>
              <a:rPr lang="ru-RU" sz="1400" dirty="0" err="1" smtClean="0"/>
              <a:t>аутичным</a:t>
            </a:r>
            <a:r>
              <a:rPr lang="ru-RU" sz="1400" dirty="0" smtClean="0"/>
              <a:t> ребёнком;</a:t>
            </a:r>
            <a:endParaRPr lang="ru-RU" sz="1400" dirty="0"/>
          </a:p>
          <a:p>
            <a:pPr lvl="0"/>
            <a:r>
              <a:rPr lang="ru-RU" sz="1400" dirty="0"/>
              <a:t>дать рекомендации по проведению сенсорных игр с аутичным ребёнком.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 smtClean="0"/>
              <a:t>     </a:t>
            </a:r>
            <a:r>
              <a:rPr lang="ru-RU" b="1" i="1" u="sng" dirty="0" smtClean="0">
                <a:solidFill>
                  <a:srgbClr val="002060"/>
                </a:solidFill>
              </a:rPr>
              <a:t>Оборудование: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акварельные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краски, стаканчики-непроливайки, тесто для лепки, клеёнка, формочки для игр с песком, мелкие игрушки, бутылки с водой, контейнеры, крупы, поднос, резиновый пупс, тазик, мыльные пузыри и др.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427342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002060"/>
                </a:solidFill>
              </a:rPr>
              <a:t>Заключительная часть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1400" b="1" dirty="0" smtClean="0"/>
              <a:t>Итак</a:t>
            </a:r>
            <a:r>
              <a:rPr lang="ru-RU" sz="1400" b="1" dirty="0"/>
              <a:t>, проведение сенсорных игр решает следующие задачи: </a:t>
            </a:r>
            <a:endParaRPr lang="ru-RU" sz="1400" b="1" dirty="0" smtClean="0"/>
          </a:p>
          <a:p>
            <a:r>
              <a:rPr lang="ru-RU" sz="1400" dirty="0"/>
              <a:t>переживание приятных </a:t>
            </a:r>
            <a:r>
              <a:rPr lang="ru-RU" sz="1400" dirty="0" smtClean="0"/>
              <a:t>эмоций</a:t>
            </a:r>
          </a:p>
          <a:p>
            <a:r>
              <a:rPr lang="ru-RU" sz="1400" dirty="0"/>
              <a:t>возникновение эмоционального контакта со </a:t>
            </a:r>
            <a:r>
              <a:rPr lang="ru-RU" sz="1400" dirty="0" smtClean="0"/>
              <a:t>взрослым</a:t>
            </a:r>
          </a:p>
          <a:p>
            <a:r>
              <a:rPr lang="ru-RU" sz="1400" dirty="0" smtClean="0"/>
              <a:t>получение </a:t>
            </a:r>
            <a:r>
              <a:rPr lang="ru-RU" sz="1400" dirty="0"/>
              <a:t>ребенком новой сенсорной </a:t>
            </a:r>
            <a:r>
              <a:rPr lang="ru-RU" sz="1400" dirty="0" smtClean="0"/>
              <a:t>информации</a:t>
            </a:r>
          </a:p>
          <a:p>
            <a:r>
              <a:rPr lang="ru-RU" sz="1400" dirty="0"/>
              <a:t>внесение в игру новых социальных смыслов посредством введения сюжетов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873" y="4605326"/>
            <a:ext cx="3121152" cy="20817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124" y="4611016"/>
            <a:ext cx="3481648" cy="20760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6871" y="4605326"/>
            <a:ext cx="3036111" cy="20817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7081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6143" y="2731234"/>
            <a:ext cx="10364451" cy="1596177"/>
          </a:xfrm>
        </p:spPr>
        <p:txBody>
          <a:bodyPr>
            <a:noAutofit/>
          </a:bodyPr>
          <a:lstStyle/>
          <a:p>
            <a:r>
              <a:rPr lang="ru-RU" sz="8000" b="1" i="1" dirty="0" err="1" smtClean="0">
                <a:solidFill>
                  <a:srgbClr val="002060"/>
                </a:solidFill>
              </a:rPr>
              <a:t>СПаСИБО</a:t>
            </a:r>
            <a:r>
              <a:rPr lang="ru-RU" sz="8000" b="1" i="1" dirty="0" smtClean="0">
                <a:solidFill>
                  <a:srgbClr val="002060"/>
                </a:solidFill>
              </a:rPr>
              <a:t> ЗА ВНИМАНИЕ!</a:t>
            </a:r>
            <a:endParaRPr lang="ru-RU" sz="8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955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-69305"/>
            <a:ext cx="10364451" cy="1596177"/>
          </a:xfrm>
        </p:spPr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Ход мастер-класса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/>
              <a:t>Вводная часть (5 мин.)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знакомство педагогов с темой, её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актуальностью.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b="1" dirty="0"/>
              <a:t>Основная часть</a:t>
            </a:r>
            <a:r>
              <a:rPr lang="ru-RU" sz="1400" dirty="0"/>
              <a:t> (40 мин.)</a:t>
            </a:r>
          </a:p>
          <a:p>
            <a:r>
              <a:rPr lang="ru-RU" sz="1400" dirty="0"/>
              <a:t>1 часть: знакомство с сенсорным развитием аутичного ребёнка, роль сенсорных игр в его развитии;</a:t>
            </a:r>
          </a:p>
          <a:p>
            <a:r>
              <a:rPr lang="ru-RU" sz="1400" dirty="0"/>
              <a:t>2 часть: методические рекомендации по обучению ребёнка-</a:t>
            </a:r>
            <a:r>
              <a:rPr lang="ru-RU" sz="1400" dirty="0" err="1"/>
              <a:t>аутиста</a:t>
            </a:r>
            <a:r>
              <a:rPr lang="ru-RU" sz="1400" dirty="0"/>
              <a:t> играм с различными предметами, знакомство с видами сенсорных игр и техникой их выполнения, их показ с комментариями, проведение педагогами сенсорных игр.</a:t>
            </a:r>
          </a:p>
          <a:p>
            <a:r>
              <a:rPr lang="ru-RU" sz="1400" b="1" dirty="0"/>
              <a:t>Заключительная часть(15 мин.)</a:t>
            </a:r>
            <a:r>
              <a:rPr lang="ru-RU" sz="1400" dirty="0"/>
              <a:t>: самоанализ проведённой деятельности, обмен мнениями присутствующих.</a:t>
            </a:r>
          </a:p>
          <a:p>
            <a:endParaRPr lang="ru-RU" sz="1400" b="1" dirty="0"/>
          </a:p>
        </p:txBody>
      </p:sp>
    </p:spTree>
    <p:extLst>
      <p:ext uri="{BB962C8B-B14F-4D97-AF65-F5344CB8AC3E}">
        <p14:creationId xmlns="" xmlns:p14="http://schemas.microsoft.com/office/powerpoint/2010/main" val="12253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002060"/>
                </a:solidFill>
              </a:rPr>
              <a:t>Вводная часть</a:t>
            </a:r>
            <a:br>
              <a:rPr lang="ru-RU" b="1" i="1" dirty="0">
                <a:solidFill>
                  <a:srgbClr val="002060"/>
                </a:solidFill>
              </a:rPr>
            </a:b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sz="1400" b="1" dirty="0" err="1"/>
              <a:t>Аути́зм</a:t>
            </a:r>
            <a:r>
              <a:rPr lang="ru-RU" sz="1400" dirty="0"/>
              <a:t> — расстройство, возникающее вследствие нарушения развития головного мозга и характеризующееся выраженным и всесторонним дефицитом социального взаимодействия и общения, а также ограниченными интересами и повторяющимися </a:t>
            </a:r>
            <a:r>
              <a:rPr lang="ru-RU" sz="1400" dirty="0" smtClean="0"/>
              <a:t>действиями.</a:t>
            </a:r>
          </a:p>
          <a:p>
            <a:r>
              <a:rPr lang="ru-RU" sz="1400" dirty="0"/>
              <a:t>По современным классификациям РДА рассматривается как нарушение развития, характеризующееся качественными нарушениями в нескольких областях: сенсомоторной, перцептивной, речевой, интеллектуальной и эмоциональной. Психическое развитие при этом не просто нарушается или задерживается, оно искажается: «</a:t>
            </a:r>
            <a:r>
              <a:rPr lang="ru-RU" sz="1400" dirty="0" smtClean="0"/>
              <a:t>Меняется </a:t>
            </a:r>
            <a:r>
              <a:rPr lang="ru-RU" sz="1400" dirty="0"/>
              <a:t>сам стиль отношений с миром, его познание</a:t>
            </a:r>
            <a:r>
              <a:rPr lang="ru-RU" sz="1400" dirty="0" smtClean="0"/>
              <a:t>».</a:t>
            </a:r>
          </a:p>
          <a:p>
            <a:r>
              <a:rPr lang="ru-RU" sz="1400" dirty="0"/>
              <a:t>Трудности в работе с аутичным ребенком возникают у специалиста уже при первом знакомстве. Обычной оказывается ситуация, когда ребенок либо не обращает внимания на присутствие нового взрослого, либо становится напряженным и агрессивным. К такой его реакции необходимо быть готовым заранее. При этом следует четко представлять психологические причины подобного поведения.</a:t>
            </a:r>
          </a:p>
        </p:txBody>
      </p:sp>
    </p:spTree>
    <p:extLst>
      <p:ext uri="{BB962C8B-B14F-4D97-AF65-F5344CB8AC3E}">
        <p14:creationId xmlns="" xmlns:p14="http://schemas.microsoft.com/office/powerpoint/2010/main" val="149785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0419" y="-26800"/>
            <a:ext cx="10364451" cy="1596177"/>
          </a:xfrm>
        </p:spPr>
        <p:txBody>
          <a:bodyPr/>
          <a:lstStyle/>
          <a:p>
            <a:r>
              <a:rPr lang="ru-RU" b="1" i="1" dirty="0">
                <a:solidFill>
                  <a:srgbClr val="002060"/>
                </a:solidFill>
              </a:rPr>
              <a:t>Часть первая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569377"/>
            <a:ext cx="10363826" cy="3424107"/>
          </a:xfrm>
        </p:spPr>
        <p:txBody>
          <a:bodyPr/>
          <a:lstStyle/>
          <a:p>
            <a:pPr marL="0" indent="0">
              <a:buNone/>
            </a:pPr>
            <a:r>
              <a:rPr lang="ru-RU" sz="1400" dirty="0"/>
              <a:t>Сенсорными мы условно </a:t>
            </a:r>
            <a:r>
              <a:rPr lang="ru-RU" sz="1400" dirty="0" smtClean="0"/>
              <a:t>называем </a:t>
            </a:r>
            <a:r>
              <a:rPr lang="ru-RU" sz="1400" dirty="0"/>
              <a:t>игры, </a:t>
            </a:r>
            <a:r>
              <a:rPr lang="ru-RU" sz="1400" b="1" u="sng" dirty="0"/>
              <a:t>цель</a:t>
            </a:r>
            <a:r>
              <a:rPr lang="ru-RU" sz="1400" dirty="0"/>
              <a:t> которых - дать ребенку новые чувственные ощущения. </a:t>
            </a:r>
          </a:p>
          <a:p>
            <a:pPr marL="0" indent="0">
              <a:buNone/>
            </a:pPr>
            <a:r>
              <a:rPr lang="ru-RU" sz="1400" dirty="0" smtClean="0"/>
              <a:t>Ощущения </a:t>
            </a:r>
            <a:r>
              <a:rPr lang="ru-RU" sz="1400" dirty="0"/>
              <a:t>могут быть самыми разнообразными: </a:t>
            </a:r>
          </a:p>
          <a:p>
            <a:r>
              <a:rPr lang="ru-RU" sz="1400" dirty="0" smtClean="0"/>
              <a:t>зрительные </a:t>
            </a:r>
          </a:p>
          <a:p>
            <a:r>
              <a:rPr lang="ru-RU" sz="1400" dirty="0" smtClean="0"/>
              <a:t>Слуховые</a:t>
            </a:r>
          </a:p>
          <a:p>
            <a:r>
              <a:rPr lang="ru-RU" sz="1400" dirty="0" smtClean="0"/>
              <a:t>Тактильные</a:t>
            </a:r>
          </a:p>
          <a:p>
            <a:r>
              <a:rPr lang="ru-RU" sz="1400" dirty="0" smtClean="0"/>
              <a:t>Двигательные</a:t>
            </a:r>
          </a:p>
          <a:p>
            <a:r>
              <a:rPr lang="ru-RU" sz="1400" dirty="0" smtClean="0"/>
              <a:t>Обонятельные</a:t>
            </a:r>
          </a:p>
          <a:p>
            <a:r>
              <a:rPr lang="ru-RU" sz="1400" dirty="0"/>
              <a:t>вкусовые </a:t>
            </a:r>
            <a:endParaRPr lang="ru-RU" sz="1400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644" y="3124833"/>
            <a:ext cx="3145851" cy="24781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350" y="2878783"/>
            <a:ext cx="3312761" cy="24845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723" y="2508913"/>
            <a:ext cx="2795833" cy="37471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6935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328" y="-101674"/>
            <a:ext cx="10364451" cy="1596177"/>
          </a:xfrm>
        </p:spPr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Часть первая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56" y="1834368"/>
            <a:ext cx="3746438" cy="305861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446" y="1351370"/>
            <a:ext cx="3429844" cy="25328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894" y="4142437"/>
            <a:ext cx="3189342" cy="27155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220" y="2828365"/>
            <a:ext cx="3980060" cy="28722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7707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4235" y="0"/>
            <a:ext cx="10364451" cy="1388308"/>
          </a:xfrm>
        </p:spPr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Часть вторая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616" y="1319560"/>
            <a:ext cx="3819440" cy="285184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38" y="4102662"/>
            <a:ext cx="3820356" cy="25449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178" y="854991"/>
            <a:ext cx="2821717" cy="37809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686" y="4171409"/>
            <a:ext cx="3387924" cy="25379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8109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113289"/>
            <a:ext cx="10364451" cy="2101406"/>
          </a:xfrm>
        </p:spPr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Игры с красками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4400" y="2043411"/>
            <a:ext cx="10363826" cy="3424107"/>
          </a:xfrm>
        </p:spPr>
        <p:txBody>
          <a:bodyPr>
            <a:normAutofit/>
          </a:bodyPr>
          <a:lstStyle/>
          <a:p>
            <a:r>
              <a:rPr lang="ru-RU" sz="1400" dirty="0" smtClean="0"/>
              <a:t>«Цветная вода»</a:t>
            </a:r>
          </a:p>
          <a:p>
            <a: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для проведения игры потребуются: акварельные краски, кисточки, 5 прозрачных пластиковых стаканов (в дальнейшем количество стаканов может быть любым). </a:t>
            </a:r>
            <a:endParaRPr lang="ru-RU" sz="1400" dirty="0" smtClean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 CYR" panose="02020603050405020304" pitchFamily="18" charset="0"/>
            </a:endParaRPr>
          </a:p>
          <a:p>
            <a:endParaRPr lang="ru-RU" sz="1400" dirty="0">
              <a:solidFill>
                <a:srgbClr val="000000"/>
              </a:solidFill>
              <a:latin typeface="Arial Narrow" panose="020B0606020202030204" pitchFamily="34" charset="0"/>
              <a:cs typeface="Times New Roman CYR" panose="02020603050405020304" pitchFamily="18" charset="0"/>
            </a:endParaRPr>
          </a:p>
          <a:p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85" y="3393932"/>
            <a:ext cx="3698735" cy="32496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334" y="3393932"/>
            <a:ext cx="3575332" cy="32496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490" y="3393931"/>
            <a:ext cx="3725077" cy="324962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7019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2342" y="159075"/>
            <a:ext cx="10364451" cy="1596177"/>
          </a:xfrm>
        </p:spPr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Игры с водой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sz="1400" dirty="0" smtClean="0"/>
              <a:t>«пустая-полная бутылочка»</a:t>
            </a:r>
          </a:p>
          <a:p>
            <a:r>
              <a:rPr lang="ru-RU" sz="1400" dirty="0" smtClean="0"/>
              <a:t>«бассейн»</a:t>
            </a:r>
          </a:p>
          <a:p>
            <a:r>
              <a:rPr lang="ru-RU" sz="1400" dirty="0" smtClean="0"/>
              <a:t>«озеро»</a:t>
            </a:r>
          </a:p>
          <a:p>
            <a:r>
              <a:rPr lang="ru-RU" sz="1400" dirty="0" smtClean="0"/>
              <a:t>«море»</a:t>
            </a:r>
          </a:p>
          <a:p>
            <a:r>
              <a:rPr lang="ru-RU" sz="1400" dirty="0" smtClean="0"/>
              <a:t>«купание кукол»</a:t>
            </a:r>
          </a:p>
          <a:p>
            <a:endParaRPr lang="ru-RU" sz="1400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199" y="4199767"/>
            <a:ext cx="3013511" cy="21223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024" y="1755252"/>
            <a:ext cx="3484706" cy="26150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295" y="3978355"/>
            <a:ext cx="2992672" cy="25651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3311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994</TotalTime>
  <Words>715</Words>
  <Application>Microsoft Office PowerPoint</Application>
  <PresentationFormat>Произвольный</PresentationFormat>
  <Paragraphs>82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Капля</vt:lpstr>
      <vt:lpstr>Сенсорная игра как способ установления контакта с аутичным ребёнком (мастер-класс)</vt:lpstr>
      <vt:lpstr>Цель мастер-класса</vt:lpstr>
      <vt:lpstr>Ход мастер-класса</vt:lpstr>
      <vt:lpstr>Вводная часть </vt:lpstr>
      <vt:lpstr>Часть первая</vt:lpstr>
      <vt:lpstr>Часть первая</vt:lpstr>
      <vt:lpstr>Часть вторая</vt:lpstr>
      <vt:lpstr>Игры с красками</vt:lpstr>
      <vt:lpstr>Игры с водой</vt:lpstr>
      <vt:lpstr>Мыльные пузыри</vt:lpstr>
      <vt:lpstr>Игры со светом и тенями</vt:lpstr>
      <vt:lpstr>Игры со льдом</vt:lpstr>
      <vt:lpstr>Игры с крупами</vt:lpstr>
      <vt:lpstr>Игры с пластичными материалами</vt:lpstr>
      <vt:lpstr>Игры с пластичными материалами</vt:lpstr>
      <vt:lpstr>Игры со звуками</vt:lpstr>
      <vt:lpstr>Игры с движениями и тактильными ощущениями</vt:lpstr>
      <vt:lpstr>Рекомендации по проведению  сенсорных игр</vt:lpstr>
      <vt:lpstr>Рекомендации по проведению  сенсорных игр</vt:lpstr>
      <vt:lpstr>Заключительная часть</vt:lpstr>
      <vt:lpstr>СПаСИБО ЗА ВНИМАНИЕ!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Сенсорная игра как способ установления контакта с аутичным ребёнком</dc:title>
  <dc:creator>максим ященко</dc:creator>
  <cp:lastModifiedBy>Сказка</cp:lastModifiedBy>
  <cp:revision>30</cp:revision>
  <dcterms:created xsi:type="dcterms:W3CDTF">2017-03-11T18:59:17Z</dcterms:created>
  <dcterms:modified xsi:type="dcterms:W3CDTF">2024-07-31T07:06:28Z</dcterms:modified>
</cp:coreProperties>
</file>