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93" d="100"/>
          <a:sy n="93" d="100"/>
        </p:scale>
        <p:origin x="-45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smtClean="0"/>
              <a:pPr/>
              <a:t>7/31/2024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63880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smtClean="0"/>
              <a:pPr/>
              <a:t>7/31/2024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10475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smtClean="0"/>
              <a:pPr/>
              <a:t>7/31/2024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72504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smtClean="0"/>
              <a:pPr/>
              <a:t>7/31/2024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75180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F1133-3259-4C45-BABA-5B62D9C6F78D}" type="datetimeFigureOut">
              <a:rPr lang="en-US" smtClean="0"/>
              <a:pPr/>
              <a:t>7/31/2024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993708523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F1133-3259-4C45-BABA-5B62D9C6F78D}" type="datetimeFigureOut">
              <a:rPr lang="en-US" smtClean="0"/>
              <a:pPr/>
              <a:t>7/31/2024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48158520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smtClean="0"/>
              <a:pPr/>
              <a:t>7/31/2024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557521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smtClean="0"/>
              <a:pPr/>
              <a:t>7/31/2024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73598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smtClean="0"/>
              <a:pPr/>
              <a:t>7/31/2024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7374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smtClean="0"/>
              <a:pPr/>
              <a:t>7/31/2024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0275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smtClean="0"/>
              <a:pPr/>
              <a:t>7/31/2024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89443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smtClean="0"/>
              <a:pPr/>
              <a:t>7/31/2024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69051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smtClean="0"/>
              <a:pPr/>
              <a:t>7/31/2024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32626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smtClean="0"/>
              <a:pPr/>
              <a:t>7/31/2024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49143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smtClean="0"/>
              <a:pPr/>
              <a:t>7/31/2024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60475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smtClean="0"/>
              <a:pPr/>
              <a:t>7/31/2024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51429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CF1133-3259-4C45-BABA-5B62D9C6F78D}" type="datetimeFigureOut">
              <a:rPr lang="en-US" smtClean="0"/>
              <a:pPr/>
              <a:t>7/31/2024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12807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13432" y="986425"/>
            <a:ext cx="8915399" cy="2262781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002060"/>
                </a:solidFill>
              </a:rPr>
              <a:t>Организация прогулки в ДОУ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26999" y="3995803"/>
            <a:ext cx="8915399" cy="1431870"/>
          </a:xfrm>
        </p:spPr>
        <p:txBody>
          <a:bodyPr>
            <a:normAutofit fontScale="32500" lnSpcReduction="20000"/>
          </a:bodyPr>
          <a:lstStyle/>
          <a:p>
            <a:pPr algn="r"/>
            <a:r>
              <a:rPr lang="ru-RU" sz="4000" dirty="0" smtClean="0">
                <a:solidFill>
                  <a:schemeClr val="tx1"/>
                </a:solidFill>
              </a:rPr>
              <a:t>Презентацию </a:t>
            </a:r>
            <a:r>
              <a:rPr lang="ru-RU" sz="4000" dirty="0" smtClean="0">
                <a:solidFill>
                  <a:schemeClr val="tx1"/>
                </a:solidFill>
              </a:rPr>
              <a:t>подготовила</a:t>
            </a:r>
          </a:p>
          <a:p>
            <a:pPr algn="r"/>
            <a:r>
              <a:rPr lang="ru-RU" sz="4000" dirty="0" smtClean="0">
                <a:solidFill>
                  <a:schemeClr val="tx1"/>
                </a:solidFill>
              </a:rPr>
              <a:t>Педагог-психолог</a:t>
            </a:r>
          </a:p>
          <a:p>
            <a:pPr algn="r"/>
            <a:r>
              <a:rPr lang="ru-RU" sz="4000" dirty="0" smtClean="0">
                <a:solidFill>
                  <a:schemeClr val="tx1"/>
                </a:solidFill>
              </a:rPr>
              <a:t>Высшей квалификационной категории</a:t>
            </a:r>
            <a:endParaRPr lang="ru-RU" sz="4000" dirty="0" smtClean="0">
              <a:solidFill>
                <a:schemeClr val="tx1"/>
              </a:solidFill>
            </a:endParaRPr>
          </a:p>
          <a:p>
            <a:pPr algn="r"/>
            <a:r>
              <a:rPr lang="ru-RU" sz="4000" dirty="0" smtClean="0">
                <a:solidFill>
                  <a:schemeClr val="tx1"/>
                </a:solidFill>
              </a:rPr>
              <a:t>МБДОУ </a:t>
            </a:r>
            <a:r>
              <a:rPr lang="ru-RU" sz="4000" dirty="0" smtClean="0">
                <a:solidFill>
                  <a:schemeClr val="tx1"/>
                </a:solidFill>
              </a:rPr>
              <a:t>№ 13 «Сказка» г. Аксай</a:t>
            </a:r>
          </a:p>
          <a:p>
            <a:pPr algn="r"/>
            <a:r>
              <a:rPr lang="ru-RU" sz="4000" smtClean="0">
                <a:solidFill>
                  <a:schemeClr val="tx1"/>
                </a:solidFill>
              </a:rPr>
              <a:t>Ященко</a:t>
            </a:r>
            <a:r>
              <a:rPr lang="ru-RU" sz="4000" smtClean="0">
                <a:solidFill>
                  <a:schemeClr val="tx1"/>
                </a:solidFill>
              </a:rPr>
              <a:t> </a:t>
            </a:r>
            <a:r>
              <a:rPr lang="ru-RU" sz="4000" dirty="0" smtClean="0">
                <a:solidFill>
                  <a:schemeClr val="tx1"/>
                </a:solidFill>
              </a:rPr>
              <a:t>Л.В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2668063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Трудовые поручения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40254" y="3216899"/>
            <a:ext cx="4327196" cy="3245397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/>
              <a:t> </a:t>
            </a:r>
            <a:r>
              <a:rPr lang="ru-RU" b="1" dirty="0"/>
              <a:t>Формы организации труда </a:t>
            </a:r>
            <a:r>
              <a:rPr lang="ru-RU" b="1" dirty="0" smtClean="0"/>
              <a:t>:</a:t>
            </a:r>
            <a:endParaRPr lang="ru-RU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/>
              <a:t>Индивидуальные</a:t>
            </a:r>
            <a:r>
              <a:rPr lang="ru-RU" dirty="0"/>
              <a:t> трудовые поручения применяются во всех возрастных группах детского сада.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/>
              <a:t>Коллективный труд </a:t>
            </a:r>
            <a:r>
              <a:rPr lang="ru-RU" dirty="0"/>
              <a:t>дает возможность формировать трудовые навыки и умения одновременно у всех детей группы. </a:t>
            </a:r>
            <a:r>
              <a:rPr lang="ru-RU" dirty="0" smtClean="0"/>
              <a:t>Работа </a:t>
            </a:r>
            <a:r>
              <a:rPr lang="ru-RU" dirty="0"/>
              <a:t>в группах 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40253" y="196308"/>
            <a:ext cx="4189410" cy="2992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7967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СПАСИБО ЗА ВНИМАНИЕ!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221262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Значение прогулки для детей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17171" y="170515"/>
            <a:ext cx="4355629" cy="318646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1600" dirty="0">
                <a:solidFill>
                  <a:schemeClr val="tx1"/>
                </a:solidFill>
              </a:rPr>
              <a:t>Г.А. Сперанский писал: </a:t>
            </a:r>
          </a:p>
          <a:p>
            <a:r>
              <a:rPr lang="ru-RU" sz="1600" dirty="0">
                <a:solidFill>
                  <a:schemeClr val="tx1"/>
                </a:solidFill>
              </a:rPr>
              <a:t>"День, проведённый ребёнком без прогулки, потерян для его здоровья" </a:t>
            </a:r>
            <a:r>
              <a:rPr lang="ru-RU" sz="1600" dirty="0" smtClean="0">
                <a:solidFill>
                  <a:schemeClr val="tx1"/>
                </a:solidFill>
              </a:rPr>
              <a:t>.</a:t>
            </a:r>
            <a:endParaRPr lang="ru-RU" sz="1600" dirty="0">
              <a:solidFill>
                <a:schemeClr val="tx1"/>
              </a:solidFill>
            </a:endParaRPr>
          </a:p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Основные виды деятельности</a:t>
            </a:r>
            <a:r>
              <a:rPr lang="ru-RU" sz="1600" b="1" dirty="0">
                <a:solidFill>
                  <a:schemeClr val="tx1"/>
                </a:solidFill>
              </a:rPr>
              <a:t> </a:t>
            </a:r>
            <a:r>
              <a:rPr lang="ru-RU" sz="1600" b="1" dirty="0" smtClean="0">
                <a:solidFill>
                  <a:schemeClr val="tx1"/>
                </a:solidFill>
              </a:rPr>
              <a:t>на прогулке: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игра</a:t>
            </a:r>
            <a:r>
              <a:rPr lang="ru-RU" sz="1600" dirty="0">
                <a:solidFill>
                  <a:schemeClr val="tx1"/>
                </a:solidFill>
              </a:rPr>
              <a:t>, </a:t>
            </a:r>
            <a:endParaRPr lang="ru-RU" sz="1600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общение </a:t>
            </a:r>
            <a:r>
              <a:rPr lang="ru-RU" sz="1600" dirty="0">
                <a:solidFill>
                  <a:schemeClr val="tx1"/>
                </a:solidFill>
              </a:rPr>
              <a:t>со взрослыми и сверстниками</a:t>
            </a:r>
            <a:r>
              <a:rPr lang="ru-RU" sz="1600" dirty="0" smtClean="0">
                <a:solidFill>
                  <a:schemeClr val="tx1"/>
                </a:solidFill>
              </a:rPr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>
                <a:solidFill>
                  <a:schemeClr val="tx1"/>
                </a:solidFill>
              </a:rPr>
              <a:t>экспериментирование, </a:t>
            </a:r>
            <a:endParaRPr lang="ru-RU" sz="1600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наблюдение</a:t>
            </a:r>
            <a:r>
              <a:rPr lang="ru-RU" sz="1600" dirty="0">
                <a:solidFill>
                  <a:schemeClr val="tx1"/>
                </a:solidFill>
              </a:rPr>
              <a:t>, </a:t>
            </a:r>
            <a:endParaRPr lang="ru-RU" sz="1600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детский труд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17171" y="3482235"/>
            <a:ext cx="4355629" cy="3255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7974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Основные задачи прогулки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23012" y="889348"/>
            <a:ext cx="5514083" cy="438411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Развитие умственных способностей </a:t>
            </a:r>
            <a:r>
              <a:rPr lang="ru-RU" sz="1600" dirty="0">
                <a:solidFill>
                  <a:schemeClr val="tx1"/>
                </a:solidFill>
              </a:rPr>
              <a:t>и </a:t>
            </a:r>
            <a:r>
              <a:rPr lang="ru-RU" sz="1600" dirty="0" smtClean="0">
                <a:solidFill>
                  <a:schemeClr val="tx1"/>
                </a:solidFill>
              </a:rPr>
              <a:t>наблюдательности;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 знакомство </a:t>
            </a:r>
            <a:r>
              <a:rPr lang="ru-RU" sz="1600" dirty="0">
                <a:solidFill>
                  <a:schemeClr val="tx1"/>
                </a:solidFill>
              </a:rPr>
              <a:t>детей с родным </a:t>
            </a:r>
            <a:r>
              <a:rPr lang="ru-RU" sz="1600" dirty="0" smtClean="0">
                <a:solidFill>
                  <a:schemeClr val="tx1"/>
                </a:solidFill>
              </a:rPr>
              <a:t>городом, </a:t>
            </a:r>
            <a:r>
              <a:rPr lang="ru-RU" sz="1600" dirty="0">
                <a:solidFill>
                  <a:schemeClr val="tx1"/>
                </a:solidFill>
              </a:rPr>
              <a:t>трудом </a:t>
            </a:r>
            <a:r>
              <a:rPr lang="ru-RU" sz="1600" dirty="0" smtClean="0">
                <a:solidFill>
                  <a:schemeClr val="tx1"/>
                </a:solidFill>
              </a:rPr>
              <a:t>взрослых;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 Удовлетворение естественной биологической потребности </a:t>
            </a:r>
            <a:r>
              <a:rPr lang="ru-RU" sz="1600" dirty="0">
                <a:solidFill>
                  <a:schemeClr val="tx1"/>
                </a:solidFill>
              </a:rPr>
              <a:t>ребенка в </a:t>
            </a:r>
            <a:r>
              <a:rPr lang="ru-RU" sz="1600" dirty="0" smtClean="0">
                <a:solidFill>
                  <a:schemeClr val="tx1"/>
                </a:solidFill>
              </a:rPr>
              <a:t>движении;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На </a:t>
            </a:r>
            <a:r>
              <a:rPr lang="ru-RU" sz="1600" dirty="0">
                <a:solidFill>
                  <a:schemeClr val="tx1"/>
                </a:solidFill>
              </a:rPr>
              <a:t>прогулке решаются задачи умственного, нравственного, физического, трудового и эстетического </a:t>
            </a:r>
            <a:r>
              <a:rPr lang="ru-RU" sz="1600" dirty="0" smtClean="0">
                <a:solidFill>
                  <a:schemeClr val="tx1"/>
                </a:solidFill>
              </a:rPr>
              <a:t>воспитания.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8075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Структурные компоненты прогулки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35079" y="135086"/>
            <a:ext cx="3399430" cy="2549572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</a:rPr>
              <a:t>Разнообразные наблюдения.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</a:rPr>
              <a:t>Основные движения и подвижные игры.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</a:rPr>
              <a:t>Трудовая деятельность.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</a:rPr>
              <a:t>Самостоятельная игровая деятельность детей.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12436" y="1766523"/>
            <a:ext cx="3504910" cy="23366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7951" y="2479826"/>
            <a:ext cx="3173697" cy="238027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12436" y="4103129"/>
            <a:ext cx="3274764" cy="2431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1068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Наблюдение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58727" y="208093"/>
            <a:ext cx="4486948" cy="336119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sz="1600" dirty="0" smtClean="0">
                <a:solidFill>
                  <a:schemeClr val="tx1"/>
                </a:solidFill>
              </a:rPr>
              <a:t>Наблюдение </a:t>
            </a:r>
            <a:r>
              <a:rPr lang="ru-RU" sz="1600" dirty="0">
                <a:solidFill>
                  <a:schemeClr val="tx1"/>
                </a:solidFill>
              </a:rPr>
              <a:t>– основной метод обучения. Наблюдения в младшей группе должны занимать не более 7-10 минут и быть яркими, интересными</a:t>
            </a:r>
            <a:r>
              <a:rPr lang="ru-RU" sz="1600" dirty="0" smtClean="0">
                <a:solidFill>
                  <a:schemeClr val="tx1"/>
                </a:solidFill>
              </a:rPr>
              <a:t>;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В </a:t>
            </a:r>
            <a:r>
              <a:rPr lang="ru-RU" sz="1600" dirty="0">
                <a:solidFill>
                  <a:schemeClr val="tx1"/>
                </a:solidFill>
              </a:rPr>
              <a:t>старшем возрасте наблюдения должны составлять от 15 до 25 минут. </a:t>
            </a:r>
            <a:endParaRPr lang="ru-RU" sz="1600" dirty="0" smtClean="0">
              <a:solidFill>
                <a:schemeClr val="tx1"/>
              </a:solidFill>
            </a:endParaRPr>
          </a:p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Объекты </a:t>
            </a:r>
            <a:r>
              <a:rPr lang="ru-RU" sz="1600" b="1" dirty="0">
                <a:solidFill>
                  <a:schemeClr val="tx1"/>
                </a:solidFill>
              </a:rPr>
              <a:t>наблюдений </a:t>
            </a:r>
            <a:r>
              <a:rPr lang="ru-RU" sz="1600" b="1" dirty="0" smtClean="0">
                <a:solidFill>
                  <a:schemeClr val="tx1"/>
                </a:solidFill>
              </a:rPr>
              <a:t>:</a:t>
            </a:r>
            <a:endParaRPr lang="ru-RU" sz="1600" b="1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</a:rPr>
              <a:t>Живая природа: растения и </a:t>
            </a:r>
            <a:r>
              <a:rPr lang="ru-RU" sz="1600" dirty="0" smtClean="0">
                <a:solidFill>
                  <a:schemeClr val="tx1"/>
                </a:solidFill>
              </a:rPr>
              <a:t>животные; </a:t>
            </a:r>
            <a:endParaRPr lang="ru-RU" sz="16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</a:rPr>
              <a:t>Неживая природа: сезонные изменения и различные явления природы (дождь, снег. текущие ручьи) </a:t>
            </a:r>
            <a:r>
              <a:rPr lang="ru-RU" sz="1600" dirty="0" smtClean="0">
                <a:solidFill>
                  <a:schemeClr val="tx1"/>
                </a:solidFill>
              </a:rPr>
              <a:t>;</a:t>
            </a:r>
            <a:endParaRPr lang="ru-RU" sz="16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</a:rPr>
              <a:t>Труд взрослых 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58727" y="3729831"/>
            <a:ext cx="4535338" cy="3025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33809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Виды наблюдения 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94410" y="1252602"/>
            <a:ext cx="5692581" cy="4070959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chemeClr val="tx1"/>
                </a:solidFill>
              </a:rPr>
              <a:t>Кратковременные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>
                <a:solidFill>
                  <a:schemeClr val="tx1"/>
                </a:solidFill>
              </a:rPr>
              <a:t>организуются для формирования о свойствах и качествах предмета или явления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chemeClr val="tx1"/>
                </a:solidFill>
              </a:rPr>
              <a:t>Длительные</a:t>
            </a:r>
            <a:r>
              <a:rPr lang="ru-RU" sz="1600" dirty="0">
                <a:solidFill>
                  <a:schemeClr val="tx1"/>
                </a:solidFill>
              </a:rPr>
              <a:t> организуются для накопления знаний о росте и развитии растений и животных, о сезонных изменениях в природе. </a:t>
            </a:r>
            <a:endParaRPr lang="ru-RU" sz="1600" dirty="0" smtClean="0">
              <a:solidFill>
                <a:schemeClr val="tx1"/>
              </a:solidFill>
            </a:endParaRPr>
          </a:p>
          <a:p>
            <a:endParaRPr lang="ru-RU" sz="1600" dirty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30073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Организация наблюдения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23012" y="1423711"/>
            <a:ext cx="5653187" cy="4112793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1600" dirty="0" smtClean="0">
                <a:solidFill>
                  <a:schemeClr val="tx1"/>
                </a:solidFill>
              </a:rPr>
              <a:t>Организуя </a:t>
            </a:r>
            <a:r>
              <a:rPr lang="ru-RU" sz="1600" dirty="0">
                <a:solidFill>
                  <a:schemeClr val="tx1"/>
                </a:solidFill>
              </a:rPr>
              <a:t>наблюдения, воспитатель должен всегда соблюдать данную последовательность: </a:t>
            </a:r>
            <a:endParaRPr lang="ru-RU" sz="1600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устанавливаются </a:t>
            </a:r>
            <a:r>
              <a:rPr lang="ru-RU" sz="1600" dirty="0">
                <a:solidFill>
                  <a:schemeClr val="tx1"/>
                </a:solidFill>
              </a:rPr>
              <a:t>факты; формируются связи между частями </a:t>
            </a:r>
            <a:r>
              <a:rPr lang="ru-RU" sz="1600" dirty="0"/>
              <a:t>объекта; </a:t>
            </a:r>
            <a:endParaRPr lang="ru-RU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идет </a:t>
            </a:r>
            <a:r>
              <a:rPr lang="ru-RU" sz="1600" dirty="0">
                <a:solidFill>
                  <a:schemeClr val="tx1"/>
                </a:solidFill>
              </a:rPr>
              <a:t>накопление представлений у детей</a:t>
            </a:r>
            <a:r>
              <a:rPr lang="ru-RU" sz="1600" dirty="0" smtClean="0">
                <a:solidFill>
                  <a:schemeClr val="tx1"/>
                </a:solidFill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>
                <a:solidFill>
                  <a:schemeClr val="tx1"/>
                </a:solidFill>
              </a:rPr>
              <a:t>проводятся сопоставления</a:t>
            </a:r>
            <a:r>
              <a:rPr lang="ru-RU" sz="1600" dirty="0" smtClean="0">
                <a:solidFill>
                  <a:schemeClr val="tx1"/>
                </a:solidFill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>
                <a:solidFill>
                  <a:schemeClr val="tx1"/>
                </a:solidFill>
              </a:rPr>
              <a:t>делаются выводы и устанавливаются связи между проводимым сейчас наблюдением и проведенным ранее. </a:t>
            </a:r>
          </a:p>
        </p:txBody>
      </p:sp>
    </p:spTree>
    <p:extLst>
      <p:ext uri="{BB962C8B-B14F-4D97-AF65-F5344CB8AC3E}">
        <p14:creationId xmlns:p14="http://schemas.microsoft.com/office/powerpoint/2010/main" xmlns="" val="1270993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Основные движения и подвижные игры. 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/>
          </a:bodyPr>
          <a:lstStyle/>
          <a:p>
            <a:pPr algn="ctr"/>
            <a:r>
              <a:rPr lang="ru-RU" b="1" dirty="0" smtClean="0"/>
              <a:t>Задачи: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Расширение двигательного опыта детей</a:t>
            </a:r>
            <a:r>
              <a:rPr lang="ru-RU" dirty="0">
                <a:solidFill>
                  <a:schemeClr val="tx1"/>
                </a:solidFill>
              </a:rPr>
              <a:t>;</a:t>
            </a:r>
            <a:endParaRPr lang="ru-RU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Совершенствование навыков </a:t>
            </a:r>
            <a:r>
              <a:rPr lang="ru-RU" dirty="0">
                <a:solidFill>
                  <a:schemeClr val="tx1"/>
                </a:solidFill>
              </a:rPr>
              <a:t>в основных </a:t>
            </a:r>
            <a:r>
              <a:rPr lang="ru-RU" dirty="0" smtClean="0">
                <a:solidFill>
                  <a:schemeClr val="tx1"/>
                </a:solidFill>
              </a:rPr>
              <a:t>движениях</a:t>
            </a:r>
            <a:r>
              <a:rPr lang="ru-RU" dirty="0">
                <a:solidFill>
                  <a:schemeClr val="tx1"/>
                </a:solidFill>
              </a:rPr>
              <a:t>;</a:t>
            </a:r>
            <a:endParaRPr lang="ru-RU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Развитие физических качеств;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Формирование самостоятельности </a:t>
            </a:r>
            <a:r>
              <a:rPr lang="ru-RU" dirty="0">
                <a:solidFill>
                  <a:schemeClr val="tx1"/>
                </a:solidFill>
              </a:rPr>
              <a:t>и </a:t>
            </a:r>
            <a:r>
              <a:rPr lang="ru-RU" dirty="0" smtClean="0">
                <a:solidFill>
                  <a:schemeClr val="tx1"/>
                </a:solidFill>
              </a:rPr>
              <a:t>активности;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Положительные взаимоотношения со </a:t>
            </a:r>
            <a:r>
              <a:rPr lang="ru-RU" dirty="0" smtClean="0">
                <a:solidFill>
                  <a:schemeClr val="tx1"/>
                </a:solidFill>
              </a:rPr>
              <a:t>сверстниками.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Подвижная игра. Каждый месяц разучивание 2-3 п/и (повтор в течение месяца и закрепление 3-4 раза в год) </a:t>
            </a:r>
          </a:p>
          <a:p>
            <a:r>
              <a:rPr lang="ru-RU" dirty="0">
                <a:solidFill>
                  <a:schemeClr val="tx1"/>
                </a:solidFill>
              </a:rPr>
              <a:t>Младший возраст – 6-10 минут </a:t>
            </a:r>
          </a:p>
          <a:p>
            <a:r>
              <a:rPr lang="ru-RU" dirty="0">
                <a:solidFill>
                  <a:schemeClr val="tx1"/>
                </a:solidFill>
              </a:rPr>
              <a:t>Старший возраст – 10-15 минут 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07938" y="3492788"/>
            <a:ext cx="4415800" cy="3107440"/>
          </a:xfrm>
          <a:prstGeom prst="rect">
            <a:avLst/>
          </a:prstGeom>
        </p:spPr>
      </p:pic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14638" y="189969"/>
            <a:ext cx="4406406" cy="3302819"/>
          </a:xfrm>
        </p:spPr>
      </p:pic>
    </p:spTree>
    <p:extLst>
      <p:ext uri="{BB962C8B-B14F-4D97-AF65-F5344CB8AC3E}">
        <p14:creationId xmlns:p14="http://schemas.microsoft.com/office/powerpoint/2010/main" xmlns="" val="3292022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Игра </a:t>
            </a:r>
            <a:r>
              <a:rPr lang="ru-RU" b="1" dirty="0">
                <a:solidFill>
                  <a:srgbClr val="002060"/>
                </a:solidFill>
              </a:rPr>
              <a:t/>
            </a:r>
            <a:br>
              <a:rPr lang="ru-RU" b="1" dirty="0">
                <a:solidFill>
                  <a:srgbClr val="002060"/>
                </a:solidFill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66240" y="444369"/>
            <a:ext cx="4083486" cy="3062615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b="1" dirty="0" smtClean="0"/>
              <a:t>Младший </a:t>
            </a:r>
            <a:r>
              <a:rPr lang="ru-RU" b="1" dirty="0"/>
              <a:t>возраст </a:t>
            </a:r>
            <a:r>
              <a:rPr lang="ru-RU" dirty="0"/>
              <a:t>рекомендуются игры с текстом (подражание действиям воспитателя). </a:t>
            </a:r>
          </a:p>
          <a:p>
            <a:r>
              <a:rPr lang="ru-RU" b="1" dirty="0"/>
              <a:t>Старший возраст </a:t>
            </a:r>
            <a:r>
              <a:rPr lang="ru-RU" dirty="0"/>
              <a:t>проводятся игры-эстафеты, спортивные игры, игры с элементами соревнования. </a:t>
            </a:r>
          </a:p>
          <a:p>
            <a:r>
              <a:rPr lang="ru-RU" b="1" dirty="0"/>
              <a:t>Средняя группа </a:t>
            </a:r>
            <a:r>
              <a:rPr lang="ru-RU" dirty="0"/>
              <a:t>воспитатель распределяет роли среди детей (роль водящего выполняет ребенок, который может справиться с этой задачей). 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6240" y="3607494"/>
            <a:ext cx="4083486" cy="3062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9167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116</TotalTime>
  <Words>421</Words>
  <Application>Microsoft Office PowerPoint</Application>
  <PresentationFormat>Произвольный</PresentationFormat>
  <Paragraphs>60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Легкий дым</vt:lpstr>
      <vt:lpstr>Организация прогулки в ДОУ</vt:lpstr>
      <vt:lpstr>Значение прогулки для детей</vt:lpstr>
      <vt:lpstr>Основные задачи прогулки </vt:lpstr>
      <vt:lpstr>Структурные компоненты прогулки </vt:lpstr>
      <vt:lpstr>Наблюдение</vt:lpstr>
      <vt:lpstr>Виды наблюдения  </vt:lpstr>
      <vt:lpstr>Организация наблюдения</vt:lpstr>
      <vt:lpstr>Основные движения и подвижные игры. </vt:lpstr>
      <vt:lpstr>Игра  </vt:lpstr>
      <vt:lpstr>Трудовые поручения</vt:lpstr>
      <vt:lpstr>СПАСИБО ЗА ВНИМАНИЕ!</vt:lpstr>
    </vt:vector>
  </TitlesOfParts>
  <Company>diakov.net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прогулки в ДОУ</dc:title>
  <dc:creator>Image&amp;Matros™</dc:creator>
  <cp:lastModifiedBy>Сказка</cp:lastModifiedBy>
  <cp:revision>13</cp:revision>
  <dcterms:created xsi:type="dcterms:W3CDTF">2016-04-19T18:16:50Z</dcterms:created>
  <dcterms:modified xsi:type="dcterms:W3CDTF">2024-07-31T08:40:23Z</dcterms:modified>
</cp:coreProperties>
</file>