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14" autoAdjust="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9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DFEEB-AA92-4DC0-BDC3-1591DDE98F19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ED109-315A-4CB2-93DB-1DE1F1CD8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36F35F0-7C9A-4E3C-85C9-7E9A750335BD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47546E8-3D39-41DE-BC59-9884DA333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solidFill>
                  <a:schemeClr val="accent5">
                    <a:lumMod val="50000"/>
                  </a:schemeClr>
                </a:solidFill>
              </a:rPr>
              <a:t>Организация Коррекционно-Развивающей работы</a:t>
            </a:r>
            <a:br>
              <a:rPr lang="ru-RU" sz="40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i="1" dirty="0" smtClean="0">
                <a:solidFill>
                  <a:schemeClr val="accent5">
                    <a:lumMod val="50000"/>
                  </a:schemeClr>
                </a:solidFill>
              </a:rPr>
              <a:t>с детьми с ТНР.</a:t>
            </a:r>
            <a:endParaRPr lang="ru-RU" sz="40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4000504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Подготовила:</a:t>
            </a:r>
          </a:p>
          <a:p>
            <a:pPr algn="r"/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педагог-психолог </a:t>
            </a:r>
          </a:p>
          <a:p>
            <a:pPr algn="r"/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МБДОУ 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д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/с №13 «Сказка»</a:t>
            </a:r>
          </a:p>
          <a:p>
            <a:pPr algn="r"/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Ященко Л.В.</a:t>
            </a:r>
          </a:p>
          <a:p>
            <a:pPr algn="r"/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314" name="Picture 2" descr="https://tacon.ru/wp-content/uploads/5/f/2/5f29d3d561348cdc27242a92f2b7d00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071810"/>
            <a:ext cx="4517534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Обследование грамматического строя языка.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       Обследование направлено на определение возможностей ребенка с ТНР адекватно понимать и реализовывать в речи различные типы грамматических отношений. </a:t>
            </a:r>
          </a:p>
          <a:p>
            <a:pPr algn="just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Задания, связанные с пониманием:</a:t>
            </a:r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-простых и сложных предлогов, </a:t>
            </a:r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-употреблением разных категориальных форм,</a:t>
            </a:r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-словообразованием разных частей речи,</a:t>
            </a:r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 построением предложений разных конструкций. </a:t>
            </a:r>
          </a:p>
          <a:p>
            <a:pPr algn="just">
              <a:buFontTx/>
              <a:buChar char="-"/>
            </a:pPr>
            <a:endParaRPr lang="ru-RU" sz="14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Приёмы:</a:t>
            </a:r>
          </a:p>
          <a:p>
            <a:pPr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-составление фразы с опорой на вопрос,</a:t>
            </a:r>
          </a:p>
          <a:p>
            <a:pPr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-на демонстрацию действий, </a:t>
            </a:r>
          </a:p>
          <a:p>
            <a:pPr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-по картине, серии картин, </a:t>
            </a:r>
          </a:p>
          <a:p>
            <a:pPr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-по опорным словам, </a:t>
            </a:r>
          </a:p>
          <a:p>
            <a:pPr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-по слову, заданному в определенной форме,</a:t>
            </a:r>
          </a:p>
          <a:p>
            <a:pPr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-преобразование деформированного предложения.</a:t>
            </a:r>
          </a:p>
          <a:p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Обследование фонетических и фонематических процессов.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70916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Специальные задания, в которых проверяется:</a:t>
            </a:r>
          </a:p>
          <a:p>
            <a:pPr algn="ctr"/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-</a:t>
            </a:r>
            <a:r>
              <a:rPr lang="ru-RU" sz="1400" dirty="0" smtClean="0">
                <a:solidFill>
                  <a:schemeClr val="bg1"/>
                </a:solidFill>
              </a:rPr>
              <a:t>звуковой состав слов;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-</a:t>
            </a:r>
            <a:r>
              <a:rPr lang="ru-RU" sz="1400" dirty="0" smtClean="0">
                <a:solidFill>
                  <a:schemeClr val="bg1"/>
                </a:solidFill>
              </a:rPr>
              <a:t>произношение звуков;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-слоговая структура слов;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-отражённое и самостоятельное произнесение слов.</a:t>
            </a:r>
          </a:p>
          <a:p>
            <a:pPr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bg1"/>
                </a:solidFill>
              </a:rPr>
              <a:t>Методические приемы:</a:t>
            </a:r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 -самостоятельное называние лексического материала, </a:t>
            </a:r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-сопряженное и отраженное проговаривание, </a:t>
            </a:r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-называние с опорой на наглядно-демонстрационный материал.</a:t>
            </a:r>
          </a:p>
          <a:p>
            <a:pPr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Схемы обследования </a:t>
            </a:r>
            <a:r>
              <a:rPr lang="ru-RU" sz="1400" b="1" dirty="0" err="1" smtClean="0">
                <a:solidFill>
                  <a:schemeClr val="bg1"/>
                </a:solidFill>
              </a:rPr>
              <a:t>речеязыковых</a:t>
            </a:r>
            <a:r>
              <a:rPr lang="ru-RU" sz="1400" b="1" dirty="0" smtClean="0">
                <a:solidFill>
                  <a:schemeClr val="bg1"/>
                </a:solidFill>
              </a:rPr>
              <a:t> возможностей обучающихся с ТНР:</a:t>
            </a:r>
          </a:p>
          <a:p>
            <a:pPr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первая схема </a:t>
            </a:r>
            <a:r>
              <a:rPr lang="ru-RU" sz="1400" dirty="0" smtClean="0">
                <a:solidFill>
                  <a:schemeClr val="bg1"/>
                </a:solidFill>
              </a:rPr>
              <a:t>- для обследования обучающихся, не владеющих фразовой речью; 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вторая схема </a:t>
            </a:r>
            <a:r>
              <a:rPr lang="ru-RU" sz="1400" dirty="0" smtClean="0">
                <a:solidFill>
                  <a:schemeClr val="bg1"/>
                </a:solidFill>
              </a:rPr>
              <a:t>- для обследования обучающихся с начатками общеупотребительной речи; 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третья схема </a:t>
            </a:r>
            <a:r>
              <a:rPr lang="ru-RU" sz="1400" dirty="0" smtClean="0">
                <a:solidFill>
                  <a:schemeClr val="bg1"/>
                </a:solidFill>
              </a:rPr>
              <a:t>- для обследования обучающихся с развернутой фразовой речью при наличии выраженных проявлений недоразвития лексико-грамматического и фонетико-фонематического компонентов языка;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четвертая схема </a:t>
            </a:r>
            <a:r>
              <a:rPr lang="ru-RU" sz="1400" dirty="0" smtClean="0">
                <a:solidFill>
                  <a:schemeClr val="bg1"/>
                </a:solidFill>
              </a:rPr>
              <a:t>- для обследования обучающихся с развернутой фразовой речью и с </a:t>
            </a:r>
            <a:r>
              <a:rPr lang="ru-RU" sz="1400" dirty="0" err="1" smtClean="0">
                <a:solidFill>
                  <a:schemeClr val="bg1"/>
                </a:solidFill>
              </a:rPr>
              <a:t>нерезко</a:t>
            </a:r>
            <a:r>
              <a:rPr lang="ru-RU" sz="1400" dirty="0" smtClean="0">
                <a:solidFill>
                  <a:schemeClr val="bg1"/>
                </a:solidFill>
              </a:rPr>
              <a:t> выраженными остаточными проявлениями лексико-грамматического и фонетико-фонематического недоразвития речи.</a:t>
            </a:r>
          </a:p>
          <a:p>
            <a:pPr>
              <a:buNone/>
            </a:pP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Осуществление квалифицированной коррекции нарушений </a:t>
            </a:r>
            <a:r>
              <a:rPr lang="ru-RU" sz="3600" dirty="0" err="1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речеязыкового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развития обучающихся с ТНР.</a:t>
            </a:r>
            <a:b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endParaRPr lang="ru-RU" sz="3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091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chemeClr val="bg1"/>
                </a:solidFill>
              </a:rPr>
              <a:t>Приемы по стимулированию </a:t>
            </a:r>
            <a:r>
              <a:rPr lang="ru-RU" sz="1600" b="1" dirty="0" err="1" smtClean="0">
                <a:solidFill>
                  <a:schemeClr val="bg1"/>
                </a:solidFill>
              </a:rPr>
              <a:t>довербального</a:t>
            </a:r>
            <a:r>
              <a:rPr lang="ru-RU" sz="1600" b="1" dirty="0" smtClean="0">
                <a:solidFill>
                  <a:schemeClr val="bg1"/>
                </a:solidFill>
              </a:rPr>
              <a:t>,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bg1"/>
                </a:solidFill>
              </a:rPr>
              <a:t>начального вербального развития ребенка. 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-нормализация процессов кормления, что помогает тренировать функции сосания, глотания, жевания, что создает необходимые предпосылки для правильного функционирования артикуляционного аппарата,</a:t>
            </a:r>
          </a:p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-развитие  у ребенка потребности в общении с педагогическим работником, 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формирование зрительной фиксации и способности  прослеживать движение предмета, </a:t>
            </a:r>
          </a:p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-стимулирование слухового внимания,</a:t>
            </a:r>
          </a:p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- акцентирование внимания ребенка на звучании предметов, </a:t>
            </a:r>
          </a:p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формирование умения локализовать звук в пространстве.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Обучение обучающихся с ТНР, не владеющих фразовой речью(первым уровнем речевого развития).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7091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sz="16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sz="16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sz="16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bg1"/>
                </a:solidFill>
              </a:rPr>
              <a:t>Первое направление работы:</a:t>
            </a:r>
          </a:p>
          <a:p>
            <a:pPr algn="just"/>
            <a:r>
              <a:rPr lang="ru-RU" sz="1400" dirty="0" smtClean="0">
                <a:solidFill>
                  <a:schemeClr val="bg1"/>
                </a:solidFill>
              </a:rPr>
              <a:t>-учить по инструкции узнавать и показывать предметы, действия, признаки, </a:t>
            </a:r>
          </a:p>
          <a:p>
            <a:pPr algn="just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bg1"/>
                </a:solidFill>
              </a:rPr>
              <a:t>-понимать обобщающее значение слова, дифференцированно воспринимать вопросы "кто?", "куда?", "откуда?",</a:t>
            </a:r>
          </a:p>
          <a:p>
            <a:pPr algn="just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bg1"/>
                </a:solidFill>
              </a:rPr>
              <a:t>- понимать обращение к одному и нескольким лицам, грамматические категории числа существительных, глаголов, угадывать предметы по их описанию, определять элементарные причинно-следственные связи.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chemeClr val="bg1"/>
                </a:solidFill>
              </a:rPr>
              <a:t>Второе направление работы </a:t>
            </a:r>
          </a:p>
          <a:p>
            <a:pPr algn="just"/>
            <a:r>
              <a:rPr lang="ru-RU" sz="1400" dirty="0" smtClean="0">
                <a:solidFill>
                  <a:schemeClr val="bg1"/>
                </a:solidFill>
              </a:rPr>
              <a:t>-развитие активной подражательной речевой деятельности;</a:t>
            </a:r>
          </a:p>
          <a:p>
            <a:pPr algn="just"/>
            <a:r>
              <a:rPr lang="ru-RU" sz="1400" dirty="0" smtClean="0">
                <a:solidFill>
                  <a:schemeClr val="bg1"/>
                </a:solidFill>
              </a:rPr>
              <a:t>- упражнения по развитию памяти, внимания, логического мышления (запоминание 2-4 предметов, угадывание убранного или добавленного предмета, запоминание и подбор картинок 2-3-4 частей);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-соотносить предметы и действия с их словесным обозначением, понимать обобщающее значение слов;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-побуждение ребенка к выполнению заданий, направленных на развитие процессов восприятия , внимания, памяти, мыслительных операций, оптико-пространственных ориентировок.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-развитие и совершенствование моторно-двигательных навыков, профилактика нарушений эмоционально -волевой сферы.</a:t>
            </a:r>
          </a:p>
          <a:p>
            <a:pPr algn="just"/>
            <a:endParaRPr lang="ru-RU" sz="15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Обучение обучающихся с начатками фразовой речи( со вторым уровнем речевого развития).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sz="1400" dirty="0" smtClean="0">
              <a:solidFill>
                <a:schemeClr val="bg1"/>
              </a:solidFill>
            </a:endParaRP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1) развитие понимания речи;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2) активизация речевой деятельности и развитие лексико-грамматических средств языка;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3) развитие самостоятельной фразовой речи - усвоение моделей простых предложений; 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4) развитие произносительной стороны речи - учить различать речевые и неречевые звуки.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      Коррекционно-развивающая работа с детьми </a:t>
            </a:r>
            <a:r>
              <a:rPr lang="ru-RU" sz="1400" dirty="0" smtClean="0">
                <a:solidFill>
                  <a:schemeClr val="bg1"/>
                </a:solidFill>
              </a:rPr>
              <a:t>включает в себя направления, связанные с: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 развитием и гармонизацией личности ребенка с ТНР;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 формированием морально-нравственных, волевых, эстетических и гуманистических качеств;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-формированием психофизиологических возможностей ребенка с ТНР ( процессов внимания, памяти, восприятия, мышления, моторно-двигательных и оптико-пространственных функций соответственно возрастным ориентирам и персонифицированным возможностям обучающихся с ТНР).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К концу данного этапа обучения предполагается, что ребёнок с ТНР 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-</a:t>
            </a:r>
            <a:r>
              <a:rPr lang="ru-RU" sz="1400" dirty="0" smtClean="0">
                <a:solidFill>
                  <a:schemeClr val="bg1"/>
                </a:solidFill>
              </a:rPr>
              <a:t>овладел простой фразой,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 согласовывает основные члены предложения, 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-понимает и использует простые предлоги, некоторые категории падежа, числа, времени и рода, -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-понимает некоторые грамматические формы слов, несложные рассказы, короткие сказки.</a:t>
            </a:r>
          </a:p>
          <a:p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Обучение обучающихся с развернутой фразовой речью с элементами лексико-грамматического недоразвития (третьим уровнем речевого развития).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857496"/>
            <a:ext cx="8229600" cy="371477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1. Совершенствование понимания речи;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2. Развитие умения дифференцировать на слух оппозиционные звуки речи;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3. Закрепление навыков звукового анализа и синтеза;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4. Обучение элементам грамоты;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5. Развитие лексико-грамматических средств языка;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6. Закрепление произношения многосложных слов с различными вариантами стечения согласных звуков.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Обучение обучающихся с </a:t>
            </a:r>
            <a:r>
              <a:rPr lang="ru-RU" sz="3200" dirty="0" err="1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нерезко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выраженными остаточными проявлениями лексико-грамматического и фонетико-фонематического недоразвития речи (четвертым уровнем речевого развития).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429000"/>
            <a:ext cx="8229600" cy="2500330"/>
          </a:xfrm>
        </p:spPr>
        <p:txBody>
          <a:bodyPr>
            <a:normAutofit lnSpcReduction="10000"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1. Совершенствование лексико-грамматических средств </a:t>
            </a:r>
            <a:r>
              <a:rPr lang="ru-RU" sz="1400" dirty="0" smtClean="0">
                <a:solidFill>
                  <a:schemeClr val="bg1"/>
                </a:solidFill>
              </a:rPr>
              <a:t>языка;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2. </a:t>
            </a:r>
            <a:r>
              <a:rPr lang="ru-RU" sz="1400" dirty="0" smtClean="0">
                <a:solidFill>
                  <a:schemeClr val="bg1"/>
                </a:solidFill>
              </a:rPr>
              <a:t>Развитие самостоятельной развернутой фразовой </a:t>
            </a:r>
            <a:r>
              <a:rPr lang="ru-RU" sz="1400" dirty="0" smtClean="0">
                <a:solidFill>
                  <a:schemeClr val="bg1"/>
                </a:solidFill>
              </a:rPr>
              <a:t>речи;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3. Совершенствование связной </a:t>
            </a:r>
            <a:r>
              <a:rPr lang="ru-RU" sz="1400" dirty="0" smtClean="0">
                <a:solidFill>
                  <a:schemeClr val="bg1"/>
                </a:solidFill>
              </a:rPr>
              <a:t>речи;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4. Совершенствование произносительной стороны </a:t>
            </a:r>
            <a:r>
              <a:rPr lang="ru-RU" sz="1400" dirty="0" smtClean="0">
                <a:solidFill>
                  <a:schemeClr val="bg1"/>
                </a:solidFill>
              </a:rPr>
              <a:t>речи;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5. Подготовка к овладению элементарными навыками письма и </a:t>
            </a:r>
            <a:r>
              <a:rPr lang="ru-RU" sz="1400" dirty="0" smtClean="0">
                <a:solidFill>
                  <a:schemeClr val="bg1"/>
                </a:solidFill>
              </a:rPr>
              <a:t>чтения.</a:t>
            </a:r>
          </a:p>
          <a:p>
            <a:pPr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       </a:t>
            </a:r>
          </a:p>
          <a:p>
            <a:pPr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        Коррекционно-развивающая </a:t>
            </a:r>
            <a:r>
              <a:rPr lang="ru-RU" sz="1400" dirty="0" smtClean="0">
                <a:solidFill>
                  <a:schemeClr val="bg1"/>
                </a:solidFill>
              </a:rPr>
              <a:t>работа </a:t>
            </a:r>
            <a:r>
              <a:rPr lang="ru-RU" sz="1400" dirty="0" smtClean="0">
                <a:solidFill>
                  <a:schemeClr val="bg1"/>
                </a:solidFill>
              </a:rPr>
              <a:t>предусматривает целенаправленную </a:t>
            </a:r>
            <a:r>
              <a:rPr lang="ru-RU" sz="1400" dirty="0" smtClean="0">
                <a:solidFill>
                  <a:schemeClr val="bg1"/>
                </a:solidFill>
              </a:rPr>
              <a:t>и системную реализацию общей стратегии коррекционного воздействия, направленную на преодоление и (или) компенсацию недостатков </a:t>
            </a:r>
            <a:r>
              <a:rPr lang="ru-RU" sz="1400" dirty="0" err="1" smtClean="0">
                <a:solidFill>
                  <a:schemeClr val="bg1"/>
                </a:solidFill>
              </a:rPr>
              <a:t>речеязыкового</a:t>
            </a:r>
            <a:r>
              <a:rPr lang="ru-RU" sz="1400" dirty="0" smtClean="0">
                <a:solidFill>
                  <a:schemeClr val="bg1"/>
                </a:solidFill>
              </a:rPr>
              <a:t>, эмоционально-волевого, личностного, моторно-двигательного развития, несовершенства мыслительных, пространственно-ориентировочных, двигательных процессов, а также памяти, внимания и </a:t>
            </a:r>
            <a:r>
              <a:rPr lang="ru-RU" sz="1400" dirty="0" smtClean="0">
                <a:solidFill>
                  <a:schemeClr val="bg1"/>
                </a:solidFill>
              </a:rPr>
              <a:t>проч.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Коррекционно-развивающее воздействие при фонетико-фонематическом недоразвитии 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60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Для </a:t>
            </a:r>
            <a:r>
              <a:rPr lang="ru-RU" sz="1600" dirty="0" smtClean="0">
                <a:solidFill>
                  <a:schemeClr val="bg1"/>
                </a:solidFill>
              </a:rPr>
              <a:t>обучающихся </a:t>
            </a:r>
            <a:r>
              <a:rPr lang="ru-RU" sz="1600" b="1" dirty="0" smtClean="0">
                <a:solidFill>
                  <a:schemeClr val="bg1"/>
                </a:solidFill>
              </a:rPr>
              <a:t>старшей</a:t>
            </a:r>
            <a:r>
              <a:rPr lang="ru-RU" sz="1600" dirty="0" smtClean="0">
                <a:solidFill>
                  <a:schemeClr val="bg1"/>
                </a:solidFill>
              </a:rPr>
              <a:t> возрастной группы планируется:</a:t>
            </a:r>
          </a:p>
          <a:p>
            <a:endParaRPr lang="ru-RU" sz="1600" dirty="0" smtClean="0"/>
          </a:p>
          <a:p>
            <a:r>
              <a:rPr lang="ru-RU" sz="1600" dirty="0" smtClean="0">
                <a:solidFill>
                  <a:schemeClr val="bg1"/>
                </a:solidFill>
              </a:rPr>
              <a:t>-научить </a:t>
            </a:r>
            <a:r>
              <a:rPr lang="ru-RU" sz="1600" dirty="0" smtClean="0">
                <a:solidFill>
                  <a:schemeClr val="bg1"/>
                </a:solidFill>
              </a:rPr>
              <a:t>их правильно артикулировать все звуки речи в различных позициях слова и формах речи, правильно дифференцировать звуки на слух и в речевом высказывании</a:t>
            </a:r>
            <a:r>
              <a:rPr lang="ru-RU" sz="1600" dirty="0" smtClean="0">
                <a:solidFill>
                  <a:schemeClr val="bg1"/>
                </a:solidFill>
              </a:rPr>
              <a:t>;</a:t>
            </a:r>
          </a:p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-различать </a:t>
            </a:r>
            <a:r>
              <a:rPr lang="ru-RU" sz="1600" dirty="0" smtClean="0">
                <a:solidFill>
                  <a:schemeClr val="bg1"/>
                </a:solidFill>
              </a:rPr>
              <a:t>понятия "звук", "слог", "слово", "предложение", оперируя ими на практическом уровне</a:t>
            </a:r>
            <a:r>
              <a:rPr lang="ru-RU" sz="1600" dirty="0" smtClean="0">
                <a:solidFill>
                  <a:schemeClr val="bg1"/>
                </a:solidFill>
              </a:rPr>
              <a:t>;</a:t>
            </a:r>
          </a:p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-определять </a:t>
            </a:r>
            <a:r>
              <a:rPr lang="ru-RU" sz="1600" dirty="0" smtClean="0">
                <a:solidFill>
                  <a:schemeClr val="bg1"/>
                </a:solidFill>
              </a:rPr>
              <a:t>последовательность слов в предложении, звуков и слогов в словах;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-находить </a:t>
            </a:r>
            <a:r>
              <a:rPr lang="ru-RU" sz="1600" dirty="0" smtClean="0">
                <a:solidFill>
                  <a:schemeClr val="bg1"/>
                </a:solidFill>
              </a:rPr>
              <a:t>в предложении слова с заданным звуком, определять место звука в слове</a:t>
            </a:r>
            <a:r>
              <a:rPr lang="ru-RU" sz="1600" dirty="0" smtClean="0">
                <a:solidFill>
                  <a:schemeClr val="bg1"/>
                </a:solidFill>
              </a:rPr>
              <a:t>;</a:t>
            </a:r>
          </a:p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-овладеть </a:t>
            </a:r>
            <a:r>
              <a:rPr lang="ru-RU" sz="1600" dirty="0" smtClean="0">
                <a:solidFill>
                  <a:schemeClr val="bg1"/>
                </a:solidFill>
              </a:rPr>
              <a:t>интонационными средствами выразительности речи, реализации этих средств в разных видах речевых высказываний.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186766" cy="4380558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Для обучающихся </a:t>
            </a:r>
            <a:r>
              <a:rPr lang="ru-RU" sz="1600" b="1" dirty="0" smtClean="0">
                <a:solidFill>
                  <a:schemeClr val="bg1"/>
                </a:solidFill>
              </a:rPr>
              <a:t>подготовительной</a:t>
            </a:r>
            <a:r>
              <a:rPr lang="ru-RU" sz="1600" dirty="0" smtClean="0">
                <a:solidFill>
                  <a:schemeClr val="bg1"/>
                </a:solidFill>
              </a:rPr>
              <a:t> к школе группы предполагается обучить их:</a:t>
            </a: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-</a:t>
            </a:r>
            <a:r>
              <a:rPr lang="ru-RU" sz="1400" dirty="0" smtClean="0">
                <a:solidFill>
                  <a:schemeClr val="bg1"/>
                </a:solidFill>
              </a:rPr>
              <a:t>правильно </a:t>
            </a:r>
            <a:r>
              <a:rPr lang="ru-RU" sz="1400" dirty="0" smtClean="0">
                <a:solidFill>
                  <a:schemeClr val="bg1"/>
                </a:solidFill>
              </a:rPr>
              <a:t>артикулировать и четко дифференцировать звуки </a:t>
            </a:r>
            <a:r>
              <a:rPr lang="ru-RU" sz="1400" dirty="0" smtClean="0">
                <a:solidFill>
                  <a:schemeClr val="bg1"/>
                </a:solidFill>
              </a:rPr>
              <a:t>речи;</a:t>
            </a: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-различать </a:t>
            </a:r>
            <a:r>
              <a:rPr lang="ru-RU" sz="1400" dirty="0" smtClean="0">
                <a:solidFill>
                  <a:schemeClr val="bg1"/>
                </a:solidFill>
              </a:rPr>
              <a:t>понятия "звук", "слог", "слово", "предложение", "</a:t>
            </a:r>
            <a:r>
              <a:rPr lang="ru-RU" sz="1400" dirty="0" err="1" smtClean="0">
                <a:solidFill>
                  <a:schemeClr val="bg1"/>
                </a:solidFill>
              </a:rPr>
              <a:t>твердые-мягкие</a:t>
            </a:r>
            <a:r>
              <a:rPr lang="ru-RU" sz="1400" dirty="0" smtClean="0">
                <a:solidFill>
                  <a:schemeClr val="bg1"/>
                </a:solidFill>
              </a:rPr>
              <a:t> звуки", "звонкие - глухие звуки", оперируя ими на практическом уровне</a:t>
            </a:r>
            <a:r>
              <a:rPr lang="ru-RU" sz="1400" dirty="0" smtClean="0">
                <a:solidFill>
                  <a:schemeClr val="bg1"/>
                </a:solidFill>
              </a:rPr>
              <a:t>;</a:t>
            </a: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-определять </a:t>
            </a:r>
            <a:r>
              <a:rPr lang="ru-RU" sz="1400" dirty="0" smtClean="0">
                <a:solidFill>
                  <a:schemeClr val="bg1"/>
                </a:solidFill>
              </a:rPr>
              <a:t>и называть последовательность слов в предложении, звуков и слогов в словах;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производить элементарный звуковой анализ и синтез</a:t>
            </a:r>
            <a:r>
              <a:rPr lang="ru-RU" sz="1400" dirty="0" smtClean="0">
                <a:solidFill>
                  <a:schemeClr val="bg1"/>
                </a:solidFill>
              </a:rPr>
              <a:t>;</a:t>
            </a: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-знать </a:t>
            </a:r>
            <a:r>
              <a:rPr lang="ru-RU" sz="1400" dirty="0" smtClean="0">
                <a:solidFill>
                  <a:schemeClr val="bg1"/>
                </a:solidFill>
              </a:rPr>
              <a:t>некоторые буквы и производить отдельные действия с ними (выкладывать некоторые слоги, слова).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142852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Коррекционно-развивающее воздействие при фонетико-фонематическом недоразвитии </a:t>
            </a:r>
            <a:endParaRPr lang="ru-RU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Коррекционно-развивающая работа с детьми, имеющими нарушения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темпо-ритмической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организации речи (заикание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357430"/>
            <a:ext cx="8229600" cy="4709160"/>
          </a:xfrm>
        </p:spPr>
        <p:txBody>
          <a:bodyPr>
            <a:normAutofit/>
          </a:bodyPr>
          <a:lstStyle/>
          <a:p>
            <a:r>
              <a:rPr lang="ru-RU" sz="1400" u="sng" dirty="0" smtClean="0">
                <a:solidFill>
                  <a:schemeClr val="bg1"/>
                </a:solidFill>
              </a:rPr>
              <a:t>Обучающиеся </a:t>
            </a:r>
            <a:r>
              <a:rPr lang="ru-RU" sz="1400" b="1" u="sng" dirty="0" smtClean="0">
                <a:solidFill>
                  <a:schemeClr val="bg1"/>
                </a:solidFill>
              </a:rPr>
              <a:t>среднего</a:t>
            </a:r>
            <a:r>
              <a:rPr lang="ru-RU" sz="1400" u="sng" dirty="0" smtClean="0">
                <a:solidFill>
                  <a:schemeClr val="bg1"/>
                </a:solidFill>
              </a:rPr>
              <a:t> дошкольного возраста </a:t>
            </a:r>
            <a:r>
              <a:rPr lang="ru-RU" sz="1400" u="sng" dirty="0" smtClean="0">
                <a:solidFill>
                  <a:schemeClr val="bg1"/>
                </a:solidFill>
              </a:rPr>
              <a:t>овладевают: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навыками пользования самостоятельной речью различной сложности </a:t>
            </a:r>
            <a:r>
              <a:rPr lang="ru-RU" sz="1400" dirty="0" smtClean="0">
                <a:solidFill>
                  <a:schemeClr val="bg1"/>
                </a:solidFill>
              </a:rPr>
              <a:t>с </a:t>
            </a:r>
            <a:r>
              <a:rPr lang="ru-RU" sz="1400" dirty="0" smtClean="0">
                <a:solidFill>
                  <a:schemeClr val="bg1"/>
                </a:solidFill>
              </a:rPr>
              <a:t>опорой на вопросы педагогического работника и наглядную помощь</a:t>
            </a:r>
            <a:r>
              <a:rPr lang="ru-RU" sz="1400" dirty="0" smtClean="0">
                <a:solidFill>
                  <a:schemeClr val="bg1"/>
                </a:solidFill>
              </a:rPr>
              <a:t>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учатся регулировать свое речевое поведение - отвечать точными однословными ответами с соблюдением </a:t>
            </a:r>
            <a:r>
              <a:rPr lang="ru-RU" sz="1400" dirty="0" err="1" smtClean="0">
                <a:solidFill>
                  <a:schemeClr val="bg1"/>
                </a:solidFill>
              </a:rPr>
              <a:t>темпо-ритмической</a:t>
            </a:r>
            <a:r>
              <a:rPr lang="ru-RU" sz="1400" dirty="0" smtClean="0">
                <a:solidFill>
                  <a:schemeClr val="bg1"/>
                </a:solidFill>
              </a:rPr>
              <a:t> организации речи. </a:t>
            </a:r>
            <a:endParaRPr lang="ru-RU" sz="1400" dirty="0" smtClean="0">
              <a:solidFill>
                <a:schemeClr val="bg1"/>
              </a:solidFill>
            </a:endParaRP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u="sng" dirty="0" smtClean="0">
                <a:solidFill>
                  <a:schemeClr val="bg1"/>
                </a:solidFill>
              </a:rPr>
              <a:t>Обучающиеся </a:t>
            </a:r>
            <a:r>
              <a:rPr lang="ru-RU" sz="1400" b="1" u="sng" dirty="0" smtClean="0">
                <a:solidFill>
                  <a:schemeClr val="bg1"/>
                </a:solidFill>
              </a:rPr>
              <a:t>старшего</a:t>
            </a:r>
            <a:r>
              <a:rPr lang="ru-RU" sz="1400" u="sng" dirty="0" smtClean="0">
                <a:solidFill>
                  <a:schemeClr val="bg1"/>
                </a:solidFill>
              </a:rPr>
              <a:t> дошкольного возраста могут: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-пользоваться </a:t>
            </a:r>
            <a:r>
              <a:rPr lang="ru-RU" sz="1400" dirty="0" smtClean="0">
                <a:solidFill>
                  <a:schemeClr val="bg1"/>
                </a:solidFill>
              </a:rPr>
              <a:t>самостоятельной речью с соблюдением ее </a:t>
            </a:r>
            <a:r>
              <a:rPr lang="ru-RU" sz="1400" dirty="0" err="1" smtClean="0">
                <a:solidFill>
                  <a:schemeClr val="bg1"/>
                </a:solidFill>
              </a:rPr>
              <a:t>темпо-ритмической</a:t>
            </a:r>
            <a:r>
              <a:rPr lang="ru-RU" sz="1400" dirty="0" smtClean="0">
                <a:solidFill>
                  <a:schemeClr val="bg1"/>
                </a:solidFill>
              </a:rPr>
              <a:t> организации;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-грамотно </a:t>
            </a:r>
            <a:r>
              <a:rPr lang="ru-RU" sz="1400" dirty="0" smtClean="0">
                <a:solidFill>
                  <a:schemeClr val="bg1"/>
                </a:solidFill>
              </a:rPr>
              <a:t>формулировать простые предложения и распространять их;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-использовать </a:t>
            </a:r>
            <a:r>
              <a:rPr lang="ru-RU" sz="1400" dirty="0" smtClean="0">
                <a:solidFill>
                  <a:schemeClr val="bg1"/>
                </a:solidFill>
              </a:rPr>
              <a:t>в речи основные средства передачи ее содержания;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-соблюдать </a:t>
            </a:r>
            <a:r>
              <a:rPr lang="ru-RU" sz="1400" dirty="0" smtClean="0">
                <a:solidFill>
                  <a:schemeClr val="bg1"/>
                </a:solidFill>
              </a:rPr>
              <a:t>мелодико-интонационную структуру речи.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 </a:t>
            </a:r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u="sng" dirty="0" smtClean="0">
                <a:solidFill>
                  <a:schemeClr val="bg1"/>
                </a:solidFill>
              </a:rPr>
              <a:t>Обучающиеся </a:t>
            </a:r>
            <a:r>
              <a:rPr lang="ru-RU" sz="1400" b="1" u="sng" dirty="0" smtClean="0">
                <a:solidFill>
                  <a:schemeClr val="bg1"/>
                </a:solidFill>
              </a:rPr>
              <a:t>подготовительной</a:t>
            </a:r>
            <a:r>
              <a:rPr lang="ru-RU" sz="1400" u="sng" dirty="0" smtClean="0">
                <a:solidFill>
                  <a:schemeClr val="bg1"/>
                </a:solidFill>
              </a:rPr>
              <a:t> к школе группы могут: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-овладеть </a:t>
            </a:r>
            <a:r>
              <a:rPr lang="ru-RU" sz="1400" dirty="0" smtClean="0">
                <a:solidFill>
                  <a:schemeClr val="bg1"/>
                </a:solidFill>
              </a:rPr>
              <a:t>разными формами самостоятельной контекстной речи (рассказ, пересказ);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-свободно </a:t>
            </a:r>
            <a:r>
              <a:rPr lang="ru-RU" sz="1400" dirty="0" smtClean="0">
                <a:solidFill>
                  <a:schemeClr val="bg1"/>
                </a:solidFill>
              </a:rPr>
              <a:t>пользоваться плавной речью различной сложности в разных ситуациях общения;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-адаптироваться </a:t>
            </a:r>
            <a:r>
              <a:rPr lang="ru-RU" sz="1400" dirty="0" smtClean="0">
                <a:solidFill>
                  <a:schemeClr val="bg1"/>
                </a:solidFill>
              </a:rPr>
              <a:t>к различным условиям общения;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-преодолевать </a:t>
            </a:r>
            <a:r>
              <a:rPr lang="ru-RU" sz="1400" dirty="0" smtClean="0">
                <a:solidFill>
                  <a:schemeClr val="bg1"/>
                </a:solidFill>
              </a:rPr>
              <a:t>индивидуальные коммуникативные затруднения.</a:t>
            </a: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400" i="1" dirty="0" smtClean="0">
                <a:solidFill>
                  <a:schemeClr val="accent5">
                    <a:lumMod val="50000"/>
                  </a:schemeClr>
                </a:solidFill>
              </a:rPr>
              <a:t>Программа коррекционно-развивающей работы с детьми с ТНР.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8840"/>
            <a:ext cx="8229600" cy="4709160"/>
          </a:xfrm>
        </p:spPr>
        <p:txBody>
          <a:bodyPr>
            <a:normAutofit lnSpcReduction="10000"/>
          </a:bodyPr>
          <a:lstStyle/>
          <a:p>
            <a:r>
              <a:rPr lang="ru-RU" sz="1500" b="1" dirty="0" smtClean="0">
                <a:solidFill>
                  <a:schemeClr val="bg1"/>
                </a:solidFill>
              </a:rPr>
              <a:t>Программа коррекционной работы обеспечивает:</a:t>
            </a:r>
            <a:endParaRPr lang="ru-RU" sz="1500" dirty="0" smtClean="0">
              <a:solidFill>
                <a:schemeClr val="bg1"/>
              </a:solidFill>
            </a:endParaRPr>
          </a:p>
          <a:p>
            <a:r>
              <a:rPr lang="ru-RU" sz="1500" dirty="0" smtClean="0">
                <a:solidFill>
                  <a:schemeClr val="bg1"/>
                </a:solidFill>
              </a:rPr>
              <a:t>-выявление особых образовательных потребностей обучающихся с ТНР, обусловленных недостатками в их психофизическом и речевом развитии;</a:t>
            </a:r>
          </a:p>
          <a:p>
            <a:r>
              <a:rPr lang="ru-RU" sz="1500" dirty="0" smtClean="0">
                <a:solidFill>
                  <a:schemeClr val="bg1"/>
                </a:solidFill>
              </a:rPr>
              <a:t>-осуществление индивидуально-ориентированной психолого-педагогической помощи обучающимся с ТНР с учетом их психофизического, речевого развития, индивидуальных возможностей и в соответствии с рекомендациями </a:t>
            </a:r>
            <a:r>
              <a:rPr lang="ru-RU" sz="1500" dirty="0" err="1" smtClean="0">
                <a:solidFill>
                  <a:schemeClr val="bg1"/>
                </a:solidFill>
              </a:rPr>
              <a:t>психолого-медико-педагогической</a:t>
            </a:r>
            <a:r>
              <a:rPr lang="ru-RU" sz="1500" dirty="0" smtClean="0">
                <a:solidFill>
                  <a:schemeClr val="bg1"/>
                </a:solidFill>
              </a:rPr>
              <a:t> комиссии;</a:t>
            </a:r>
          </a:p>
          <a:p>
            <a:r>
              <a:rPr lang="ru-RU" sz="1500" dirty="0" smtClean="0">
                <a:solidFill>
                  <a:schemeClr val="bg1"/>
                </a:solidFill>
              </a:rPr>
              <a:t>-возможность освоения детьми с ТНР адаптированной основной образовательной программы дошкольного образования.</a:t>
            </a:r>
          </a:p>
          <a:p>
            <a:r>
              <a:rPr lang="ru-RU" sz="1500" b="1" dirty="0" smtClean="0">
                <a:solidFill>
                  <a:schemeClr val="bg1"/>
                </a:solidFill>
              </a:rPr>
              <a:t>Задачи программы:</a:t>
            </a:r>
            <a:endParaRPr lang="ru-RU" sz="1500" dirty="0" smtClean="0">
              <a:solidFill>
                <a:schemeClr val="bg1"/>
              </a:solidFill>
            </a:endParaRPr>
          </a:p>
          <a:p>
            <a:r>
              <a:rPr lang="ru-RU" sz="1500" dirty="0" smtClean="0">
                <a:solidFill>
                  <a:schemeClr val="bg1"/>
                </a:solidFill>
              </a:rPr>
              <a:t>-определение особых образовательных потребностей обучающихся с ТНР, обусловленных уровнем их речевого развития и степенью выраженности нарушения;</a:t>
            </a:r>
          </a:p>
          <a:p>
            <a:r>
              <a:rPr lang="ru-RU" sz="1500" dirty="0" smtClean="0">
                <a:solidFill>
                  <a:schemeClr val="bg1"/>
                </a:solidFill>
              </a:rPr>
              <a:t>-коррекция речевых нарушений на основе координации педагогических, психологических и медицинских средств воздействия;</a:t>
            </a:r>
          </a:p>
          <a:p>
            <a:r>
              <a:rPr lang="ru-RU" sz="1500" dirty="0" smtClean="0">
                <a:solidFill>
                  <a:schemeClr val="bg1"/>
                </a:solidFill>
              </a:rPr>
              <a:t>-оказание родителям (законным представителям) обучающихся с ТНР консультативной и методической помощи по особенностям развития обучающихся с ТНР и направлениям коррекционного воздействия.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709160"/>
          </a:xfrm>
        </p:spPr>
        <p:txBody>
          <a:bodyPr/>
          <a:lstStyle/>
          <a:p>
            <a:pPr algn="ctr">
              <a:buNone/>
            </a:pP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</a:rPr>
              <a:t>СПАСИБО</a:t>
            </a:r>
          </a:p>
          <a:p>
            <a:pPr algn="ctr">
              <a:buNone/>
            </a:pP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</a:rPr>
              <a:t> за внимание!</a:t>
            </a:r>
            <a:endParaRPr lang="ru-RU" sz="6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коррекционной работы предусматривает: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428736"/>
            <a:ext cx="8229600" cy="4709160"/>
          </a:xfrm>
        </p:spPr>
        <p:txBody>
          <a:bodyPr>
            <a:normAutofit lnSpcReduction="10000"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-проведение индивидуальной и подгрупповой логопедической работы, обеспечивающей удовлетворение особых образовательных потребностей обучающихся с ТНР с целью преодоления неречевых и речевых расстройств;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-достижение уровня речевого развития, оптимального для ребёнка, и обеспечивающего возможность использования освоенных умений и навыков в разных видах детской деятельности и в различных коммуникативных ситуациях;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-обеспечение коррекционной направленности при реализации содержания образовательных областей и воспитательных мероприятий;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-психолого-педагогическое сопровождение семьи .</a:t>
            </a: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Коррекционно-развивающая работа</a:t>
            </a:r>
            <a:r>
              <a:rPr lang="ru-RU" sz="1400" dirty="0" smtClean="0">
                <a:solidFill>
                  <a:schemeClr val="bg1"/>
                </a:solidFill>
              </a:rPr>
              <a:t> всех педагогических работников дошкольной образовательной организации включает: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-системное и разностороннее развитие речи и коррекцию речевых расстройств;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-социально-коммуникативное развитие;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-развитие и коррекцию сенсорных, моторных, психических функций у обучающихся с ТНР;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-познавательное развитие,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-развитие высших психических функций;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-коррекцию нарушений развития личности, эмоционально - волевой сферы с целью максимальной социальной адаптации ребёнка с ТНР;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-различные формы просветительской деятельности. 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i="1" dirty="0" smtClean="0">
                <a:solidFill>
                  <a:schemeClr val="accent5">
                    <a:lumMod val="50000"/>
                  </a:schemeClr>
                </a:solidFill>
              </a:rPr>
              <a:t>Результаты освоения программы коррекционной работы </a:t>
            </a:r>
            <a:endParaRPr lang="ru-RU" sz="40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709160"/>
          </a:xfrm>
        </p:spPr>
        <p:txBody>
          <a:bodyPr>
            <a:normAutofit fontScale="85000" lnSpcReduction="10000"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-</a:t>
            </a:r>
            <a:r>
              <a:rPr lang="ru-RU" sz="1800" dirty="0" smtClean="0">
                <a:solidFill>
                  <a:schemeClr val="bg1"/>
                </a:solidFill>
              </a:rPr>
              <a:t>состояние компонентов языковой системы и уровень речевого развития (I уровень; II уровень; III уровень, IV уровень, Фонетико-фонематическое недоразвитие речи (ФФН), 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-механизм и вид речевой патологии (</a:t>
            </a:r>
            <a:r>
              <a:rPr lang="ru-RU" sz="1800" dirty="0" err="1" smtClean="0">
                <a:solidFill>
                  <a:schemeClr val="bg1"/>
                </a:solidFill>
              </a:rPr>
              <a:t>анартрия</a:t>
            </a:r>
            <a:r>
              <a:rPr lang="ru-RU" sz="1800" dirty="0" smtClean="0">
                <a:solidFill>
                  <a:schemeClr val="bg1"/>
                </a:solidFill>
              </a:rPr>
              <a:t>, дизартрия, алалия, афазия, </a:t>
            </a:r>
            <a:r>
              <a:rPr lang="ru-RU" sz="1800" dirty="0" err="1" smtClean="0">
                <a:solidFill>
                  <a:schemeClr val="bg1"/>
                </a:solidFill>
              </a:rPr>
              <a:t>ринолалия</a:t>
            </a:r>
            <a:r>
              <a:rPr lang="ru-RU" sz="1800" dirty="0" smtClean="0">
                <a:solidFill>
                  <a:schemeClr val="bg1"/>
                </a:solidFill>
              </a:rPr>
              <a:t>, заикание),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 -структура речевого дефекта обучающихся с ТНР, 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-наличие либо отсутствие предпосылок для появления вторичных речевых нарушений системных последствий (</a:t>
            </a:r>
            <a:r>
              <a:rPr lang="ru-RU" sz="1800" dirty="0" err="1" smtClean="0">
                <a:solidFill>
                  <a:schemeClr val="bg1"/>
                </a:solidFill>
              </a:rPr>
              <a:t>дисграфия</a:t>
            </a:r>
            <a:r>
              <a:rPr lang="ru-RU" sz="1800" dirty="0" smtClean="0">
                <a:solidFill>
                  <a:schemeClr val="bg1"/>
                </a:solidFill>
              </a:rPr>
              <a:t>, </a:t>
            </a:r>
            <a:r>
              <a:rPr lang="ru-RU" sz="1800" dirty="0" err="1" smtClean="0">
                <a:solidFill>
                  <a:schemeClr val="bg1"/>
                </a:solidFill>
              </a:rPr>
              <a:t>дислексия</a:t>
            </a:r>
            <a:r>
              <a:rPr lang="ru-RU" sz="1800" dirty="0" smtClean="0">
                <a:solidFill>
                  <a:schemeClr val="bg1"/>
                </a:solidFill>
              </a:rPr>
              <a:t>, </a:t>
            </a:r>
            <a:r>
              <a:rPr lang="ru-RU" sz="1800" dirty="0" err="1" smtClean="0">
                <a:solidFill>
                  <a:schemeClr val="bg1"/>
                </a:solidFill>
              </a:rPr>
              <a:t>дискалькулия</a:t>
            </a:r>
            <a:r>
              <a:rPr lang="ru-RU" sz="1800" dirty="0" smtClean="0">
                <a:solidFill>
                  <a:schemeClr val="bg1"/>
                </a:solidFill>
              </a:rPr>
              <a:t> в школьном возрасте).</a:t>
            </a:r>
            <a:endParaRPr lang="ru-RU" sz="1800" dirty="0" smtClean="0"/>
          </a:p>
          <a:p>
            <a:r>
              <a:rPr lang="ru-RU" sz="1800" b="1" dirty="0" smtClean="0">
                <a:solidFill>
                  <a:schemeClr val="bg1"/>
                </a:solidFill>
              </a:rPr>
              <a:t>Общими ориентирами в достижении результатов программы</a:t>
            </a:r>
            <a:r>
              <a:rPr lang="ru-RU" sz="1800" dirty="0" smtClean="0">
                <a:solidFill>
                  <a:schemeClr val="bg1"/>
                </a:solidFill>
              </a:rPr>
              <a:t> коррекционной работы являются: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-</a:t>
            </a:r>
            <a:r>
              <a:rPr lang="ru-RU" sz="1800" dirty="0" err="1" smtClean="0">
                <a:solidFill>
                  <a:schemeClr val="bg1"/>
                </a:solidFill>
              </a:rPr>
              <a:t>сформированность</a:t>
            </a:r>
            <a:r>
              <a:rPr lang="ru-RU" sz="1800" dirty="0" smtClean="0">
                <a:solidFill>
                  <a:schemeClr val="bg1"/>
                </a:solidFill>
              </a:rPr>
              <a:t> фонетического компонента языковой способности в соответствии с онтогенетическими закономерностями его становления;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-совершенствование лексического, </a:t>
            </a:r>
            <a:r>
              <a:rPr lang="ru-RU" sz="1800" smtClean="0">
                <a:solidFill>
                  <a:schemeClr val="bg1"/>
                </a:solidFill>
              </a:rPr>
              <a:t>морфологического ,синтаксического</a:t>
            </a:r>
            <a:r>
              <a:rPr lang="ru-RU" sz="1800" dirty="0" smtClean="0">
                <a:solidFill>
                  <a:schemeClr val="bg1"/>
                </a:solidFill>
              </a:rPr>
              <a:t>, семантического компонентов языковой способности;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-овладение арсеналом языковых единиц различных уровней, усвоение правил их использования в речевой деятельности;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-</a:t>
            </a:r>
            <a:r>
              <a:rPr lang="ru-RU" sz="1800" dirty="0" err="1" smtClean="0">
                <a:solidFill>
                  <a:schemeClr val="bg1"/>
                </a:solidFill>
              </a:rPr>
              <a:t>сформированность</a:t>
            </a:r>
            <a:r>
              <a:rPr lang="ru-RU" sz="1800" dirty="0" smtClean="0">
                <a:solidFill>
                  <a:schemeClr val="bg1"/>
                </a:solidFill>
              </a:rPr>
              <a:t> предпосылок метаязыковой деятельности, обеспечивающих выбор определенных языковых единиц и построение их по определенным правилам; </a:t>
            </a:r>
            <a:r>
              <a:rPr lang="ru-RU" sz="1800" dirty="0" err="1" smtClean="0">
                <a:solidFill>
                  <a:schemeClr val="bg1"/>
                </a:solidFill>
              </a:rPr>
              <a:t>сформированность</a:t>
            </a:r>
            <a:r>
              <a:rPr lang="ru-RU" sz="1800" dirty="0" smtClean="0">
                <a:solidFill>
                  <a:schemeClr val="bg1"/>
                </a:solidFill>
              </a:rPr>
              <a:t> социально-коммуникативных навыков;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-</a:t>
            </a:r>
            <a:r>
              <a:rPr lang="ru-RU" sz="1800" dirty="0" err="1" smtClean="0">
                <a:solidFill>
                  <a:schemeClr val="bg1"/>
                </a:solidFill>
              </a:rPr>
              <a:t>сформированность</a:t>
            </a:r>
            <a:r>
              <a:rPr lang="ru-RU" sz="1800" dirty="0" smtClean="0">
                <a:solidFill>
                  <a:schemeClr val="bg1"/>
                </a:solidFill>
              </a:rPr>
              <a:t> психофизиологического, психологического и языкового уровней, обеспечивающих в будущем овладение чтением и письмом.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Общий объем образовательной программы для обучающихся с ТНР.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-должна быть реализована в образовательной организации в группах компенсирующей и комбинированной направленности, </a:t>
            </a:r>
          </a:p>
          <a:p>
            <a:pPr algn="just">
              <a:buNone/>
            </a:pPr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-планируется в соответствии с возрастом обучающихся, уровнем их речевого развития, спецификой дошкольного образования для данной категории обучающихся. </a:t>
            </a:r>
          </a:p>
          <a:p>
            <a:pPr algn="just">
              <a:buNone/>
            </a:pPr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-регламентирует образовательную деятельность, с квалифицированной коррекцией недостатков </a:t>
            </a:r>
            <a:r>
              <a:rPr lang="ru-RU" sz="2000" dirty="0" err="1" smtClean="0">
                <a:solidFill>
                  <a:schemeClr val="bg1"/>
                </a:solidFill>
              </a:rPr>
              <a:t>речеязыкового</a:t>
            </a:r>
            <a:r>
              <a:rPr lang="ru-RU" sz="2000" dirty="0" smtClean="0">
                <a:solidFill>
                  <a:schemeClr val="bg1"/>
                </a:solidFill>
              </a:rPr>
              <a:t> развития обучающихся, психологической, моторно-двигательной базы речи, профилактикой потенциально возможных трудностей в овладении грамотой и обучении в целом, реализуемую в ходе режимных моментов; самостоятельную деятельность обучающихся с тяжелыми нарушениями речи; взаимодействие с семьями обучающихся по реализации образовательной программы дошкольного образования для обучающихся с ТНР.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Специальные условия получения образования детьми с ТНР.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bg1"/>
                </a:solidFill>
              </a:rPr>
              <a:t> </a:t>
            </a:r>
          </a:p>
          <a:p>
            <a:pPr algn="just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42976" y="1357298"/>
            <a:ext cx="7429552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создание предметно-пространственной развивающей образовательной среды;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42976" y="2214554"/>
            <a:ext cx="750099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использование специальных дидактических пособий, технологий, методики других средств обучения;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42976" y="3000372"/>
            <a:ext cx="7500990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реализация комплексного взаимодействия, творческого и профессионального потенциала специалистов образовательных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организаций при реализации АОП ДО;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42976" y="4500570"/>
            <a:ext cx="742955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проведение групповых и индивидуальных коррекционных занятий с учителем-логопедом (не реже 2-х раз в неделю) и педагогом-психологом;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14414" y="5500702"/>
            <a:ext cx="7429552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-обеспечение эффективного планирования и реализации в организации образовательной деятельности, самостоятельной деятельности обучающихся с ТНР, режимных моментов с использованием вариативных форм работы;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Принципы обследования </a:t>
            </a:r>
            <a:b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детей с ТНР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8229600" cy="470916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</a:t>
            </a:r>
          </a:p>
        </p:txBody>
      </p:sp>
      <p:sp>
        <p:nvSpPr>
          <p:cNvPr id="4" name="Овал 3"/>
          <p:cNvSpPr/>
          <p:nvPr/>
        </p:nvSpPr>
        <p:spPr>
          <a:xfrm>
            <a:off x="214282" y="1500174"/>
            <a:ext cx="3143272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1.Принцип комплексного изучения ребенка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</a:rPr>
              <a:t>с ТНР</a:t>
            </a:r>
            <a:endParaRPr lang="ru-RU" sz="1400" b="1" dirty="0">
              <a:solidFill>
                <a:schemeClr val="bg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357952" y="2570950"/>
            <a:ext cx="500066" cy="2159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0" y="3000372"/>
            <a:ext cx="121441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bg1"/>
                </a:solidFill>
              </a:rPr>
              <a:t>анализ первичных данных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821505" y="3250405"/>
            <a:ext cx="164307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571472" y="4357694"/>
            <a:ext cx="157163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психолого-педагогическое изучение 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>
            <a:off x="821505" y="4107661"/>
            <a:ext cx="321471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1571604" y="5786454"/>
            <a:ext cx="1714512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специально организованное логопедическое обследование 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571868" y="1357298"/>
            <a:ext cx="2857520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2.Принцип учета возрастных особенностей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</a:rPr>
              <a:t>обучающихся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6715140" y="1428736"/>
            <a:ext cx="2143108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3. Принцип динамического изучения обучающихся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6" name="Овал 25"/>
          <p:cNvSpPr/>
          <p:nvPr/>
        </p:nvSpPr>
        <p:spPr>
          <a:xfrm>
            <a:off x="4572000" y="3714752"/>
            <a:ext cx="4214842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4. Принцип динамического изучения обучающихся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Содержание дифференциальной диагностики речевых и неречевых функций обучающихся с ТНР.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229600" cy="4709160"/>
          </a:xfrm>
        </p:spPr>
        <p:txBody>
          <a:bodyPr>
            <a:normAutofit/>
          </a:bodyPr>
          <a:lstStyle/>
          <a:p>
            <a:endParaRPr lang="ru-RU" sz="1400" dirty="0" smtClean="0">
              <a:solidFill>
                <a:schemeClr val="bg1"/>
              </a:solidFill>
            </a:endParaRP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sz="14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- Цель:</a:t>
            </a:r>
            <a:r>
              <a:rPr lang="ru-RU" sz="1400" dirty="0" smtClean="0">
                <a:solidFill>
                  <a:schemeClr val="bg1"/>
                </a:solidFill>
              </a:rPr>
              <a:t> уточнение сведений о характере </a:t>
            </a:r>
          </a:p>
          <a:p>
            <a:pPr algn="just">
              <a:buNone/>
            </a:pPr>
            <a:r>
              <a:rPr lang="ru-RU" sz="1400" dirty="0" err="1" smtClean="0">
                <a:solidFill>
                  <a:schemeClr val="bg1"/>
                </a:solidFill>
              </a:rPr>
              <a:t>доречевого</a:t>
            </a:r>
            <a:r>
              <a:rPr lang="ru-RU" sz="1400" dirty="0" smtClean="0">
                <a:solidFill>
                  <a:schemeClr val="bg1"/>
                </a:solidFill>
              </a:rPr>
              <a:t>, раннего речевого, </a:t>
            </a:r>
          </a:p>
          <a:p>
            <a:pPr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психического и физического развития ребенка.</a:t>
            </a:r>
          </a:p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endParaRPr lang="ru-RU" sz="1400" dirty="0">
              <a:solidFill>
                <a:schemeClr val="bg1"/>
              </a:solidFill>
            </a:endParaRP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         </a:t>
            </a:r>
          </a:p>
          <a:p>
            <a:pPr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4" name="Овал 3"/>
          <p:cNvSpPr/>
          <p:nvPr/>
        </p:nvSpPr>
        <p:spPr>
          <a:xfrm>
            <a:off x="3143240" y="2428868"/>
            <a:ext cx="2928958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дифференциальная диагностика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endParaRPr lang="ru-RU" sz="1600" dirty="0">
              <a:solidFill>
                <a:srgbClr val="002060"/>
              </a:solidFill>
            </a:endParaRP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rot="10800000">
            <a:off x="2714612" y="2893215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6"/>
          </p:cNvCxnSpPr>
          <p:nvPr/>
        </p:nvCxnSpPr>
        <p:spPr>
          <a:xfrm flipV="1">
            <a:off x="6072198" y="2857496"/>
            <a:ext cx="642942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857224" y="2643182"/>
            <a:ext cx="178595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предварительный сбор и анализ совокупных данных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15140" y="2571744"/>
            <a:ext cx="2143140" cy="700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ознакомительная беседа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00034" y="4714884"/>
            <a:ext cx="17859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-предварительная беседа с родителями 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857884" y="3500438"/>
            <a:ext cx="307183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определение степени готовности ребёнка к участию в речевой коммуникации, умения адекватно воспринимать вопросы, давать на них ответы, выполнять устные инструкции, осуществлять деятельность в соответствии с возрастными и программными требованиями.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Обследование словарного запаса.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sz="1600" b="1" dirty="0" smtClean="0">
                <a:solidFill>
                  <a:schemeClr val="bg1"/>
                </a:solidFill>
              </a:rPr>
              <a:t>Характер и содержание предъявляемых ребенку заданий :</a:t>
            </a:r>
          </a:p>
          <a:p>
            <a:pPr algn="just"/>
            <a:endParaRPr lang="ru-RU" sz="1600" dirty="0" smtClean="0">
              <a:solidFill>
                <a:schemeClr val="bg1"/>
              </a:solidFill>
            </a:endParaRP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-возраст ребенка и его </a:t>
            </a:r>
            <a:r>
              <a:rPr lang="ru-RU" sz="1500" dirty="0" err="1" smtClean="0">
                <a:solidFill>
                  <a:schemeClr val="bg1"/>
                </a:solidFill>
              </a:rPr>
              <a:t>речеязыковые</a:t>
            </a:r>
            <a:r>
              <a:rPr lang="ru-RU" sz="1500" dirty="0" smtClean="0">
                <a:solidFill>
                  <a:schemeClr val="bg1"/>
                </a:solidFill>
              </a:rPr>
              <a:t> возможности.(Обследование навыков понимания, употребления слов в разных ситуациях и видах деятельности). </a:t>
            </a:r>
          </a:p>
          <a:p>
            <a:pPr algn="just"/>
            <a:endParaRPr lang="ru-RU" sz="1600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ru-RU" sz="1600" b="1" dirty="0" smtClean="0">
                <a:solidFill>
                  <a:schemeClr val="bg1"/>
                </a:solidFill>
              </a:rPr>
              <a:t>                                              Приемы обследования :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                                                   </a:t>
            </a:r>
            <a:r>
              <a:rPr lang="ru-RU" sz="1600" b="1" i="1" dirty="0" smtClean="0">
                <a:solidFill>
                  <a:schemeClr val="bg1"/>
                </a:solidFill>
              </a:rPr>
              <a:t>показ и называние </a:t>
            </a:r>
          </a:p>
          <a:p>
            <a:pPr algn="just"/>
            <a:endParaRPr lang="ru-RU" sz="1600" dirty="0" smtClean="0">
              <a:solidFill>
                <a:schemeClr val="bg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-</a:t>
            </a:r>
            <a:r>
              <a:rPr lang="ru-RU" sz="1500" dirty="0" smtClean="0">
                <a:solidFill>
                  <a:schemeClr val="bg1"/>
                </a:solidFill>
              </a:rPr>
              <a:t>картинок с изображением предметов, действий, объектов с ярко выраженными признаками; 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-предметов и их частей; 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-частей тела человека, животных, птиц; профессий и соответствующих атрибутов;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-животных, птиц и их детенышей; 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-действий, обозначающих эмоциональные реакции, 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-явления природы, 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-подбор антонимов и синонимов, 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-объяснение значений слов, </a:t>
            </a:r>
          </a:p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-дополнение предложений нужным по смыслу словом.</a:t>
            </a:r>
          </a:p>
          <a:p>
            <a:pPr algn="just">
              <a:buNone/>
            </a:pPr>
            <a:r>
              <a:rPr lang="ru-RU" sz="15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523</TotalTime>
  <Words>2014</Words>
  <Application>Microsoft Office PowerPoint</Application>
  <PresentationFormat>Экран (4:3)</PresentationFormat>
  <Paragraphs>263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Организация Коррекционно-Развивающей работы с детьми с ТНР.</vt:lpstr>
      <vt:lpstr>Программа коррекционно-развивающей работы с детьми с ТНР. </vt:lpstr>
      <vt:lpstr>Программа коррекционной работы предусматривает: </vt:lpstr>
      <vt:lpstr>Результаты освоения программы коррекционной работы </vt:lpstr>
      <vt:lpstr>Общий объем образовательной программы для обучающихся с ТНР.</vt:lpstr>
      <vt:lpstr>Специальные условия получения образования детьми с ТНР.</vt:lpstr>
      <vt:lpstr>Принципы обследования  детей с ТНР</vt:lpstr>
      <vt:lpstr>Содержание дифференциальной диагностики речевых и неречевых функций обучающихся с ТНР. </vt:lpstr>
      <vt:lpstr>Обследование словарного запаса. </vt:lpstr>
      <vt:lpstr>Обследование грамматического строя языка.</vt:lpstr>
      <vt:lpstr>Обследование фонетических и фонематических процессов. </vt:lpstr>
      <vt:lpstr>Осуществление квалифицированной коррекции нарушений речеязыкового развития обучающихся с ТНР. </vt:lpstr>
      <vt:lpstr>Обучение обучающихся с ТНР, не владеющих фразовой речью(первым уровнем речевого развития).</vt:lpstr>
      <vt:lpstr>Обучение обучающихся с начатками фразовой речи( со вторым уровнем речевого развития).</vt:lpstr>
      <vt:lpstr>Обучение обучающихся с развернутой фразовой речью с элементами лексико-грамматического недоразвития (третьим уровнем речевого развития).</vt:lpstr>
      <vt:lpstr>Обучение обучающихся с нерезко выраженными остаточными проявлениями лексико-грамматического и фонетико-фонематического недоразвития речи (четвертым уровнем речевого развития).</vt:lpstr>
      <vt:lpstr>Коррекционно-развивающее воздействие при фонетико-фонематическом недоразвитии </vt:lpstr>
      <vt:lpstr> </vt:lpstr>
      <vt:lpstr>Коррекционно-развивающая работа с детьми, имеющими нарушения темпо-ритмической организации речи (заикание). 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КРР  с детьми сТНР</dc:title>
  <dc:creator>Сказка</dc:creator>
  <cp:lastModifiedBy>Сказка</cp:lastModifiedBy>
  <cp:revision>55</cp:revision>
  <dcterms:created xsi:type="dcterms:W3CDTF">2023-11-07T08:06:43Z</dcterms:created>
  <dcterms:modified xsi:type="dcterms:W3CDTF">2023-11-16T13:56:17Z</dcterms:modified>
</cp:coreProperties>
</file>