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065" autoAdjust="0"/>
  </p:normalViewPr>
  <p:slideViewPr>
    <p:cSldViewPr snapToGrid="0">
      <p:cViewPr varScale="1">
        <p:scale>
          <a:sx n="88" d="100"/>
          <a:sy n="88" d="100"/>
        </p:scale>
        <p:origin x="624" y="-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936CE-C762-482D-81CD-99EAF17ABD4B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C317D-759C-4003-AACF-216FFCC50B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961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936CE-C762-482D-81CD-99EAF17ABD4B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C317D-759C-4003-AACF-216FFCC50B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421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936CE-C762-482D-81CD-99EAF17ABD4B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C317D-759C-4003-AACF-216FFCC50B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13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936CE-C762-482D-81CD-99EAF17ABD4B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C317D-759C-4003-AACF-216FFCC50B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161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936CE-C762-482D-81CD-99EAF17ABD4B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C317D-759C-4003-AACF-216FFCC50B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505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936CE-C762-482D-81CD-99EAF17ABD4B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C317D-759C-4003-AACF-216FFCC50B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890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936CE-C762-482D-81CD-99EAF17ABD4B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C317D-759C-4003-AACF-216FFCC50B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36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936CE-C762-482D-81CD-99EAF17ABD4B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C317D-759C-4003-AACF-216FFCC50B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991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936CE-C762-482D-81CD-99EAF17ABD4B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C317D-759C-4003-AACF-216FFCC50B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558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936CE-C762-482D-81CD-99EAF17ABD4B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C317D-759C-4003-AACF-216FFCC50B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953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936CE-C762-482D-81CD-99EAF17ABD4B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C317D-759C-4003-AACF-216FFCC50B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901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4936CE-C762-482D-81CD-99EAF17ABD4B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6C317D-759C-4003-AACF-216FFCC50B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001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5145" y="-1193800"/>
            <a:ext cx="9144000" cy="23876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Диагностика детей 5-6лет с ЗПР</a:t>
            </a:r>
            <a:b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(По  М.Г. Борисенко, Н.А. Лукиной).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17589" y="5585277"/>
            <a:ext cx="10474411" cy="1655762"/>
          </a:xfrm>
        </p:spPr>
        <p:txBody>
          <a:bodyPr>
            <a:normAutofit/>
          </a:bodyPr>
          <a:lstStyle/>
          <a:p>
            <a:pPr algn="r"/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Подготовила : </a:t>
            </a:r>
          </a:p>
          <a:p>
            <a:pPr algn="r"/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педагог-психолог МБДОУ д/с № 13 «Сказка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»</a:t>
            </a:r>
          </a:p>
          <a:p>
            <a:pPr algn="r"/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Ященко Л.В.</a:t>
            </a:r>
            <a:endParaRPr lang="ru-RU" sz="1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26" name="Picture 2" descr="https://avatars.mds.yandex.net/i?id=e7eedd0404a5a778996202bbe153eebde01c5e9a-15410706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979" y="2236574"/>
            <a:ext cx="6264874" cy="417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8489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28978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Исследование памяти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Picture 19"/>
          <p:cNvPicPr>
            <a:picLocks noGrp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947" t="13935" r="7691" b="14406"/>
          <a:stretch/>
        </p:blipFill>
        <p:spPr bwMode="auto">
          <a:xfrm>
            <a:off x="6116595" y="902042"/>
            <a:ext cx="5634681" cy="5301049"/>
          </a:xfrm>
          <a:prstGeom prst="rect">
            <a:avLst/>
          </a:prstGeom>
          <a:noFill/>
        </p:spPr>
      </p:pic>
      <p:pic>
        <p:nvPicPr>
          <p:cNvPr id="5" name="Picture 19"/>
          <p:cNvPicPr>
            <a:picLocks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-947" t="13276" r="8483" b="47245"/>
          <a:stretch/>
        </p:blipFill>
        <p:spPr bwMode="auto">
          <a:xfrm>
            <a:off x="160638" y="1035779"/>
            <a:ext cx="5955957" cy="5167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07665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-215642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Исследование памяти</a:t>
            </a:r>
            <a:endParaRPr lang="ru-RU" dirty="0"/>
          </a:p>
        </p:txBody>
      </p:sp>
      <p:pic>
        <p:nvPicPr>
          <p:cNvPr id="4" name="Picture 20"/>
          <p:cNvPicPr>
            <a:picLocks noGrp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9465" t="4582" r="974" b="34265"/>
          <a:stretch/>
        </p:blipFill>
        <p:spPr bwMode="auto">
          <a:xfrm>
            <a:off x="457199" y="790832"/>
            <a:ext cx="4782066" cy="5638800"/>
          </a:xfrm>
          <a:prstGeom prst="rect">
            <a:avLst/>
          </a:prstGeom>
          <a:noFill/>
        </p:spPr>
      </p:pic>
      <p:pic>
        <p:nvPicPr>
          <p:cNvPr id="5" name="Picture 20"/>
          <p:cNvPicPr>
            <a:picLocks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12278" t="67410" r="3459" b="11025"/>
          <a:stretch/>
        </p:blipFill>
        <p:spPr bwMode="auto">
          <a:xfrm>
            <a:off x="6845643" y="1075038"/>
            <a:ext cx="4508156" cy="1791731"/>
          </a:xfrm>
          <a:prstGeom prst="rect">
            <a:avLst/>
          </a:prstGeom>
          <a:noFill/>
        </p:spPr>
      </p:pic>
      <p:pic>
        <p:nvPicPr>
          <p:cNvPr id="6" name="Picture 21"/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t="6568" r="6967" b="7936"/>
          <a:stretch/>
        </p:blipFill>
        <p:spPr bwMode="auto">
          <a:xfrm>
            <a:off x="7500551" y="3052119"/>
            <a:ext cx="2990335" cy="36575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1218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1130" y="-228000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Исследование памяти</a:t>
            </a:r>
            <a:endParaRPr lang="ru-RU" dirty="0"/>
          </a:p>
        </p:txBody>
      </p:sp>
      <p:pic>
        <p:nvPicPr>
          <p:cNvPr id="4" name="Picture 22"/>
          <p:cNvPicPr>
            <a:picLocks noGrp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8376" t="4237" b="60265"/>
          <a:stretch/>
        </p:blipFill>
        <p:spPr bwMode="auto">
          <a:xfrm>
            <a:off x="422777" y="787008"/>
            <a:ext cx="6402565" cy="6376086"/>
          </a:xfrm>
          <a:prstGeom prst="rect">
            <a:avLst/>
          </a:prstGeom>
          <a:noFill/>
        </p:spPr>
      </p:pic>
      <p:pic>
        <p:nvPicPr>
          <p:cNvPr id="5" name="Picture 22"/>
          <p:cNvPicPr>
            <a:picLocks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13387" t="40094" r="1080" b="8271"/>
          <a:stretch/>
        </p:blipFill>
        <p:spPr bwMode="auto">
          <a:xfrm>
            <a:off x="6988628" y="988540"/>
            <a:ext cx="5022139" cy="45305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75522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17417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Исследование речи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Picture 23"/>
          <p:cNvPicPr>
            <a:picLocks noGrp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1437" t="43852" r="5888" b="11868"/>
          <a:stretch/>
        </p:blipFill>
        <p:spPr bwMode="auto">
          <a:xfrm>
            <a:off x="1654630" y="849086"/>
            <a:ext cx="7859484" cy="60089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896131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106362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Исследование речи</a:t>
            </a:r>
            <a:endParaRPr lang="ru-RU" dirty="0"/>
          </a:p>
        </p:txBody>
      </p:sp>
      <p:pic>
        <p:nvPicPr>
          <p:cNvPr id="4" name="Picture 24"/>
          <p:cNvPicPr>
            <a:picLocks noGrp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11895" t="40851" b="12368"/>
          <a:stretch/>
        </p:blipFill>
        <p:spPr bwMode="auto">
          <a:xfrm>
            <a:off x="8153401" y="4357235"/>
            <a:ext cx="3496501" cy="2340429"/>
          </a:xfrm>
          <a:prstGeom prst="rect">
            <a:avLst/>
          </a:prstGeom>
          <a:noFill/>
        </p:spPr>
      </p:pic>
      <p:pic>
        <p:nvPicPr>
          <p:cNvPr id="5" name="Picture 24"/>
          <p:cNvPicPr>
            <a:picLocks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6554" t="6676" b="58050"/>
          <a:stretch/>
        </p:blipFill>
        <p:spPr bwMode="auto">
          <a:xfrm>
            <a:off x="185058" y="870857"/>
            <a:ext cx="7141028" cy="5987143"/>
          </a:xfrm>
          <a:prstGeom prst="rect">
            <a:avLst/>
          </a:prstGeom>
          <a:noFill/>
        </p:spPr>
      </p:pic>
      <p:pic>
        <p:nvPicPr>
          <p:cNvPr id="6" name="Picture 25"/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t="5329" r="5098" b="7037"/>
          <a:stretch/>
        </p:blipFill>
        <p:spPr bwMode="auto">
          <a:xfrm>
            <a:off x="8153401" y="1219201"/>
            <a:ext cx="2634342" cy="29826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933529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318635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Исследование речи</a:t>
            </a:r>
            <a:endParaRPr lang="ru-RU" dirty="0"/>
          </a:p>
        </p:txBody>
      </p:sp>
      <p:pic>
        <p:nvPicPr>
          <p:cNvPr id="4" name="Picture 26"/>
          <p:cNvPicPr>
            <a:picLocks noGrp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8592" t="37348" b="8615"/>
          <a:stretch/>
        </p:blipFill>
        <p:spPr bwMode="auto">
          <a:xfrm>
            <a:off x="8545285" y="674913"/>
            <a:ext cx="3037115" cy="2732315"/>
          </a:xfrm>
          <a:prstGeom prst="rect">
            <a:avLst/>
          </a:prstGeom>
          <a:noFill/>
        </p:spPr>
      </p:pic>
      <p:pic>
        <p:nvPicPr>
          <p:cNvPr id="5" name="Picture 26"/>
          <p:cNvPicPr>
            <a:picLocks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8436" t="5410" r="419" b="61633"/>
          <a:stretch/>
        </p:blipFill>
        <p:spPr bwMode="auto">
          <a:xfrm>
            <a:off x="413656" y="772886"/>
            <a:ext cx="7108373" cy="5529943"/>
          </a:xfrm>
          <a:prstGeom prst="rect">
            <a:avLst/>
          </a:prstGeom>
          <a:noFill/>
        </p:spPr>
      </p:pic>
      <p:pic>
        <p:nvPicPr>
          <p:cNvPr id="6" name="Picture 27"/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-3734" t="6669" r="8920" b="9397"/>
          <a:stretch/>
        </p:blipFill>
        <p:spPr bwMode="auto">
          <a:xfrm>
            <a:off x="8545285" y="3505200"/>
            <a:ext cx="3037115" cy="31895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143208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343" y="-190047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Исследование речи</a:t>
            </a:r>
            <a:endParaRPr lang="ru-RU" dirty="0"/>
          </a:p>
        </p:txBody>
      </p:sp>
      <p:pic>
        <p:nvPicPr>
          <p:cNvPr id="4" name="Picture 28"/>
          <p:cNvPicPr>
            <a:picLocks noGrp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20436" t="45102" r="4248" b="8367"/>
          <a:stretch/>
        </p:blipFill>
        <p:spPr bwMode="auto">
          <a:xfrm>
            <a:off x="8436429" y="729343"/>
            <a:ext cx="2351314" cy="2122714"/>
          </a:xfrm>
          <a:prstGeom prst="rect">
            <a:avLst/>
          </a:prstGeom>
          <a:noFill/>
        </p:spPr>
      </p:pic>
      <p:pic>
        <p:nvPicPr>
          <p:cNvPr id="5" name="Picture 28"/>
          <p:cNvPicPr>
            <a:picLocks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8119" t="5327" r="1783" b="56648"/>
          <a:stretch/>
        </p:blipFill>
        <p:spPr bwMode="auto">
          <a:xfrm>
            <a:off x="359229" y="609601"/>
            <a:ext cx="6379028" cy="6008914"/>
          </a:xfrm>
          <a:prstGeom prst="rect">
            <a:avLst/>
          </a:prstGeom>
          <a:noFill/>
        </p:spPr>
      </p:pic>
      <p:pic>
        <p:nvPicPr>
          <p:cNvPr id="6" name="Picture 29"/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1379" t="5657" r="4852" b="6478"/>
          <a:stretch/>
        </p:blipFill>
        <p:spPr bwMode="auto">
          <a:xfrm>
            <a:off x="8436428" y="3015342"/>
            <a:ext cx="2982685" cy="36031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80141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458" y="-320676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Исследование речи</a:t>
            </a:r>
            <a:endParaRPr lang="ru-RU" dirty="0"/>
          </a:p>
        </p:txBody>
      </p:sp>
      <p:pic>
        <p:nvPicPr>
          <p:cNvPr id="4" name="Picture 30"/>
          <p:cNvPicPr>
            <a:picLocks noGrp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8247" t="5327" b="53145"/>
          <a:stretch/>
        </p:blipFill>
        <p:spPr bwMode="auto">
          <a:xfrm>
            <a:off x="87086" y="696686"/>
            <a:ext cx="6553200" cy="5987143"/>
          </a:xfrm>
          <a:prstGeom prst="rect">
            <a:avLst/>
          </a:prstGeom>
          <a:noFill/>
        </p:spPr>
      </p:pic>
      <p:pic>
        <p:nvPicPr>
          <p:cNvPr id="5" name="Picture 30"/>
          <p:cNvPicPr>
            <a:picLocks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10388" t="56361" b="8865"/>
          <a:stretch/>
        </p:blipFill>
        <p:spPr bwMode="auto">
          <a:xfrm>
            <a:off x="9788409" y="696686"/>
            <a:ext cx="2262077" cy="1322615"/>
          </a:xfrm>
          <a:prstGeom prst="rect">
            <a:avLst/>
          </a:prstGeom>
          <a:noFill/>
        </p:spPr>
      </p:pic>
      <p:pic>
        <p:nvPicPr>
          <p:cNvPr id="6" name="Picture 31"/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229" t="51557" r="9155" b="7421"/>
          <a:stretch/>
        </p:blipFill>
        <p:spPr bwMode="auto">
          <a:xfrm>
            <a:off x="10330543" y="2215242"/>
            <a:ext cx="1393372" cy="1366158"/>
          </a:xfrm>
          <a:prstGeom prst="rect">
            <a:avLst/>
          </a:prstGeom>
          <a:noFill/>
        </p:spPr>
      </p:pic>
      <p:pic>
        <p:nvPicPr>
          <p:cNvPr id="7" name="Picture 31"/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1619" t="3732" r="5679" b="48237"/>
          <a:stretch/>
        </p:blipFill>
        <p:spPr bwMode="auto">
          <a:xfrm>
            <a:off x="7198748" y="745671"/>
            <a:ext cx="1996390" cy="1273630"/>
          </a:xfrm>
          <a:prstGeom prst="rect">
            <a:avLst/>
          </a:prstGeom>
          <a:noFill/>
        </p:spPr>
      </p:pic>
      <p:pic>
        <p:nvPicPr>
          <p:cNvPr id="8" name="Picture 32"/>
          <p:cNvPicPr/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11750" t="58669" b="9224"/>
          <a:stretch/>
        </p:blipFill>
        <p:spPr bwMode="auto">
          <a:xfrm>
            <a:off x="7182419" y="2172379"/>
            <a:ext cx="2605991" cy="1279073"/>
          </a:xfrm>
          <a:prstGeom prst="rect">
            <a:avLst/>
          </a:prstGeom>
          <a:noFill/>
        </p:spPr>
      </p:pic>
      <p:pic>
        <p:nvPicPr>
          <p:cNvPr id="9" name="Picture 32"/>
          <p:cNvPicPr/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7330" t="6371" r="1668" b="41429"/>
          <a:stretch/>
        </p:blipFill>
        <p:spPr bwMode="auto">
          <a:xfrm>
            <a:off x="10050624" y="3699100"/>
            <a:ext cx="1551215" cy="1502228"/>
          </a:xfrm>
          <a:prstGeom prst="rect">
            <a:avLst/>
          </a:prstGeom>
          <a:noFill/>
        </p:spPr>
      </p:pic>
      <p:pic>
        <p:nvPicPr>
          <p:cNvPr id="10" name="Picture 33"/>
          <p:cNvPicPr/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776" t="44122" r="5836" b="6649"/>
          <a:stretch/>
        </p:blipFill>
        <p:spPr bwMode="auto">
          <a:xfrm>
            <a:off x="7431055" y="3720532"/>
            <a:ext cx="1828800" cy="1600200"/>
          </a:xfrm>
          <a:prstGeom prst="rect">
            <a:avLst/>
          </a:prstGeom>
          <a:noFill/>
        </p:spPr>
      </p:pic>
      <p:pic>
        <p:nvPicPr>
          <p:cNvPr id="11" name="Picture 33"/>
          <p:cNvPicPr/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2804" t="2344" r="4921" b="58473"/>
          <a:stretch/>
        </p:blipFill>
        <p:spPr bwMode="auto">
          <a:xfrm>
            <a:off x="8806545" y="5393871"/>
            <a:ext cx="1807028" cy="12736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736229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135618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Исследование речи</a:t>
            </a:r>
            <a:endParaRPr lang="ru-RU" dirty="0"/>
          </a:p>
        </p:txBody>
      </p:sp>
      <p:pic>
        <p:nvPicPr>
          <p:cNvPr id="4" name="Picture 34"/>
          <p:cNvPicPr>
            <a:picLocks noGrp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11545" t="33095" b="10116"/>
          <a:stretch/>
        </p:blipFill>
        <p:spPr bwMode="auto">
          <a:xfrm>
            <a:off x="9209315" y="903770"/>
            <a:ext cx="2787416" cy="2307515"/>
          </a:xfrm>
          <a:prstGeom prst="rect">
            <a:avLst/>
          </a:prstGeom>
          <a:noFill/>
        </p:spPr>
      </p:pic>
      <p:pic>
        <p:nvPicPr>
          <p:cNvPr id="5" name="Picture 34"/>
          <p:cNvPicPr>
            <a:picLocks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6154" t="6074" r="441" b="66367"/>
          <a:stretch/>
        </p:blipFill>
        <p:spPr bwMode="auto">
          <a:xfrm>
            <a:off x="-51709" y="827315"/>
            <a:ext cx="6447065" cy="5388428"/>
          </a:xfrm>
          <a:prstGeom prst="rect">
            <a:avLst/>
          </a:prstGeom>
          <a:noFill/>
        </p:spPr>
      </p:pic>
      <p:pic>
        <p:nvPicPr>
          <p:cNvPr id="6" name="Picture 35"/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5555" t="46442" r="21212" b="8240"/>
          <a:stretch/>
        </p:blipFill>
        <p:spPr bwMode="auto">
          <a:xfrm>
            <a:off x="9111343" y="3701143"/>
            <a:ext cx="2885387" cy="2198235"/>
          </a:xfrm>
          <a:prstGeom prst="rect">
            <a:avLst/>
          </a:prstGeom>
          <a:noFill/>
        </p:spPr>
      </p:pic>
      <p:pic>
        <p:nvPicPr>
          <p:cNvPr id="7" name="Picture 35"/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t="3745" r="59091" b="58883"/>
          <a:stretch/>
        </p:blipFill>
        <p:spPr bwMode="auto">
          <a:xfrm>
            <a:off x="6471557" y="903771"/>
            <a:ext cx="2002972" cy="2081722"/>
          </a:xfrm>
          <a:prstGeom prst="rect">
            <a:avLst/>
          </a:prstGeom>
          <a:noFill/>
        </p:spPr>
      </p:pic>
      <p:pic>
        <p:nvPicPr>
          <p:cNvPr id="8" name="Picture 35"/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49747" t="3745" r="10859" b="58427"/>
          <a:stretch/>
        </p:blipFill>
        <p:spPr bwMode="auto">
          <a:xfrm>
            <a:off x="6645728" y="3521529"/>
            <a:ext cx="2367643" cy="23778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35006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2357" y="-331561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Исследование речи</a:t>
            </a:r>
            <a:endParaRPr lang="ru-RU" dirty="0"/>
          </a:p>
        </p:txBody>
      </p:sp>
      <p:pic>
        <p:nvPicPr>
          <p:cNvPr id="4" name="Picture 36"/>
          <p:cNvPicPr>
            <a:picLocks noGrp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15528" t="45855" b="7364"/>
          <a:stretch/>
        </p:blipFill>
        <p:spPr bwMode="auto">
          <a:xfrm>
            <a:off x="9070471" y="696686"/>
            <a:ext cx="2914700" cy="2460171"/>
          </a:xfrm>
          <a:prstGeom prst="rect">
            <a:avLst/>
          </a:prstGeom>
          <a:noFill/>
        </p:spPr>
      </p:pic>
      <p:pic>
        <p:nvPicPr>
          <p:cNvPr id="5" name="Picture 36"/>
          <p:cNvPicPr>
            <a:picLocks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3320" t="5577" r="-271" b="52145"/>
          <a:stretch/>
        </p:blipFill>
        <p:spPr bwMode="auto">
          <a:xfrm>
            <a:off x="141513" y="696686"/>
            <a:ext cx="5747658" cy="5998028"/>
          </a:xfrm>
          <a:prstGeom prst="rect">
            <a:avLst/>
          </a:prstGeom>
          <a:noFill/>
        </p:spPr>
      </p:pic>
      <p:pic>
        <p:nvPicPr>
          <p:cNvPr id="6" name="Picture 37"/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-550" t="64996" r="-1"/>
          <a:stretch/>
        </p:blipFill>
        <p:spPr bwMode="auto">
          <a:xfrm>
            <a:off x="6106885" y="3714750"/>
            <a:ext cx="5878286" cy="2881993"/>
          </a:xfrm>
          <a:prstGeom prst="rect">
            <a:avLst/>
          </a:prstGeom>
          <a:noFill/>
        </p:spPr>
      </p:pic>
      <p:pic>
        <p:nvPicPr>
          <p:cNvPr id="7" name="Picture 37"/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t="4182" r="2750" b="33550"/>
          <a:stretch/>
        </p:blipFill>
        <p:spPr bwMode="auto">
          <a:xfrm>
            <a:off x="6106885" y="1180759"/>
            <a:ext cx="2890257" cy="22808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77977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19770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Исследование восприятия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Picture 4"/>
          <p:cNvPicPr>
            <a:picLocks noGrp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6871" t="44515" r="720" b="13161"/>
          <a:stretch/>
        </p:blipFill>
        <p:spPr bwMode="auto">
          <a:xfrm>
            <a:off x="259492" y="1127855"/>
            <a:ext cx="6240162" cy="5334730"/>
          </a:xfrm>
          <a:prstGeom prst="rect">
            <a:avLst/>
          </a:prstGeom>
          <a:noFill/>
        </p:spPr>
      </p:pic>
      <p:pic>
        <p:nvPicPr>
          <p:cNvPr id="5" name="Picture 5"/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-1" t="4386" r="7750" b="8333"/>
          <a:stretch/>
        </p:blipFill>
        <p:spPr bwMode="auto">
          <a:xfrm>
            <a:off x="7222481" y="1127855"/>
            <a:ext cx="4269303" cy="53347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174934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179161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Исследование речи</a:t>
            </a:r>
            <a:endParaRPr lang="ru-RU" dirty="0"/>
          </a:p>
        </p:txBody>
      </p:sp>
      <p:pic>
        <p:nvPicPr>
          <p:cNvPr id="4" name="Picture 38"/>
          <p:cNvPicPr>
            <a:picLocks noGrp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10629" t="33949" r="-778" b="10012"/>
          <a:stretch/>
        </p:blipFill>
        <p:spPr bwMode="auto">
          <a:xfrm>
            <a:off x="8920841" y="898070"/>
            <a:ext cx="2770415" cy="2585359"/>
          </a:xfrm>
          <a:prstGeom prst="rect">
            <a:avLst/>
          </a:prstGeom>
          <a:noFill/>
        </p:spPr>
      </p:pic>
      <p:pic>
        <p:nvPicPr>
          <p:cNvPr id="5" name="Picture 38"/>
          <p:cNvPicPr>
            <a:picLocks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2902" t="4682" r="-1881" b="63546"/>
          <a:stretch/>
        </p:blipFill>
        <p:spPr bwMode="auto">
          <a:xfrm>
            <a:off x="87085" y="898070"/>
            <a:ext cx="6161315" cy="5715000"/>
          </a:xfrm>
          <a:prstGeom prst="rect">
            <a:avLst/>
          </a:prstGeom>
          <a:noFill/>
        </p:spPr>
      </p:pic>
      <p:pic>
        <p:nvPicPr>
          <p:cNvPr id="6" name="Picture 39"/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t="5478" r="7458" b="10096"/>
          <a:stretch/>
        </p:blipFill>
        <p:spPr bwMode="auto">
          <a:xfrm>
            <a:off x="6814456" y="2503714"/>
            <a:ext cx="3233058" cy="36902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46440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-211818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Исследование речи</a:t>
            </a:r>
            <a:endParaRPr lang="ru-RU" dirty="0"/>
          </a:p>
        </p:txBody>
      </p:sp>
      <p:pic>
        <p:nvPicPr>
          <p:cNvPr id="4" name="Picture 40"/>
          <p:cNvPicPr>
            <a:picLocks noGrp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9057" t="5327" r="233" b="39136"/>
          <a:stretch/>
        </p:blipFill>
        <p:spPr bwMode="auto">
          <a:xfrm>
            <a:off x="152400" y="849086"/>
            <a:ext cx="5856513" cy="6008913"/>
          </a:xfrm>
          <a:prstGeom prst="rect">
            <a:avLst/>
          </a:prstGeom>
          <a:noFill/>
        </p:spPr>
      </p:pic>
      <p:pic>
        <p:nvPicPr>
          <p:cNvPr id="5" name="Picture 40"/>
          <p:cNvPicPr>
            <a:picLocks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11880" t="61364" b="9116"/>
          <a:stretch/>
        </p:blipFill>
        <p:spPr bwMode="auto">
          <a:xfrm>
            <a:off x="9659408" y="849086"/>
            <a:ext cx="2133599" cy="1132114"/>
          </a:xfrm>
          <a:prstGeom prst="rect">
            <a:avLst/>
          </a:prstGeom>
          <a:noFill/>
        </p:spPr>
      </p:pic>
      <p:pic>
        <p:nvPicPr>
          <p:cNvPr id="6" name="Picture 41"/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1320" t="65421" r="16224" b="9375"/>
          <a:stretch/>
        </p:blipFill>
        <p:spPr bwMode="auto">
          <a:xfrm>
            <a:off x="9383486" y="1981200"/>
            <a:ext cx="2409521" cy="1227591"/>
          </a:xfrm>
          <a:prstGeom prst="rect">
            <a:avLst/>
          </a:prstGeom>
          <a:noFill/>
        </p:spPr>
      </p:pic>
      <p:pic>
        <p:nvPicPr>
          <p:cNvPr id="7" name="Picture 41"/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t="5529" r="19482" b="62260"/>
          <a:stretch/>
        </p:blipFill>
        <p:spPr bwMode="auto">
          <a:xfrm>
            <a:off x="7097486" y="2185706"/>
            <a:ext cx="2068285" cy="1447744"/>
          </a:xfrm>
          <a:prstGeom prst="rect">
            <a:avLst/>
          </a:prstGeom>
          <a:noFill/>
        </p:spPr>
      </p:pic>
      <p:pic>
        <p:nvPicPr>
          <p:cNvPr id="8" name="Picture 41"/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33161" t="34616" r="2544" b="32957"/>
          <a:stretch/>
        </p:blipFill>
        <p:spPr bwMode="auto">
          <a:xfrm>
            <a:off x="7032928" y="860143"/>
            <a:ext cx="1773615" cy="1314506"/>
          </a:xfrm>
          <a:prstGeom prst="rect">
            <a:avLst/>
          </a:prstGeom>
          <a:noFill/>
        </p:spPr>
      </p:pic>
      <p:pic>
        <p:nvPicPr>
          <p:cNvPr id="9" name="Picture 42"/>
          <p:cNvPicPr/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5393" t="6192" r="2584" b="12022"/>
          <a:stretch/>
        </p:blipFill>
        <p:spPr bwMode="auto">
          <a:xfrm>
            <a:off x="6731152" y="3633450"/>
            <a:ext cx="1890333" cy="3077588"/>
          </a:xfrm>
          <a:prstGeom prst="rect">
            <a:avLst/>
          </a:prstGeom>
          <a:noFill/>
        </p:spPr>
      </p:pic>
      <p:pic>
        <p:nvPicPr>
          <p:cNvPr id="10" name="Picture 43"/>
          <p:cNvPicPr/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t="6364" r="3878" b="9004"/>
          <a:stretch/>
        </p:blipFill>
        <p:spPr bwMode="auto">
          <a:xfrm>
            <a:off x="9659408" y="3633450"/>
            <a:ext cx="2055509" cy="30775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427278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168275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Исследование речи</a:t>
            </a:r>
            <a:endParaRPr lang="ru-RU" dirty="0"/>
          </a:p>
        </p:txBody>
      </p:sp>
      <p:pic>
        <p:nvPicPr>
          <p:cNvPr id="4" name="Picture 44"/>
          <p:cNvPicPr>
            <a:picLocks noGrp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6124" t="5077" r="1439" b="64903"/>
          <a:stretch/>
        </p:blipFill>
        <p:spPr bwMode="auto">
          <a:xfrm>
            <a:off x="130627" y="838201"/>
            <a:ext cx="5747659" cy="5791199"/>
          </a:xfrm>
          <a:prstGeom prst="rect">
            <a:avLst/>
          </a:prstGeom>
          <a:noFill/>
        </p:spPr>
      </p:pic>
      <p:pic>
        <p:nvPicPr>
          <p:cNvPr id="5" name="Picture 44"/>
          <p:cNvPicPr>
            <a:picLocks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14396" t="34597" b="4862"/>
          <a:stretch/>
        </p:blipFill>
        <p:spPr bwMode="auto">
          <a:xfrm>
            <a:off x="8763001" y="838200"/>
            <a:ext cx="2808513" cy="2884713"/>
          </a:xfrm>
          <a:prstGeom prst="rect">
            <a:avLst/>
          </a:prstGeom>
          <a:noFill/>
        </p:spPr>
      </p:pic>
      <p:pic>
        <p:nvPicPr>
          <p:cNvPr id="6" name="Picture 45"/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t="4390" r="7115" b="9293"/>
          <a:stretch/>
        </p:blipFill>
        <p:spPr bwMode="auto">
          <a:xfrm>
            <a:off x="6531430" y="2438401"/>
            <a:ext cx="3385455" cy="41039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020666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266247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Исследование речи</a:t>
            </a:r>
            <a:endParaRPr lang="ru-RU" dirty="0"/>
          </a:p>
        </p:txBody>
      </p:sp>
      <p:pic>
        <p:nvPicPr>
          <p:cNvPr id="4" name="Picture 46"/>
          <p:cNvPicPr>
            <a:picLocks noGrp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18911" t="75511" b="5613"/>
          <a:stretch/>
        </p:blipFill>
        <p:spPr bwMode="auto">
          <a:xfrm>
            <a:off x="6433457" y="4729955"/>
            <a:ext cx="5246914" cy="2220687"/>
          </a:xfrm>
          <a:prstGeom prst="rect">
            <a:avLst/>
          </a:prstGeom>
          <a:noFill/>
        </p:spPr>
      </p:pic>
      <p:pic>
        <p:nvPicPr>
          <p:cNvPr id="5" name="Picture 46"/>
          <p:cNvPicPr>
            <a:picLocks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5381" t="4827" r="145" b="61997"/>
          <a:stretch/>
        </p:blipFill>
        <p:spPr bwMode="auto">
          <a:xfrm>
            <a:off x="97971" y="692037"/>
            <a:ext cx="6052458" cy="3869078"/>
          </a:xfrm>
          <a:prstGeom prst="rect">
            <a:avLst/>
          </a:prstGeom>
          <a:noFill/>
        </p:spPr>
      </p:pic>
      <p:pic>
        <p:nvPicPr>
          <p:cNvPr id="6" name="Picture 46"/>
          <p:cNvPicPr>
            <a:picLocks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8906" t="36708" r="851" b="22625"/>
          <a:stretch/>
        </p:blipFill>
        <p:spPr bwMode="auto">
          <a:xfrm>
            <a:off x="6150429" y="692036"/>
            <a:ext cx="5693228" cy="4260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08398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115" y="-233589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Исследование мышления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Picture 47"/>
          <p:cNvPicPr>
            <a:picLocks noGrp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1260" t="32345" r="3741" b="31523"/>
          <a:stretch/>
        </p:blipFill>
        <p:spPr bwMode="auto">
          <a:xfrm>
            <a:off x="283029" y="732744"/>
            <a:ext cx="7064828" cy="5885769"/>
          </a:xfrm>
          <a:prstGeom prst="rect">
            <a:avLst/>
          </a:prstGeom>
          <a:noFill/>
        </p:spPr>
      </p:pic>
      <p:pic>
        <p:nvPicPr>
          <p:cNvPr id="5" name="Picture 47"/>
          <p:cNvPicPr>
            <a:picLocks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9415" t="67528" r="15564" b="9303"/>
          <a:stretch/>
        </p:blipFill>
        <p:spPr bwMode="auto">
          <a:xfrm>
            <a:off x="6934200" y="2209798"/>
            <a:ext cx="5257800" cy="22206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192348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5542" y="-62821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Исследование мышления</a:t>
            </a:r>
            <a:endParaRPr lang="ru-RU" dirty="0"/>
          </a:p>
        </p:txBody>
      </p:sp>
      <p:pic>
        <p:nvPicPr>
          <p:cNvPr id="4" name="Picture 48"/>
          <p:cNvPicPr>
            <a:picLocks noGrp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4714" t="5326" r="223" b="53176"/>
          <a:stretch/>
        </p:blipFill>
        <p:spPr bwMode="auto">
          <a:xfrm>
            <a:off x="2013856" y="1023257"/>
            <a:ext cx="6509658" cy="5714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88091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Исследование мышления</a:t>
            </a:r>
            <a:endParaRPr lang="ru-RU" dirty="0"/>
          </a:p>
        </p:txBody>
      </p:sp>
      <p:pic>
        <p:nvPicPr>
          <p:cNvPr id="4" name="Picture 48"/>
          <p:cNvPicPr>
            <a:picLocks noGrp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4493" t="45277" b="23921"/>
          <a:stretch/>
        </p:blipFill>
        <p:spPr bwMode="auto">
          <a:xfrm>
            <a:off x="206830" y="1026864"/>
            <a:ext cx="6629399" cy="5693228"/>
          </a:xfrm>
          <a:prstGeom prst="rect">
            <a:avLst/>
          </a:prstGeom>
          <a:noFill/>
        </p:spPr>
      </p:pic>
      <p:pic>
        <p:nvPicPr>
          <p:cNvPr id="5" name="Picture 49"/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822" t="4445" r="10412" b="7582"/>
          <a:stretch/>
        </p:blipFill>
        <p:spPr bwMode="auto">
          <a:xfrm>
            <a:off x="7587342" y="1026864"/>
            <a:ext cx="4234543" cy="55916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569802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179160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Конструктивные методики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Picture 50"/>
          <p:cNvPicPr>
            <a:picLocks noGrp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3653" t="4003" r="367" b="41710"/>
          <a:stretch/>
        </p:blipFill>
        <p:spPr bwMode="auto">
          <a:xfrm>
            <a:off x="1" y="696686"/>
            <a:ext cx="5061584" cy="5436734"/>
          </a:xfrm>
          <a:prstGeom prst="rect">
            <a:avLst/>
          </a:prstGeom>
          <a:noFill/>
        </p:spPr>
      </p:pic>
      <p:pic>
        <p:nvPicPr>
          <p:cNvPr id="5" name="Picture 51"/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t="5619" r="8110" b="7776"/>
          <a:stretch/>
        </p:blipFill>
        <p:spPr bwMode="auto">
          <a:xfrm>
            <a:off x="6977744" y="2819399"/>
            <a:ext cx="3755570" cy="3929743"/>
          </a:xfrm>
          <a:prstGeom prst="rect">
            <a:avLst/>
          </a:prstGeom>
          <a:noFill/>
        </p:spPr>
      </p:pic>
      <p:pic>
        <p:nvPicPr>
          <p:cNvPr id="6" name="Picture 50"/>
          <p:cNvPicPr>
            <a:picLocks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8397" t="57612" r="1827" b="9866"/>
          <a:stretch/>
        </p:blipFill>
        <p:spPr bwMode="auto">
          <a:xfrm>
            <a:off x="6858000" y="870855"/>
            <a:ext cx="3385457" cy="16655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47366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0346" y="-141502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Исследование восприятия</a:t>
            </a:r>
            <a:endParaRPr lang="ru-RU" dirty="0"/>
          </a:p>
        </p:txBody>
      </p:sp>
      <p:pic>
        <p:nvPicPr>
          <p:cNvPr id="4" name="Picture 6"/>
          <p:cNvPicPr>
            <a:picLocks noGrp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5835" t="5124" r="1061" b="6904"/>
          <a:stretch/>
        </p:blipFill>
        <p:spPr bwMode="auto">
          <a:xfrm>
            <a:off x="741404" y="827903"/>
            <a:ext cx="5140412" cy="5857102"/>
          </a:xfrm>
          <a:prstGeom prst="rect">
            <a:avLst/>
          </a:prstGeom>
          <a:noFill/>
        </p:spPr>
      </p:pic>
      <p:pic>
        <p:nvPicPr>
          <p:cNvPr id="5" name="Picture 7"/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t="4540" r="6072" b="7044"/>
          <a:stretch/>
        </p:blipFill>
        <p:spPr bwMode="auto">
          <a:xfrm>
            <a:off x="6827966" y="1087395"/>
            <a:ext cx="4552607" cy="50539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75285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129146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Исследование восприятия</a:t>
            </a:r>
            <a:endParaRPr lang="ru-RU" dirty="0"/>
          </a:p>
        </p:txBody>
      </p:sp>
      <p:pic>
        <p:nvPicPr>
          <p:cNvPr id="4" name="Picture 8"/>
          <p:cNvPicPr>
            <a:picLocks noGrp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7882" t="4311" b="57921"/>
          <a:stretch/>
        </p:blipFill>
        <p:spPr bwMode="auto">
          <a:xfrm>
            <a:off x="135924" y="672030"/>
            <a:ext cx="6709719" cy="5716414"/>
          </a:xfrm>
          <a:prstGeom prst="rect">
            <a:avLst/>
          </a:prstGeom>
          <a:noFill/>
        </p:spPr>
      </p:pic>
      <p:pic>
        <p:nvPicPr>
          <p:cNvPr id="5" name="Picture 8"/>
          <p:cNvPicPr>
            <a:picLocks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9374" t="41985" r="809" b="5953"/>
          <a:stretch/>
        </p:blipFill>
        <p:spPr bwMode="auto">
          <a:xfrm>
            <a:off x="7873352" y="1081218"/>
            <a:ext cx="2998574" cy="2205680"/>
          </a:xfrm>
          <a:prstGeom prst="rect">
            <a:avLst/>
          </a:prstGeom>
          <a:noFill/>
        </p:spPr>
      </p:pic>
      <p:pic>
        <p:nvPicPr>
          <p:cNvPr id="6" name="Picture 9"/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t="4364" r="4337" b="7795"/>
          <a:stretch/>
        </p:blipFill>
        <p:spPr bwMode="auto">
          <a:xfrm>
            <a:off x="7624197" y="3286898"/>
            <a:ext cx="3496884" cy="33981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26126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7054" y="-190929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Исследование восприятия</a:t>
            </a:r>
            <a:endParaRPr lang="ru-RU" dirty="0"/>
          </a:p>
        </p:txBody>
      </p:sp>
      <p:pic>
        <p:nvPicPr>
          <p:cNvPr id="4" name="Picture 10"/>
          <p:cNvPicPr>
            <a:picLocks noGrp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10449" t="4333" r="-1918" b="65909"/>
          <a:stretch/>
        </p:blipFill>
        <p:spPr bwMode="auto">
          <a:xfrm>
            <a:off x="140043" y="902044"/>
            <a:ext cx="6544962" cy="5066270"/>
          </a:xfrm>
          <a:prstGeom prst="rect">
            <a:avLst/>
          </a:prstGeom>
          <a:noFill/>
        </p:spPr>
      </p:pic>
      <p:pic>
        <p:nvPicPr>
          <p:cNvPr id="5" name="Picture 10"/>
          <p:cNvPicPr/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11756" t="35311" r="-321" b="10735"/>
          <a:stretch/>
        </p:blipFill>
        <p:spPr bwMode="auto">
          <a:xfrm>
            <a:off x="7228703" y="1295274"/>
            <a:ext cx="4223951" cy="49696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47130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2705"/>
            <a:ext cx="10515600" cy="66048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Исследование восприятия</a:t>
            </a:r>
            <a:endParaRPr lang="ru-RU" dirty="0"/>
          </a:p>
        </p:txBody>
      </p:sp>
      <p:pic>
        <p:nvPicPr>
          <p:cNvPr id="4" name="Picture 11"/>
          <p:cNvPicPr>
            <a:picLocks noGrp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t="36991" r="5486" b="18928"/>
          <a:stretch/>
        </p:blipFill>
        <p:spPr bwMode="auto">
          <a:xfrm>
            <a:off x="6376086" y="-1"/>
            <a:ext cx="5226910" cy="5486401"/>
          </a:xfrm>
          <a:prstGeom prst="rect">
            <a:avLst/>
          </a:prstGeom>
          <a:noFill/>
        </p:spPr>
      </p:pic>
      <p:pic>
        <p:nvPicPr>
          <p:cNvPr id="5" name="Picture 11"/>
          <p:cNvPicPr>
            <a:picLocks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t="3764" r="4818" b="60738"/>
          <a:stretch/>
        </p:blipFill>
        <p:spPr bwMode="auto">
          <a:xfrm>
            <a:off x="0" y="803191"/>
            <a:ext cx="6376085" cy="48138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59859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27742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Исследование внимания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Picture 12"/>
          <p:cNvPicPr>
            <a:picLocks noGrp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6869" t="24779" b="11339"/>
          <a:stretch/>
        </p:blipFill>
        <p:spPr bwMode="auto">
          <a:xfrm>
            <a:off x="234779" y="531341"/>
            <a:ext cx="6178378" cy="6079525"/>
          </a:xfrm>
          <a:prstGeom prst="rect">
            <a:avLst/>
          </a:prstGeom>
          <a:noFill/>
        </p:spPr>
      </p:pic>
      <p:pic>
        <p:nvPicPr>
          <p:cNvPr id="5" name="Picture 13"/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t="5666" r="7631" b="7651"/>
          <a:stretch/>
        </p:blipFill>
        <p:spPr bwMode="auto">
          <a:xfrm>
            <a:off x="6845643" y="531341"/>
            <a:ext cx="4744995" cy="60795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77285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1130" y="-190929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Исследование внимания</a:t>
            </a:r>
            <a:endParaRPr lang="ru-RU" dirty="0"/>
          </a:p>
        </p:txBody>
      </p:sp>
      <p:pic>
        <p:nvPicPr>
          <p:cNvPr id="4" name="Picture 14"/>
          <p:cNvPicPr>
            <a:picLocks noGrp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9409" t="5184" b="58751"/>
          <a:stretch/>
        </p:blipFill>
        <p:spPr bwMode="auto">
          <a:xfrm>
            <a:off x="97972" y="976185"/>
            <a:ext cx="5856514" cy="5758248"/>
          </a:xfrm>
          <a:prstGeom prst="rect">
            <a:avLst/>
          </a:prstGeom>
          <a:noFill/>
        </p:spPr>
      </p:pic>
      <p:pic>
        <p:nvPicPr>
          <p:cNvPr id="6" name="Picture 15"/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t="6798" r="3873" b="7851"/>
          <a:stretch/>
        </p:blipFill>
        <p:spPr bwMode="auto">
          <a:xfrm>
            <a:off x="6042455" y="976185"/>
            <a:ext cx="5659394" cy="55976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49121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2913" y="-228000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Исследование внимания</a:t>
            </a:r>
            <a:endParaRPr lang="ru-RU" dirty="0"/>
          </a:p>
        </p:txBody>
      </p:sp>
      <p:pic>
        <p:nvPicPr>
          <p:cNvPr id="4" name="Picture 16"/>
          <p:cNvPicPr>
            <a:picLocks noGrp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3902" t="5469" b="51367"/>
          <a:stretch/>
        </p:blipFill>
        <p:spPr bwMode="auto">
          <a:xfrm>
            <a:off x="0" y="531340"/>
            <a:ext cx="6215449" cy="5844746"/>
          </a:xfrm>
          <a:prstGeom prst="rect">
            <a:avLst/>
          </a:prstGeom>
          <a:noFill/>
        </p:spPr>
      </p:pic>
      <p:pic>
        <p:nvPicPr>
          <p:cNvPr id="5" name="Picture 16"/>
          <p:cNvPicPr>
            <a:picLocks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l="10275" t="49201" r="242" b="9623"/>
          <a:stretch/>
        </p:blipFill>
        <p:spPr bwMode="auto">
          <a:xfrm>
            <a:off x="7364627" y="634184"/>
            <a:ext cx="3717324" cy="2572394"/>
          </a:xfrm>
          <a:prstGeom prst="rect">
            <a:avLst/>
          </a:prstGeom>
          <a:noFill/>
        </p:spPr>
      </p:pic>
      <p:pic>
        <p:nvPicPr>
          <p:cNvPr id="6" name="Picture 17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>
            <a:fillRect/>
          </a:stretch>
        </p:blipFill>
        <p:spPr bwMode="auto">
          <a:xfrm>
            <a:off x="7673546" y="3661401"/>
            <a:ext cx="3880022" cy="31965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30449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70</Words>
  <Application>Microsoft Office PowerPoint</Application>
  <PresentationFormat>Широкоэкранный</PresentationFormat>
  <Paragraphs>30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Тема Office</vt:lpstr>
      <vt:lpstr>Диагностика детей 5-6лет с ЗПР (По  М.Г. Борисенко, Н.А. Лукиной).</vt:lpstr>
      <vt:lpstr>Исследование восприятия</vt:lpstr>
      <vt:lpstr>Исследование восприятия</vt:lpstr>
      <vt:lpstr>Исследование восприятия</vt:lpstr>
      <vt:lpstr>Исследование восприятия</vt:lpstr>
      <vt:lpstr>Исследование восприятия</vt:lpstr>
      <vt:lpstr>Исследование внимания</vt:lpstr>
      <vt:lpstr>Исследование внимания</vt:lpstr>
      <vt:lpstr>Исследование внимания</vt:lpstr>
      <vt:lpstr>Исследование памяти</vt:lpstr>
      <vt:lpstr>Исследование памяти</vt:lpstr>
      <vt:lpstr>Исследование памяти</vt:lpstr>
      <vt:lpstr>Исследование речи</vt:lpstr>
      <vt:lpstr>Исследование речи</vt:lpstr>
      <vt:lpstr>Исследование речи</vt:lpstr>
      <vt:lpstr>Исследование речи</vt:lpstr>
      <vt:lpstr>Исследование речи</vt:lpstr>
      <vt:lpstr>Исследование речи</vt:lpstr>
      <vt:lpstr>Исследование речи</vt:lpstr>
      <vt:lpstr>Исследование речи</vt:lpstr>
      <vt:lpstr>Исследование речи</vt:lpstr>
      <vt:lpstr>Исследование речи</vt:lpstr>
      <vt:lpstr>Исследование речи</vt:lpstr>
      <vt:lpstr>Исследование мышления</vt:lpstr>
      <vt:lpstr>Исследование мышления</vt:lpstr>
      <vt:lpstr>Исследование мышления</vt:lpstr>
      <vt:lpstr>Конструктивные методики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Диагностика детей 5-6лет с ЗПР (По  М.Г. Борисенко, Н.А. Лукиной).</dc:title>
  <dc:creator>ПК</dc:creator>
  <cp:lastModifiedBy>ПК</cp:lastModifiedBy>
  <cp:revision>28</cp:revision>
  <dcterms:created xsi:type="dcterms:W3CDTF">2025-09-08T09:03:03Z</dcterms:created>
  <dcterms:modified xsi:type="dcterms:W3CDTF">2025-09-10T11:02:12Z</dcterms:modified>
</cp:coreProperties>
</file>