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4"/>
  </p:sldMasterIdLst>
  <p:notesMasterIdLst>
    <p:notesMasterId r:id="rId25"/>
  </p:notesMasterIdLst>
  <p:sldIdLst>
    <p:sldId id="256" r:id="rId5"/>
    <p:sldId id="300" r:id="rId6"/>
    <p:sldId id="301" r:id="rId7"/>
    <p:sldId id="305" r:id="rId8"/>
    <p:sldId id="279" r:id="rId9"/>
    <p:sldId id="281" r:id="rId10"/>
    <p:sldId id="303" r:id="rId11"/>
    <p:sldId id="299" r:id="rId12"/>
    <p:sldId id="304" r:id="rId13"/>
    <p:sldId id="298" r:id="rId14"/>
    <p:sldId id="297" r:id="rId15"/>
    <p:sldId id="295" r:id="rId16"/>
    <p:sldId id="296" r:id="rId17"/>
    <p:sldId id="294" r:id="rId18"/>
    <p:sldId id="293" r:id="rId19"/>
    <p:sldId id="292" r:id="rId20"/>
    <p:sldId id="291" r:id="rId21"/>
    <p:sldId id="289" r:id="rId22"/>
    <p:sldId id="286" r:id="rId23"/>
    <p:sldId id="284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656" y="-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EDC242-4EB9-4337-982C-E06123F2E2CE}" type="datetimeFigureOut">
              <a:rPr lang="ru-RU" smtClean="0"/>
              <a:pPr/>
              <a:t>11.09.2023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01208B-AD9F-48BD-8811-C8CFEB21EB8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11.09.2023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11.09.2023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11.09.2023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11.09.2023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11.09.2023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11.09.2023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11.09.2023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11.09.2023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359898"/>
            <a:ext cx="8227640" cy="4869302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/>
              <a:t>ОСНОВНАЯ ОБРАЗОВАТЕЛЬНАЯ ПРОГРАММА  МУНИЦИПАЛЬНОГО ДОШКОЛЬНОГО ОБРАЗОВАТЕЛЬНОГО УЧРЕЖДЕНИЯ ДЕТСКОГО САДА </a:t>
            </a:r>
            <a:br>
              <a:rPr lang="ru-RU" sz="4000" b="1" dirty="0" smtClean="0"/>
            </a:br>
            <a:r>
              <a:rPr lang="ru-RU" sz="4000" b="1" dirty="0" smtClean="0"/>
              <a:t>№ 32</a:t>
            </a:r>
            <a:endParaRPr lang="ru-RU" sz="4000" b="1" dirty="0"/>
          </a:p>
        </p:txBody>
      </p:sp>
      <p:pic>
        <p:nvPicPr>
          <p:cNvPr id="6" name="Рисунок 5" descr="презе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55577" y="3933056"/>
            <a:ext cx="77768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КРАТКАЯ ПРЕЗЕНТАЦИЯ </a:t>
            </a:r>
          </a:p>
          <a:p>
            <a:pPr algn="ctr"/>
            <a:r>
              <a:rPr lang="ru-RU" b="1" i="1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ОБРАЗОВАТЕЛЬНОЙ   ПРОГРАММЫ  </a:t>
            </a:r>
          </a:p>
          <a:p>
            <a:pPr algn="ctr"/>
            <a:r>
              <a:rPr lang="ru-RU" b="1" i="1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ДОШКОЛЬНОГО </a:t>
            </a:r>
            <a:r>
              <a:rPr lang="ru-RU" b="1" i="1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ОБРАЗОВАНИЯ  </a:t>
            </a:r>
            <a:endParaRPr lang="ru-RU" b="1" i="1" dirty="0" smtClean="0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ru-RU" b="1" i="1" dirty="0" smtClean="0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 i="1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МУНИЦИПАЛЬНОГО  БЮДЖЕТНОГО  ДОШКОЛЬНОГО ОБРАЗОВАТЕЛЬНОГО  УЧРЕЖДЕНИЯ</a:t>
            </a:r>
          </a:p>
          <a:p>
            <a:pPr algn="ctr"/>
            <a:r>
              <a:rPr lang="ru-RU" b="1" i="1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ДЕТСКОГО САДА   № 20 </a:t>
            </a:r>
          </a:p>
          <a:p>
            <a:pPr algn="ctr"/>
            <a:r>
              <a:rPr lang="ru-RU" b="1" i="1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городского округа Вичуга</a:t>
            </a:r>
            <a:endParaRPr lang="ru-RU" i="1" dirty="0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21506" name="Picture 2" descr="https://portal.iv-edu.ru/dep/mouovich/vichuga_mbdou20/DocLib/DSCN16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736" y="332656"/>
            <a:ext cx="4775894" cy="35633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презен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683568" y="1196752"/>
            <a:ext cx="799288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algn="just">
              <a:spcAft>
                <a:spcPts val="0"/>
              </a:spcAft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Развитие ребенка осуществляется по пяти образовательным областям. </a:t>
            </a:r>
            <a:endParaRPr lang="ru-RU" sz="2400" dirty="0" smtClean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617220" indent="-3429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социально-коммуникативное развитие; </a:t>
            </a:r>
          </a:p>
          <a:p>
            <a:pPr marL="617220" indent="-3429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познавательное развитие; </a:t>
            </a:r>
          </a:p>
          <a:p>
            <a:pPr marL="617220" indent="-3429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речевое развитие;</a:t>
            </a:r>
          </a:p>
          <a:p>
            <a:pPr marL="617220" indent="-3429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художественно-эстетическое развитие; </a:t>
            </a:r>
          </a:p>
          <a:p>
            <a:pPr marL="617220" indent="-3429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физическое развитие. </a:t>
            </a:r>
            <a:endParaRPr lang="ru-RU" sz="2400" dirty="0">
              <a:solidFill>
                <a:srgbClr val="0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презен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3999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395537" y="476672"/>
            <a:ext cx="84249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Социально ‑ коммуникативное </a:t>
            </a:r>
            <a:r>
              <a:rPr lang="ru-RU" sz="2400" b="1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развитие </a:t>
            </a:r>
            <a:endParaRPr lang="ru-RU" sz="2400" dirty="0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5536" y="1124744"/>
            <a:ext cx="8568952" cy="4081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направлено на усвоение норм и ценностей, принятых в обществе, включая моральные и нравственные ценности; развитие общения и взаимодействия ребёнка с взрослыми и сверстниками; становление самостоятельности, целенаправленности и </a:t>
            </a:r>
            <a:r>
              <a:rPr lang="ru-RU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саморегуляции</a:t>
            </a:r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собственных действий; развитие социального и эмоционального интеллекта, эмоциональной отзывчивости, сопереживания, формирование готовности к совместной деятельности со сверстниками, формирование уважительного отношения и чувства принадлежности к своей семье и к сообществу детей и взрослых в Организации; формирование позитивных установок к различным видам труда и творчества; формирование основ безопасного поведения в быту, социуме,  природе</a:t>
            </a:r>
            <a:r>
              <a:rPr lang="ru-RU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презен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6" name="Прямоугольник 5"/>
          <p:cNvSpPr/>
          <p:nvPr/>
        </p:nvSpPr>
        <p:spPr>
          <a:xfrm>
            <a:off x="2123728" y="404664"/>
            <a:ext cx="56166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Познавательное развитие</a:t>
            </a:r>
            <a:r>
              <a:rPr lang="ru-RU" sz="2400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lang="ru-RU" sz="2400" dirty="0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7544" y="1124744"/>
            <a:ext cx="8352928" cy="55653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ru-RU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предполагает развитие интересов детей, любознательности и познавательной мотивации; формирование познавательных действий, становление сознания; развитие воображения и творческой активности; формирование первичных представлений о себе, других людях, объектах окружающего мира, о свойствах и отношениях объектов окружающего мира 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др.), о малой родине и Отечестве, представлений о </a:t>
            </a:r>
            <a:r>
              <a:rPr lang="ru-RU" sz="20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социокультурных</a:t>
            </a:r>
            <a:r>
              <a:rPr lang="ru-RU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ценностях нашего народа, об отечественных традициях и праздниках, о планете Земля как общем доме людей, об особенностях её природы, многообразии стран и народов мира</a:t>
            </a:r>
            <a:r>
              <a:rPr lang="ru-RU" sz="2000" dirty="0" smtClean="0"/>
              <a:t>.</a:t>
            </a:r>
          </a:p>
          <a:p>
            <a:pPr>
              <a:lnSpc>
                <a:spcPct val="120000"/>
              </a:lnSpc>
            </a:pP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презен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3999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1403648" y="692696"/>
            <a:ext cx="65527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Речевое   развитие</a:t>
            </a:r>
            <a:r>
              <a:rPr lang="ru-RU" sz="2400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lang="ru-RU" sz="2400" dirty="0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1484784"/>
            <a:ext cx="835292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включает владение речью как средством общения и культуры; обогащение активного словаря; развитие связной, грамматически правильной диалогической и монологической речи; развитие речевого творчества; развитие звуковой и интонационной культуры речи, фонематического слуха; знакомство с книжной культурой,  детской литературой,  понимание на слух текстов  различных жанров детской литературы;  формирование звуковой аналитико-синтетической активности как предпосылки обучения грамоте.</a:t>
            </a:r>
            <a:endParaRPr lang="ru-RU" sz="2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презен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3999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323528" y="764704"/>
            <a:ext cx="88204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Художественно-эстетическое развитие</a:t>
            </a:r>
            <a:r>
              <a:rPr lang="ru-RU" sz="2400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lang="ru-RU" sz="2400" dirty="0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1628800"/>
            <a:ext cx="8280920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ru-RU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предполагает развитие предпосылок ценностно-смыслового восприятия и понимания произведений искусства (словесного, музыкального, изобразительного), мира природы; становление эстетического отношения к окружающему миру; формирование элементарных представлений о видах искусства; восприятие музыки, художественной литературы, фольклора; стимулирование сопереживания персонажам художественных произведений; реализацию самостоятельной творческой деятельности детей (изобразительной, конструктивно-модельной, музыкальной,  и др.).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презен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1979712" y="0"/>
            <a:ext cx="560187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Физическое развитие</a:t>
            </a:r>
            <a:r>
              <a:rPr lang="ru-RU" sz="2400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lang="ru-RU" sz="2400" dirty="0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476672"/>
            <a:ext cx="8712968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ru-RU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включает приобретение опыта в следующих видах деятельности детей: двигательной, в том числе связанной с выполнением упражнений, направленных на развитие таких физических качеств, как координация и гибкость; способствующих правильному формированию опорно-двигательной системы организма, развитию равновесия, координации движения, крупной и мелкой моторики обеих рук, а также с правильным, не наносящем ущерба организму, выполнением основных движений (ходьба, бег, мягкие прыжки, повороты в обе стороны), формирование начальных представлений о некоторых  видах спорта, овладение подвижными играми с правилами; становление целенаправленности и </a:t>
            </a:r>
            <a:r>
              <a:rPr lang="ru-RU" sz="20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саморегуляции</a:t>
            </a:r>
            <a:r>
              <a:rPr lang="ru-RU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в двигательной сфере; становление ценностей здорового образа жизни, овладение его элементарными нормами и правилами (в питании, двигательном режиме, закаливании, при формировании полезных привычек и др.).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презен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395536" y="332656"/>
            <a:ext cx="85689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Программа включает три основных раздела:</a:t>
            </a:r>
            <a:endParaRPr lang="ru-RU" sz="3200" b="1" dirty="0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75656" y="2204864"/>
            <a:ext cx="691276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>
              <a:spcAft>
                <a:spcPts val="0"/>
              </a:spcAft>
              <a:buFont typeface="Arial" pitchFamily="34" charset="0"/>
              <a:buChar char="•"/>
            </a:pPr>
            <a:r>
              <a:rPr lang="ru-RU" sz="4000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целевой </a:t>
            </a:r>
          </a:p>
          <a:p>
            <a:pPr indent="450215">
              <a:spcAft>
                <a:spcPts val="0"/>
              </a:spcAft>
              <a:buFont typeface="Arial" pitchFamily="34" charset="0"/>
              <a:buChar char="•"/>
            </a:pPr>
            <a:r>
              <a:rPr lang="ru-RU" sz="4000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содержательный  </a:t>
            </a:r>
          </a:p>
          <a:p>
            <a:pPr indent="450215">
              <a:spcAft>
                <a:spcPts val="0"/>
              </a:spcAft>
              <a:buFont typeface="Arial" pitchFamily="34" charset="0"/>
              <a:buChar char="•"/>
            </a:pPr>
            <a:r>
              <a:rPr lang="ru-RU" sz="4000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организационный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презен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332656"/>
            <a:ext cx="9143999" cy="6785992"/>
          </a:xfrm>
        </p:spPr>
      </p:pic>
      <p:sp>
        <p:nvSpPr>
          <p:cNvPr id="5" name="Прямоугольник 4"/>
          <p:cNvSpPr/>
          <p:nvPr/>
        </p:nvSpPr>
        <p:spPr>
          <a:xfrm>
            <a:off x="467544" y="692696"/>
            <a:ext cx="81369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000" dirty="0" smtClean="0">
                <a:solidFill>
                  <a:srgbClr val="C00000"/>
                </a:solidFill>
              </a:rPr>
              <a:t>   </a:t>
            </a:r>
            <a:r>
              <a:rPr lang="ru-RU" sz="4000" b="1" cap="all" dirty="0" smtClean="0">
                <a:solidFill>
                  <a:srgbClr val="C00000"/>
                </a:solidFill>
                <a:effectLst>
                  <a:reflection blurRad="12700" stA="48000" endA="300" endPos="55000" dir="5400000" sy="-90000" algn="bl" rotWithShape="0"/>
                </a:effectLst>
              </a:rPr>
              <a:t>целевой   раздел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1997839"/>
            <a:ext cx="799288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buClr>
                <a:srgbClr val="31B6FD"/>
              </a:buClr>
            </a:pPr>
            <a:r>
              <a:rPr lang="ru-RU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включает в себя пояснительную записку и планируемые результаты освоения программы. Результаты освоения образовательной программы представлены в виде целевых ориентиров дошкольного образования, которые представляют собой социально-нормативные возрастные характеристики возможных достижений ребёнка на этапе завершения уровня дошкольного образования</a:t>
            </a:r>
            <a:endParaRPr lang="ru-RU" sz="2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презен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2286000" y="-13237101"/>
            <a:ext cx="6858000" cy="54107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20000"/>
              </a:lnSpc>
              <a:spcAft>
                <a:spcPts val="0"/>
              </a:spcAft>
              <a:buFont typeface="Symbol"/>
              <a:buChar char=""/>
            </a:pPr>
            <a:r>
              <a:rPr lang="ru-RU" sz="900" dirty="0" smtClean="0">
                <a:ea typeface="Times New Roman"/>
                <a:cs typeface="Times New Roman"/>
              </a:rPr>
              <a:t>физически развитый, овладевший основными культурно-гигиеническими навыками. У ребёнка сформированы основные физические качества и потребность в двигательной активности. Самостоятельно выполняет доступные возрасту гигиенические процедуры, соблюдает элементарные правила здорового образа жизни;</a:t>
            </a:r>
          </a:p>
          <a:p>
            <a:pPr marL="342900" lvl="0" indent="-342900">
              <a:lnSpc>
                <a:spcPct val="120000"/>
              </a:lnSpc>
              <a:spcAft>
                <a:spcPts val="0"/>
              </a:spcAft>
              <a:buFont typeface="Symbol"/>
              <a:buChar char=""/>
            </a:pPr>
            <a:r>
              <a:rPr lang="ru-RU" sz="900" dirty="0" smtClean="0">
                <a:ea typeface="Times New Roman"/>
                <a:cs typeface="Times New Roman"/>
              </a:rPr>
              <a:t>любознательный, активный.  </a:t>
            </a:r>
            <a:r>
              <a:rPr lang="ru-RU" sz="900" dirty="0" err="1" smtClean="0">
                <a:ea typeface="Times New Roman"/>
                <a:cs typeface="Times New Roman"/>
              </a:rPr>
              <a:t>Итнересуется</a:t>
            </a:r>
            <a:r>
              <a:rPr lang="ru-RU" sz="900" dirty="0" smtClean="0">
                <a:ea typeface="Times New Roman"/>
                <a:cs typeface="Times New Roman"/>
              </a:rPr>
              <a:t> новым, неизвестным в окружающем мире (</a:t>
            </a:r>
            <a:r>
              <a:rPr lang="ru-RU" sz="900" dirty="0" err="1" smtClean="0">
                <a:ea typeface="Times New Roman"/>
                <a:cs typeface="Times New Roman"/>
              </a:rPr>
              <a:t>мире</a:t>
            </a:r>
            <a:r>
              <a:rPr lang="ru-RU" sz="900" dirty="0" smtClean="0">
                <a:ea typeface="Times New Roman"/>
                <a:cs typeface="Times New Roman"/>
              </a:rPr>
              <a:t> предметов и вещей, мире отношений и своём внутреннем мире). Задаёт вопросы взрослому, любит экспериментировать. Способен самостоятельно действовать (в повседневной жизни, в различных видах детской деятельности). В случаях затруднения обращается за помощью к взрослому. Принимает живое, заинтересованное участие в образовательном процессе; </a:t>
            </a:r>
          </a:p>
          <a:p>
            <a:pPr marL="342900" lvl="0" indent="-342900">
              <a:lnSpc>
                <a:spcPct val="120000"/>
              </a:lnSpc>
              <a:spcAft>
                <a:spcPts val="0"/>
              </a:spcAft>
              <a:buFont typeface="Symbol"/>
              <a:buChar char=""/>
            </a:pPr>
            <a:r>
              <a:rPr lang="ru-RU" sz="900" dirty="0" smtClean="0">
                <a:ea typeface="Times New Roman"/>
                <a:cs typeface="Times New Roman"/>
              </a:rPr>
              <a:t>эмоционально отзывчивый. Откликается на эмоции близких людей и друзей. Сопереживает персонажам сказок, историй, рассказов. Эмоционально реагирует на произведения изобразительного искусства, музыкальные и художественные произведения, мир природы;</a:t>
            </a:r>
          </a:p>
          <a:p>
            <a:pPr marL="342900" lvl="0" indent="-342900">
              <a:lnSpc>
                <a:spcPct val="120000"/>
              </a:lnSpc>
              <a:spcAft>
                <a:spcPts val="0"/>
              </a:spcAft>
              <a:buFont typeface="Symbol"/>
              <a:buChar char=""/>
            </a:pPr>
            <a:r>
              <a:rPr lang="ru-RU" sz="900" dirty="0" smtClean="0">
                <a:ea typeface="Times New Roman"/>
                <a:cs typeface="Times New Roman"/>
              </a:rPr>
              <a:t>овладевший средствами общения и способами взаимодействия со взрослыми и сверстниками. Ребёнок адекватно использует вербальные и невербальные средства общения, владеет диалогической речью и конструктивными способами взаимодействия с детьми и взрослыми (договаривается, обменивается предметами, распределяет действия при сотрудничестве). Способен изменять стиль общения со взрослым или сверстником, в зависимости от ситуации;</a:t>
            </a:r>
          </a:p>
          <a:p>
            <a:pPr marL="342900" lvl="0" indent="-342900">
              <a:lnSpc>
                <a:spcPct val="120000"/>
              </a:lnSpc>
              <a:spcAft>
                <a:spcPts val="0"/>
              </a:spcAft>
              <a:buFont typeface="Symbol"/>
              <a:buChar char=""/>
            </a:pPr>
            <a:r>
              <a:rPr lang="ru-RU" sz="900" dirty="0" smtClean="0">
                <a:ea typeface="Times New Roman"/>
                <a:cs typeface="Times New Roman"/>
              </a:rPr>
              <a:t>способный управлять своим поведением и планировать свои действия на основе первичных ценностных представлений, соблюдающий элементарные общепринятые нормы и правила поведения. Поведение ребёнка преимущественно </a:t>
            </a:r>
            <a:r>
              <a:rPr lang="ru-RU" sz="900" dirty="0" err="1" smtClean="0">
                <a:ea typeface="Times New Roman"/>
                <a:cs typeface="Times New Roman"/>
              </a:rPr>
              <a:t>определяетя</a:t>
            </a:r>
            <a:r>
              <a:rPr lang="ru-RU" sz="900" dirty="0" smtClean="0">
                <a:ea typeface="Times New Roman"/>
                <a:cs typeface="Times New Roman"/>
              </a:rPr>
              <a:t>  не сиюминутными желаниями и потребностями, а требованиями со стороны взрослых и первичными ценностными представлениями о том «что такое хорошо и что такое плохо». Ребёнок способен планировать свои действия, направленные на достижение конкретной цели. Соблюдает правила поведения на улице (дорожные правила), в общественных местах (транспорте, магазине, поликлинике, театре и др.);</a:t>
            </a:r>
          </a:p>
          <a:p>
            <a:pPr marL="342900" lvl="0" indent="-342900">
              <a:lnSpc>
                <a:spcPct val="120000"/>
              </a:lnSpc>
              <a:spcAft>
                <a:spcPts val="0"/>
              </a:spcAft>
              <a:buFont typeface="Symbol"/>
              <a:buChar char=""/>
            </a:pPr>
            <a:r>
              <a:rPr lang="ru-RU" sz="900" dirty="0" smtClean="0">
                <a:ea typeface="Times New Roman"/>
                <a:cs typeface="Times New Roman"/>
              </a:rPr>
              <a:t>способный решать интеллектуальные и личностные задачи (проблемы), адекватные возрасту. Ребёнок может применять самостоятельно усвоенные знания и способы деятельности для решения новых задач (проблем), поставленных как взрослым, так и им самим; в зависимости от ситуации может преобразовывать способы решения задач (проблем). Ребёнок способен предложить собственный замысел и воплотить его в рисунке, постройке, рассказе и др.;</a:t>
            </a:r>
          </a:p>
          <a:p>
            <a:pPr marL="342900" lvl="0" indent="-342900">
              <a:lnSpc>
                <a:spcPct val="120000"/>
              </a:lnSpc>
              <a:spcAft>
                <a:spcPts val="0"/>
              </a:spcAft>
              <a:buFont typeface="Symbol"/>
              <a:buChar char=""/>
            </a:pPr>
            <a:r>
              <a:rPr lang="ru-RU" sz="900" dirty="0" smtClean="0">
                <a:ea typeface="Times New Roman"/>
                <a:cs typeface="Times New Roman"/>
              </a:rPr>
              <a:t>имеющий первичные представления о себе, семье, обществе, государстве, мире и природе. Ребёнок имеет представление о себе, собственной принадлежности и принадлежности других людей к определенному полу; о составе семьи, родственных отношениях и взаимосвязях, распределении семейных обязанностей, семейных традициях; об обществе, его культурных ценностях; о государстве и принадлежности к нему; о мире;</a:t>
            </a:r>
          </a:p>
          <a:p>
            <a:pPr marL="342900" lvl="0" indent="-342900">
              <a:lnSpc>
                <a:spcPct val="120000"/>
              </a:lnSpc>
              <a:spcAft>
                <a:spcPts val="0"/>
              </a:spcAft>
              <a:buFont typeface="Symbol"/>
              <a:buChar char=""/>
            </a:pPr>
            <a:r>
              <a:rPr lang="ru-RU" sz="900" dirty="0" smtClean="0">
                <a:ea typeface="Times New Roman"/>
                <a:cs typeface="Times New Roman"/>
              </a:rPr>
              <a:t>овладевший универсальными предпосылками учебной деятельности – умениями работать по правилу и по образцу, слушать взрослого и выполнять его инструкции;</a:t>
            </a:r>
          </a:p>
          <a:p>
            <a:pPr marL="342900" lvl="0" indent="-342900">
              <a:lnSpc>
                <a:spcPct val="120000"/>
              </a:lnSpc>
              <a:spcAft>
                <a:spcPts val="0"/>
              </a:spcAft>
              <a:buFont typeface="Symbol"/>
              <a:buChar char=""/>
            </a:pPr>
            <a:r>
              <a:rPr lang="ru-RU" sz="900" dirty="0" smtClean="0">
                <a:ea typeface="Times New Roman"/>
                <a:cs typeface="Times New Roman"/>
              </a:rPr>
              <a:t>овладевший необходимыми умениями и навыками. У ребёнка сформированы умения и навыки, необходимые для осуществления различных видов детской деятельности.</a:t>
            </a:r>
            <a:endParaRPr lang="ru-RU" sz="900" dirty="0">
              <a:ea typeface="Times New Roman"/>
              <a:cs typeface="Times New Roman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55576" y="332656"/>
            <a:ext cx="74168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cap="all" dirty="0" smtClean="0">
                <a:solidFill>
                  <a:srgbClr val="C00000"/>
                </a:solidFill>
                <a:effectLst>
                  <a:reflection blurRad="12700" stA="48000" endA="300" endPos="55000" dir="5400000" sy="-90000" algn="bl" rotWithShape="0"/>
                </a:effectLst>
              </a:rPr>
              <a:t>Содержательный   раздел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83568" y="1412776"/>
            <a:ext cx="799288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2400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Представляет общее содержание Программы, обеспечивающее полноценное развитие личности детей. </a:t>
            </a:r>
          </a:p>
          <a:p>
            <a:pPr algn="just"/>
            <a:r>
              <a:rPr lang="ru-RU" sz="2400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Программа состоит из обязательной части и части, формируемой участниками образовательных отношений (вариативная часть). </a:t>
            </a:r>
            <a:r>
              <a:rPr lang="ru-RU" sz="2400" i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Обязательная часть </a:t>
            </a:r>
            <a:r>
              <a:rPr lang="ru-RU" sz="2400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Программы отражает комплексность подхода, обеспечивая развитие детей во всех пяти образовательных областях.     </a:t>
            </a:r>
            <a:endParaRPr lang="ru-RU" sz="24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презен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Заголовок 2"/>
          <p:cNvSpPr txBox="1">
            <a:spLocks/>
          </p:cNvSpPr>
          <p:nvPr/>
        </p:nvSpPr>
        <p:spPr>
          <a:xfrm>
            <a:off x="457200" y="6096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all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Организационный раздел</a:t>
            </a:r>
            <a:endParaRPr kumimoji="0" lang="ru-RU" sz="3600" b="0" i="0" u="none" strike="noStrike" kern="1200" cap="all" spc="0" normalizeH="0" baseline="0" noProof="0" dirty="0">
              <a:ln>
                <a:noFill/>
              </a:ln>
              <a:solidFill>
                <a:srgbClr val="C00000"/>
              </a:solidFill>
              <a:effectLst>
                <a:reflection blurRad="12700" stA="48000" endA="300" endPos="55000" dir="5400000" sy="-9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Объект 1"/>
          <p:cNvSpPr txBox="1">
            <a:spLocks/>
          </p:cNvSpPr>
          <p:nvPr/>
        </p:nvSpPr>
        <p:spPr>
          <a:xfrm>
            <a:off x="872067" y="2060848"/>
            <a:ext cx="7408333" cy="3816424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34290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Содержит описание материально-технического обеспечения Программы, включает распорядок и режим дня, а также особенности традиционных событий, праздников, мероприятий; особенности организации предметно-пространственной среды.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презен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395536" y="476672"/>
            <a:ext cx="8352928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 smtClean="0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800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Муниципальное бюджетное дошкольное образовательное учреждение функционирует с </a:t>
            </a:r>
            <a:r>
              <a:rPr lang="ru-RU" sz="2800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1976 года</a:t>
            </a:r>
            <a:r>
              <a:rPr lang="ru-RU" sz="2800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 </a:t>
            </a:r>
          </a:p>
          <a:p>
            <a:pPr algn="ctr"/>
            <a:r>
              <a:rPr lang="ru-RU" sz="2400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Право на образовательную деятельность обеспечено лицензией от </a:t>
            </a:r>
            <a:r>
              <a:rPr lang="ru-RU" sz="2400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19.05.2017 </a:t>
            </a:r>
            <a:r>
              <a:rPr lang="ru-RU" sz="2400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г. </a:t>
            </a:r>
            <a:r>
              <a:rPr lang="ru-RU" sz="2400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Регистрационный </a:t>
            </a:r>
            <a:r>
              <a:rPr lang="ru-RU" sz="2400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паспорт серия 37Л01 №0001509 </a:t>
            </a:r>
          </a:p>
          <a:p>
            <a:pPr algn="ctr"/>
            <a:endParaRPr lang="ru-RU" sz="2800" dirty="0" smtClean="0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800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 настоящее время в дошкольном учреждении </a:t>
            </a:r>
            <a:r>
              <a:rPr lang="ru-RU" sz="2800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функционирует </a:t>
            </a:r>
            <a:r>
              <a:rPr lang="ru-RU" sz="2800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6 групп: 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две группы раннего возраста, 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четыре группы дошкольного возраста.</a:t>
            </a:r>
          </a:p>
          <a:p>
            <a:r>
              <a:rPr lang="ru-RU" sz="2800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Режим пребывания 07.30 – 18.00</a:t>
            </a:r>
            <a:endParaRPr lang="ru-RU" sz="2800" dirty="0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презен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827584" y="1124744"/>
            <a:ext cx="770485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sz="6600" b="1" i="1" cap="all" dirty="0" smtClean="0">
                <a:solidFill>
                  <a:srgbClr val="C00000"/>
                </a:solidFill>
                <a:effectLst>
                  <a:reflection blurRad="12700" stA="48000" endA="300" endPos="55000" dir="5400000" sy="-90000" algn="bl" rotWithShape="0"/>
                </a:effectLst>
              </a:rPr>
              <a:t>спасибо </a:t>
            </a:r>
          </a:p>
          <a:p>
            <a:pPr algn="ctr"/>
            <a:r>
              <a:rPr lang="ru-RU" sz="6600" b="1" i="1" cap="all" dirty="0" smtClean="0">
                <a:solidFill>
                  <a:srgbClr val="C00000"/>
                </a:solidFill>
                <a:effectLst>
                  <a:reflection blurRad="12700" stA="48000" endA="300" endPos="55000" dir="5400000" sy="-90000" algn="bl" rotWithShape="0"/>
                </a:effectLst>
              </a:rPr>
              <a:t>за                 </a:t>
            </a:r>
            <a:r>
              <a:rPr lang="ru-RU" sz="6600" b="1" i="1" cap="all" dirty="0" smtClean="0">
                <a:solidFill>
                  <a:srgbClr val="00B050"/>
                </a:solidFill>
                <a:effectLst>
                  <a:reflection blurRad="12700" stA="48000" endA="300" endPos="55000" dir="5400000" sy="-90000" algn="bl" rotWithShape="0"/>
                </a:effectLst>
              </a:rPr>
              <a:t>                      </a:t>
            </a:r>
            <a:r>
              <a:rPr lang="ru-RU" sz="6600" b="1" i="1" cap="all" dirty="0" smtClean="0">
                <a:solidFill>
                  <a:srgbClr val="C00000"/>
                </a:solidFill>
                <a:effectLst>
                  <a:reflection blurRad="12700" stA="48000" endA="300" endPos="55000" dir="5400000" sy="-90000" algn="bl" rotWithShape="0"/>
                </a:effectLst>
              </a:rPr>
              <a:t>внимание</a:t>
            </a:r>
            <a:endParaRPr lang="ru-RU" sz="6600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презен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827584" y="-315416"/>
            <a:ext cx="7560840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algn="ctr"/>
            <a:r>
              <a:rPr lang="ru-RU" sz="2800" b="1" i="1" dirty="0" smtClean="0">
                <a:solidFill>
                  <a:srgbClr val="C00000"/>
                </a:solidFill>
              </a:rPr>
              <a:t>Разработка Программы </a:t>
            </a:r>
          </a:p>
          <a:p>
            <a:pPr algn="ctr"/>
            <a:r>
              <a:rPr lang="ru-RU" sz="2800" b="1" i="1" dirty="0" smtClean="0">
                <a:solidFill>
                  <a:srgbClr val="C00000"/>
                </a:solidFill>
              </a:rPr>
              <a:t>осуществлена в соответствии: 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764704"/>
            <a:ext cx="8496944" cy="5981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lvl="0">
              <a:buFont typeface="Arial" pitchFamily="34" charset="0"/>
              <a:buChar char="•"/>
            </a:pPr>
            <a:r>
              <a:rPr lang="ru-RU" sz="2000" dirty="0" smtClean="0"/>
              <a:t> Указ Президента Российской Федерации от 7 мая 2018 г. № 204 «О национальных целях и стратегических задачах развития Российской Федерации на период до 2024 года»;</a:t>
            </a:r>
          </a:p>
          <a:p>
            <a:pPr lvl="0">
              <a:buFont typeface="Arial" pitchFamily="34" charset="0"/>
              <a:buChar char="•"/>
            </a:pPr>
            <a:r>
              <a:rPr lang="ru-RU" sz="2000" dirty="0" smtClean="0"/>
              <a:t> Указ Президента Российской Федерации от 21 июля 2020 г. № 474 «О национальных целях развития Российской Федерации на период до 2030 года»;</a:t>
            </a:r>
          </a:p>
          <a:p>
            <a:pPr lvl="0">
              <a:buFont typeface="Arial" pitchFamily="34" charset="0"/>
              <a:buChar char="•"/>
            </a:pPr>
            <a:r>
              <a:rPr lang="ru-RU" sz="2000" dirty="0" smtClean="0"/>
              <a:t> Указ Президента Российской Федерации от 9 ноября 2022 г. № 809 «Об утверждении основ государственной политики по сохранению и укреплению традиционных российских духовно-нравственных ценностей»</a:t>
            </a:r>
          </a:p>
          <a:p>
            <a:pPr lvl="0">
              <a:buFont typeface="Arial" pitchFamily="34" charset="0"/>
              <a:buChar char="•"/>
            </a:pPr>
            <a:r>
              <a:rPr lang="ru-RU" sz="2000" dirty="0" smtClean="0"/>
              <a:t> Федеральный закон от 29 декабря 2012 г. № 273-ФЗ «Об образовании в Российской Федерации»;</a:t>
            </a:r>
          </a:p>
          <a:p>
            <a:pPr lvl="0">
              <a:buFont typeface="Arial" pitchFamily="34" charset="0"/>
              <a:buChar char="•"/>
            </a:pPr>
            <a:r>
              <a:rPr lang="ru-RU" sz="2000" dirty="0" smtClean="0"/>
              <a:t>  Федеральный закон от 31 июля 2020 г. № 304-ФЗ «О внесении изменений в Федеральный закон «Об образовании в Российской  Федерации» по вопросам воспитания обучающихся»</a:t>
            </a:r>
          </a:p>
          <a:p>
            <a:pPr lvl="0">
              <a:buFont typeface="Arial" pitchFamily="34" charset="0"/>
              <a:buChar char="•"/>
            </a:pPr>
            <a:r>
              <a:rPr lang="ru-RU" sz="2000" dirty="0" smtClean="0"/>
              <a:t> Федеральный закон от 24 сентября 2022 г. № 371-ФЗ «О внесении изменений в Федеральный закон «Об образовании в Российской Федерации» и статью 1 Федерального закона «Об обязательных требованиях в Российской Федерации»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презен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3999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827584" y="-603448"/>
            <a:ext cx="7704856" cy="78175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6600" b="1" i="1" cap="all" dirty="0" smtClean="0">
                <a:solidFill>
                  <a:srgbClr val="C00000"/>
                </a:solidFill>
                <a:effectLst>
                  <a:reflection blurRad="12700" stA="48000" endA="300" endPos="55000" dir="5400000" sy="-90000" algn="bl" rotWithShape="0"/>
                </a:effectLst>
              </a:rPr>
              <a:t>            </a:t>
            </a:r>
            <a:r>
              <a:rPr lang="ru-RU" sz="6600" b="1" i="1" cap="all" dirty="0" smtClean="0">
                <a:solidFill>
                  <a:srgbClr val="00B050"/>
                </a:solidFill>
                <a:effectLst>
                  <a:reflection blurRad="12700" stA="48000" endA="300" endPos="55000" dir="5400000" sy="-90000" algn="bl" rotWithShape="0"/>
                </a:effectLst>
              </a:rPr>
              <a:t>                      </a:t>
            </a:r>
            <a:endParaRPr lang="ru-RU" sz="1600" dirty="0" smtClean="0"/>
          </a:p>
          <a:p>
            <a:pPr lvl="0">
              <a:buFont typeface="Arial" pitchFamily="34" charset="0"/>
              <a:buChar char="•"/>
            </a:pPr>
            <a:r>
              <a:rPr lang="ru-RU" sz="1600" dirty="0" smtClean="0"/>
              <a:t>  распоряжение Правительства Российской Федерации от 29 мая 2015 г. №   999-р «Об утверждении Стратегии развития воспитания в Российской Федерации на период до 2025 года»;</a:t>
            </a:r>
          </a:p>
          <a:p>
            <a:pPr lvl="0">
              <a:buFont typeface="Arial" pitchFamily="34" charset="0"/>
              <a:buChar char="•"/>
            </a:pPr>
            <a:r>
              <a:rPr lang="ru-RU" sz="1600" dirty="0" smtClean="0"/>
              <a:t>  федеральный государственный образовательный стандарт дошкольного образования (утвержден приказом </a:t>
            </a:r>
            <a:r>
              <a:rPr lang="ru-RU" sz="1600" dirty="0" err="1" smtClean="0"/>
              <a:t>Минобрнауки</a:t>
            </a:r>
            <a:r>
              <a:rPr lang="ru-RU" sz="1600" dirty="0" smtClean="0"/>
              <a:t> России от 17 октября 2013 г. № 1155, зарегистрировано в Минюсте России 14 ноября 2013 г., регистрационный № 30384; в редакции приказа </a:t>
            </a:r>
            <a:r>
              <a:rPr lang="ru-RU" sz="1600" dirty="0" err="1" smtClean="0"/>
              <a:t>Минпросвещения</a:t>
            </a:r>
            <a:r>
              <a:rPr lang="ru-RU" sz="1600" dirty="0" smtClean="0"/>
              <a:t> России от 8 ноября 2022 г. № 955, зарегистрировано в Минюсте России 6 февраля 2023 г., регистрационный № 72264);</a:t>
            </a:r>
          </a:p>
          <a:p>
            <a:pPr lvl="0">
              <a:buFont typeface="Arial" pitchFamily="34" charset="0"/>
              <a:buChar char="•"/>
            </a:pPr>
            <a:r>
              <a:rPr lang="ru-RU" sz="1600" dirty="0" smtClean="0"/>
              <a:t> федеральная образовательная программа дошкольного образования (утверждена приказом </a:t>
            </a:r>
            <a:r>
              <a:rPr lang="ru-RU" sz="1600" dirty="0" err="1" smtClean="0"/>
              <a:t>Минпросвещения</a:t>
            </a:r>
            <a:r>
              <a:rPr lang="ru-RU" sz="1600" dirty="0" smtClean="0"/>
              <a:t> России от 25 ноября 2022 г. № 1028, зарегистрировано в Минюсте России 28 декабря 2022 г., регистрационный № 71847);</a:t>
            </a:r>
          </a:p>
          <a:p>
            <a:pPr lvl="0">
              <a:buFont typeface="Arial" pitchFamily="34" charset="0"/>
              <a:buChar char="•"/>
            </a:pPr>
            <a:r>
              <a:rPr lang="ru-RU" sz="1600" dirty="0" smtClean="0"/>
              <a:t> Порядок организации и осуществления образовательной деятельности по основным общеобразовательным программам – образовательным программам дошкольного образования (утверждена приказом </a:t>
            </a:r>
            <a:r>
              <a:rPr lang="ru-RU" sz="1600" dirty="0" err="1" smtClean="0"/>
              <a:t>Минпросвещения</a:t>
            </a:r>
            <a:r>
              <a:rPr lang="ru-RU" sz="1600" dirty="0" smtClean="0"/>
              <a:t> России от 31 июля 2020 года № 373, зарегистрировано в Минюсте России 31 августа 2020 г., регистрационный № 59599);</a:t>
            </a:r>
          </a:p>
          <a:p>
            <a:pPr lvl="0">
              <a:buFont typeface="Arial" pitchFamily="34" charset="0"/>
              <a:buChar char="•"/>
            </a:pPr>
            <a:r>
              <a:rPr lang="ru-RU" sz="1600" dirty="0" smtClean="0"/>
              <a:t> Санитарные правила СП 2.4.3648-20 «Санитарно-эпидемиологические требования к организациям воспитания и обучения, отдыха и оздоровления детей и молодёжи (утверждены постановлением Главного государственного санитарного врача Российской Федерации от 28 сентября 2020 г. № 28, зарегистрировано в Минюсте России 18 декабря 2020 г., регистрационный № 61573);</a:t>
            </a:r>
          </a:p>
          <a:p>
            <a:pPr lvl="0"/>
            <a:r>
              <a:rPr lang="ru-RU" sz="1600" dirty="0" smtClean="0"/>
              <a:t>Устав МДОУ д/с № 20</a:t>
            </a:r>
          </a:p>
          <a:p>
            <a:pPr lvl="0"/>
            <a:r>
              <a:rPr lang="ru-RU" sz="1600" dirty="0" smtClean="0"/>
              <a:t>Программа развития МДОУ д/с № 20</a:t>
            </a:r>
          </a:p>
          <a:p>
            <a:pPr lvl="0">
              <a:buFont typeface="Arial" pitchFamily="34" charset="0"/>
              <a:buChar char="•"/>
            </a:pPr>
            <a:endParaRPr lang="ru-RU" sz="1600" dirty="0" smtClean="0"/>
          </a:p>
          <a:p>
            <a:endParaRPr lang="ru-RU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презен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457200" y="6096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all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ЦЕЛЬ ПРОГРАММЫ:</a:t>
            </a:r>
            <a:endParaRPr kumimoji="0" lang="ru-RU" sz="3600" b="1" i="0" u="none" strike="noStrike" kern="1200" cap="all" spc="0" normalizeH="0" baseline="0" noProof="0" dirty="0">
              <a:ln>
                <a:noFill/>
              </a:ln>
              <a:solidFill>
                <a:srgbClr val="C00000"/>
              </a:solidFill>
              <a:effectLst>
                <a:reflection blurRad="12700" stA="48000" endA="300" endPos="55000" dir="5400000" sy="-9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9552" y="2136338"/>
            <a:ext cx="82089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разностороннее развитие ребенка 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 период дошкольного детства 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 учетом возрастных и индивидуальных особенностей 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 основе духовно-нравственных ценностей 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российского народа, 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исторических и национально-культурных традиций.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презен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6" name="Прямоугольник 5"/>
          <p:cNvSpPr/>
          <p:nvPr/>
        </p:nvSpPr>
        <p:spPr>
          <a:xfrm>
            <a:off x="683568" y="0"/>
            <a:ext cx="479166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b="1" cap="all" dirty="0" smtClean="0">
                <a:solidFill>
                  <a:srgbClr val="C00000"/>
                </a:solidFill>
                <a:effectLst>
                  <a:reflection blurRad="12700" stA="48000" endA="300" endPos="55000" dir="5400000" sy="-90000" algn="bl" rotWithShape="0"/>
                </a:effectLst>
              </a:rPr>
              <a:t>задачи ПРОГРАММЫ: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79512" y="548680"/>
            <a:ext cx="878497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Wingdings" pitchFamily="2" charset="2"/>
              <a:buChar char="§"/>
            </a:pPr>
            <a:r>
              <a:rPr lang="ru-RU" sz="1600" dirty="0" smtClean="0"/>
              <a:t>  обеспечение единых для Российской Федерации содержания ДО и планируемых результатов освоения образовательной программы ДО;</a:t>
            </a:r>
          </a:p>
          <a:p>
            <a:pPr lvl="0">
              <a:buFont typeface="Arial" pitchFamily="34" charset="0"/>
              <a:buChar char="•"/>
            </a:pPr>
            <a:r>
              <a:rPr lang="ru-RU" sz="1600" dirty="0" smtClean="0"/>
              <a:t> охрана и укрепление физического и психического здоровья детей, в том числе их эмоционального благополучия;</a:t>
            </a:r>
          </a:p>
          <a:p>
            <a:pPr lvl="0">
              <a:buFont typeface="Arial" pitchFamily="34" charset="0"/>
              <a:buChar char="•"/>
            </a:pPr>
            <a:r>
              <a:rPr lang="ru-RU" sz="1600" dirty="0" smtClean="0"/>
              <a:t> приобщение детей (в соответствии с возрастными особенностями) к базовым ценностям российского народа – жизнь, достоинство, права и свободы человека, патриотизм, гражданственность,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преемственность поколений, единство народов России; создание условий для формирования ценностного отношения к окружающему миру, становления опыта действий и поступков на основе осмысления ценностей;</a:t>
            </a:r>
          </a:p>
          <a:p>
            <a:pPr lvl="0">
              <a:buFont typeface="Arial" pitchFamily="34" charset="0"/>
              <a:buChar char="•"/>
            </a:pPr>
            <a:r>
              <a:rPr lang="ru-RU" sz="1600" dirty="0" smtClean="0"/>
              <a:t> обеспечение равных возможностей для полноценного развития каждого ребёнка в период дошкольного детства независимо от места жительства, пола, нации, языка, социального статуса, психофизиологических и других особенностей (в том числе ограниченных возможностей здоровья), с учетом разнообразия образовательных потребностей и индивидуальных возможностей;</a:t>
            </a:r>
          </a:p>
          <a:p>
            <a:pPr lvl="0">
              <a:buFont typeface="Arial" pitchFamily="34" charset="0"/>
              <a:buChar char="•"/>
            </a:pPr>
            <a:r>
              <a:rPr lang="ru-RU" sz="1600" dirty="0" smtClean="0"/>
              <a:t> создание благоприятных условий развития детей в соответствии с их возрастными и индивидуальными особенностями и склонностями, развития способностей и творческого потенциала каждого ребёнка как субъекта отношений с самим собой, другими детьми, взрослыми и миром;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презен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683568" y="1196752"/>
            <a:ext cx="799288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Arial" pitchFamily="34" charset="0"/>
              <a:buChar char="•"/>
            </a:pPr>
            <a:r>
              <a:rPr lang="ru-RU" sz="1600" dirty="0" smtClean="0"/>
              <a:t> объединение обучения и воспитания в целостный образовательный процесс на основе духовно-нравственных и </a:t>
            </a:r>
            <a:r>
              <a:rPr lang="ru-RU" sz="1600" dirty="0" err="1" smtClean="0"/>
              <a:t>социокультурных</a:t>
            </a:r>
            <a:r>
              <a:rPr lang="ru-RU" sz="1600" dirty="0" smtClean="0"/>
              <a:t> ценностей и принятых в обществе правил и норм поведения в интересах человека, семьи, общества;</a:t>
            </a:r>
          </a:p>
          <a:p>
            <a:pPr lvl="0">
              <a:buFont typeface="Arial" pitchFamily="34" charset="0"/>
              <a:buChar char="•"/>
            </a:pPr>
            <a:r>
              <a:rPr lang="ru-RU" sz="1600" dirty="0" smtClean="0"/>
              <a:t> формирование общей культуры личности детей, в том числе ценностей здорового образа жизни, обеспечение развития физических, личностных, нравственных качеств и основ патриотизма, интеллектуальных и художественно-творческих способностей ребёнка, его инициативности, самостоятельности и ответственности, формирование предпосылок учебной деятельности;</a:t>
            </a:r>
          </a:p>
          <a:p>
            <a:pPr lvl="0">
              <a:buFont typeface="Arial" pitchFamily="34" charset="0"/>
              <a:buChar char="•"/>
            </a:pPr>
            <a:r>
              <a:rPr lang="ru-RU" sz="1600" dirty="0" smtClean="0"/>
              <a:t> формирование </a:t>
            </a:r>
            <a:r>
              <a:rPr lang="ru-RU" sz="1600" dirty="0" err="1" smtClean="0"/>
              <a:t>социокультурной</a:t>
            </a:r>
            <a:r>
              <a:rPr lang="ru-RU" sz="1600" dirty="0" smtClean="0"/>
              <a:t> среды, соответствующей возрастным, индивидуальным, психологическим и физиологическим особенностям детей;</a:t>
            </a:r>
          </a:p>
          <a:p>
            <a:pPr lvl="0">
              <a:buFont typeface="Arial" pitchFamily="34" charset="0"/>
              <a:buChar char="•"/>
            </a:pPr>
            <a:r>
              <a:rPr lang="ru-RU" sz="1600" dirty="0" smtClean="0"/>
              <a:t> обеспечение психолого-педагогической поддержки семьи и повышение компетентности родителей (законных представителей) в вопросах развития и образования, охраны и укрепления здоровья детей;</a:t>
            </a:r>
          </a:p>
          <a:p>
            <a:pPr lvl="0">
              <a:buFont typeface="Arial" pitchFamily="34" charset="0"/>
              <a:buChar char="•"/>
            </a:pPr>
            <a:r>
              <a:rPr lang="ru-RU" sz="1600" dirty="0" smtClean="0"/>
              <a:t> обеспечение преемственности целей, задач и содержания дошкольного общего и начального общего образования;</a:t>
            </a:r>
          </a:p>
          <a:p>
            <a:pPr lvl="0">
              <a:buFont typeface="Arial" pitchFamily="34" charset="0"/>
              <a:buChar char="•"/>
            </a:pPr>
            <a:r>
              <a:rPr lang="ru-RU" sz="1600" dirty="0" smtClean="0"/>
              <a:t> достижение детьми на этапе завершения ДО уровня развития, необходимого и достаточного для успешного освоения ими образовательных программ начального общего образования.</a:t>
            </a:r>
          </a:p>
          <a:p>
            <a:pPr indent="0" algn="just">
              <a:spcAft>
                <a:spcPts val="0"/>
              </a:spcAft>
              <a:buNone/>
            </a:pPr>
            <a:endParaRPr lang="ru-RU" sz="2400" dirty="0">
              <a:solidFill>
                <a:srgbClr val="0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презен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3999" cy="6858000"/>
          </a:xfrm>
        </p:spPr>
      </p:pic>
      <p:sp>
        <p:nvSpPr>
          <p:cNvPr id="6" name="Прямоугольник 5"/>
          <p:cNvSpPr/>
          <p:nvPr/>
        </p:nvSpPr>
        <p:spPr>
          <a:xfrm>
            <a:off x="2699792" y="692696"/>
            <a:ext cx="484017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ПРИНЦИПЫ ПРОГРАММЫ</a:t>
            </a:r>
            <a:r>
              <a:rPr lang="ru-RU" b="1" dirty="0" smtClean="0"/>
              <a:t>: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27584" y="1628800"/>
            <a:ext cx="7920880" cy="58426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Arial" pitchFamily="34" charset="0"/>
              <a:buChar char="•"/>
            </a:pPr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dirty="0" smtClean="0"/>
              <a:t>полноценное проживание ребенком всех этапов детства, обогащение (амплификация) детского развития;</a:t>
            </a:r>
          </a:p>
          <a:p>
            <a:pPr lvl="0">
              <a:buFont typeface="Arial" pitchFamily="34" charset="0"/>
              <a:buChar char="•"/>
            </a:pPr>
            <a:r>
              <a:rPr lang="ru-RU" dirty="0" smtClean="0"/>
              <a:t> построение образовательной деятельности на основе индивидуальных особенностей каждого ребенка, </a:t>
            </a:r>
          </a:p>
          <a:p>
            <a:pPr lvl="0">
              <a:buFont typeface="Arial" pitchFamily="34" charset="0"/>
              <a:buChar char="•"/>
            </a:pPr>
            <a:r>
              <a:rPr lang="ru-RU" dirty="0" smtClean="0"/>
              <a:t> содействие и сотрудничество детей и родителей (законных представителей), совершеннолетних членов семьи, принимающих участие в воспитании детей, а также педагогических работников (далее вместе – взрослые);</a:t>
            </a:r>
          </a:p>
          <a:p>
            <a:pPr lvl="0">
              <a:buFont typeface="Arial" pitchFamily="34" charset="0"/>
              <a:buChar char="•"/>
            </a:pPr>
            <a:r>
              <a:rPr lang="ru-RU" dirty="0" smtClean="0"/>
              <a:t> признание ребёнка полноценным участником образовательных отношений;</a:t>
            </a:r>
          </a:p>
          <a:p>
            <a:pPr lvl="0">
              <a:buFont typeface="Arial" pitchFamily="34" charset="0"/>
              <a:buChar char="•"/>
            </a:pPr>
            <a:r>
              <a:rPr lang="ru-RU" dirty="0" smtClean="0"/>
              <a:t> поддержка инициативы детей в различных видах деятельности;</a:t>
            </a:r>
          </a:p>
          <a:p>
            <a:pPr lvl="0">
              <a:buFont typeface="Arial" pitchFamily="34" charset="0"/>
              <a:buChar char="•"/>
            </a:pPr>
            <a:r>
              <a:rPr lang="ru-RU" dirty="0" smtClean="0"/>
              <a:t> сотрудничество ДОО с семьей;</a:t>
            </a:r>
          </a:p>
          <a:p>
            <a:pPr lvl="0">
              <a:buFont typeface="Arial" pitchFamily="34" charset="0"/>
              <a:buChar char="•"/>
            </a:pPr>
            <a:r>
              <a:rPr lang="ru-RU" dirty="0" smtClean="0"/>
              <a:t> приобщение детей к </a:t>
            </a:r>
            <a:r>
              <a:rPr lang="ru-RU" dirty="0" err="1" smtClean="0"/>
              <a:t>социокультурным</a:t>
            </a:r>
            <a:r>
              <a:rPr lang="ru-RU" dirty="0" smtClean="0"/>
              <a:t> нормам, традициям семьи, общества и государства;</a:t>
            </a:r>
          </a:p>
          <a:p>
            <a:pPr lvl="0">
              <a:buFont typeface="Arial" pitchFamily="34" charset="0"/>
              <a:buChar char="•"/>
            </a:pPr>
            <a:r>
              <a:rPr lang="ru-RU" dirty="0" smtClean="0"/>
              <a:t> формирование познавательных интересов и познавательных действий ребенка в различных видах деятельности;</a:t>
            </a:r>
          </a:p>
          <a:p>
            <a:pPr lvl="0">
              <a:buFont typeface="Arial" pitchFamily="34" charset="0"/>
              <a:buChar char="•"/>
            </a:pPr>
            <a:r>
              <a:rPr lang="ru-RU" dirty="0" smtClean="0"/>
              <a:t> возрастная адекватность дошкольного образования (соответствие условий, требований, методов возрасту и особенностям развития);</a:t>
            </a:r>
          </a:p>
          <a:p>
            <a:pPr lvl="0">
              <a:buFont typeface="Arial" pitchFamily="34" charset="0"/>
              <a:buChar char="•"/>
            </a:pPr>
            <a:r>
              <a:rPr lang="ru-RU" dirty="0" smtClean="0"/>
              <a:t> учет этнокультурной ситуации развития детей.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pPr lvl="0" algn="just">
              <a:lnSpc>
                <a:spcPct val="150000"/>
              </a:lnSpc>
              <a:spcBef>
                <a:spcPts val="150"/>
              </a:spcBef>
              <a:buFont typeface="Arial" pitchFamily="34" charset="0"/>
              <a:buChar char="•"/>
            </a:pPr>
            <a:endParaRPr lang="ru-RU" sz="2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презен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683568" y="548680"/>
            <a:ext cx="7992888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</a:rPr>
              <a:t>Основные </a:t>
            </a:r>
            <a:r>
              <a:rPr lang="ru-RU" sz="3200" b="1" dirty="0" smtClean="0">
                <a:solidFill>
                  <a:srgbClr val="FF0000"/>
                </a:solidFill>
              </a:rPr>
              <a:t>подходы</a:t>
            </a:r>
            <a:r>
              <a:rPr lang="ru-RU" sz="3200" dirty="0" smtClean="0">
                <a:solidFill>
                  <a:srgbClr val="FF0000"/>
                </a:solidFill>
              </a:rPr>
              <a:t> к формированию Программы.</a:t>
            </a:r>
            <a:endParaRPr lang="ru-RU" sz="3200" b="1" i="1" dirty="0" smtClean="0">
              <a:solidFill>
                <a:srgbClr val="FF0000"/>
              </a:solidFill>
            </a:endParaRPr>
          </a:p>
          <a:p>
            <a:r>
              <a:rPr lang="ru-RU" sz="2000" dirty="0" smtClean="0"/>
              <a:t>Программа:</a:t>
            </a:r>
          </a:p>
          <a:p>
            <a:pPr lvl="0">
              <a:buFont typeface="Arial" pitchFamily="34" charset="0"/>
              <a:buChar char="•"/>
            </a:pPr>
            <a:r>
              <a:rPr lang="ru-RU" sz="2000" dirty="0" smtClean="0"/>
              <a:t>  сформирована на основе требований ФГОС ДО и ФОП ДО, предъявляемых к структуре образовательной программы дошкольного образования;</a:t>
            </a:r>
          </a:p>
          <a:p>
            <a:pPr lvl="0">
              <a:buFont typeface="Arial" pitchFamily="34" charset="0"/>
              <a:buChar char="•"/>
            </a:pPr>
            <a:r>
              <a:rPr lang="ru-RU" sz="2000" dirty="0" smtClean="0"/>
              <a:t>  определяет содержание и организацию образовательной деятельности на уровне дошкольного образования;</a:t>
            </a:r>
          </a:p>
          <a:p>
            <a:pPr lvl="0">
              <a:buFont typeface="Arial" pitchFamily="34" charset="0"/>
              <a:buChar char="•"/>
            </a:pPr>
            <a:r>
              <a:rPr lang="ru-RU" sz="2000" dirty="0" smtClean="0"/>
              <a:t>  обеспечивает развитие личности детей дошкольного возраста в различных видах общения и деятельности с учетом их возрастных, индивидуальных, психологических и физиологических особенностей;</a:t>
            </a:r>
          </a:p>
          <a:p>
            <a:pPr lvl="0">
              <a:buFont typeface="Arial" pitchFamily="34" charset="0"/>
              <a:buChar char="•"/>
            </a:pPr>
            <a:r>
              <a:rPr lang="ru-RU" sz="2000" dirty="0" smtClean="0"/>
              <a:t>  сформирована как программа психолого-педагогической поддержки позитивной социализации и индивидуализации, развития личности детей дошкольного возраста и определяет комплекс основных характеристик дошкольного образования (базовые объем, содержание и планируемые результаты освоения Программы).</a:t>
            </a:r>
            <a:endParaRPr lang="ru-RU" sz="2000" dirty="0">
              <a:solidFill>
                <a:srgbClr val="0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48D5C3737BE1B74F8436F92813A7A2F0" ma:contentTypeVersion="0" ma:contentTypeDescription="Создание документа." ma:contentTypeScope="" ma:versionID="e91832100faf8cae847e6fed23b47907">
  <xsd:schema xmlns:xsd="http://www.w3.org/2001/XMLSchema" xmlns:p="http://schemas.microsoft.com/office/2006/metadata/properties" targetNamespace="http://schemas.microsoft.com/office/2006/metadata/properties" ma:root="true" ma:fieldsID="675046c3b3c761a0fb0d20c775fe9c3c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содержимого" ma:readOnly="true"/>
        <xsd:element ref="dc:title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3.xml><?xml version="1.0" encoding="utf-8"?>
<p:properties xmlns:p="http://schemas.microsoft.com/office/2006/metadata/properties" xmlns:xsi="http://www.w3.org/2001/XMLSchema-instance">
  <documentManagement/>
</p:properties>
</file>

<file path=customXml/itemProps1.xml><?xml version="1.0" encoding="utf-8"?>
<ds:datastoreItem xmlns:ds="http://schemas.openxmlformats.org/officeDocument/2006/customXml" ds:itemID="{D5F9FDCA-0A13-4405-8CE3-4BA7F7693AE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F9A3424-8110-4201-A918-D6137B44511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3.xml><?xml version="1.0" encoding="utf-8"?>
<ds:datastoreItem xmlns:ds="http://schemas.openxmlformats.org/officeDocument/2006/customXml" ds:itemID="{7C33C4AD-DC16-4569-BEA0-E90A2A79304A}">
  <ds:schemaRefs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556</TotalTime>
  <Words>2128</Words>
  <Application>Microsoft Office PowerPoint</Application>
  <PresentationFormat>Экран (4:3)</PresentationFormat>
  <Paragraphs>110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Трек</vt:lpstr>
      <vt:lpstr>ОСНОВНАЯ ОБРАЗОВАТЕЛЬНАЯ ПРОГРАММА  МУНИЦИПАЛЬНОГО ДОШКОЛЬНОГО ОБРАЗОВАТЕЛЬНОГО УЧРЕЖДЕНИЯ ДЕТСКОГО САДА  № 32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ОСНОВНАЯ ОБРАЗОВАТЕЛЬНАЯ ПРОГРАММА  ДЕТСКОГО САДА  № 32</dc:title>
  <dc:creator>BORMAN-37</dc:creator>
  <cp:lastModifiedBy>MBDOU</cp:lastModifiedBy>
  <cp:revision>70</cp:revision>
  <dcterms:created xsi:type="dcterms:W3CDTF">2015-04-05T11:54:00Z</dcterms:created>
  <dcterms:modified xsi:type="dcterms:W3CDTF">2023-09-11T09:35:28Z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0x01010048D5C3737BE1B74F8436F92813A7A2F0</vt:lpwstr>
  </property>
</Properties>
</file>