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0" r:id="rId1"/>
  </p:sldMasterIdLst>
  <p:notesMasterIdLst>
    <p:notesMasterId r:id="rId25"/>
  </p:notesMasterIdLst>
  <p:sldIdLst>
    <p:sldId id="257" r:id="rId2"/>
    <p:sldId id="384" r:id="rId3"/>
    <p:sldId id="383" r:id="rId4"/>
    <p:sldId id="434" r:id="rId5"/>
    <p:sldId id="508" r:id="rId6"/>
    <p:sldId id="509" r:id="rId7"/>
    <p:sldId id="429" r:id="rId8"/>
    <p:sldId id="507" r:id="rId9"/>
    <p:sldId id="464" r:id="rId10"/>
    <p:sldId id="467" r:id="rId11"/>
    <p:sldId id="504" r:id="rId12"/>
    <p:sldId id="505" r:id="rId13"/>
    <p:sldId id="503" r:id="rId14"/>
    <p:sldId id="498" r:id="rId15"/>
    <p:sldId id="472" r:id="rId16"/>
    <p:sldId id="471" r:id="rId17"/>
    <p:sldId id="475" r:id="rId18"/>
    <p:sldId id="476" r:id="rId19"/>
    <p:sldId id="478" r:id="rId20"/>
    <p:sldId id="499" r:id="rId21"/>
    <p:sldId id="479" r:id="rId22"/>
    <p:sldId id="488" r:id="rId23"/>
    <p:sldId id="48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060"/>
    <a:srgbClr val="250AF0"/>
    <a:srgbClr val="E2F620"/>
    <a:srgbClr val="18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0" autoAdjust="0"/>
    <p:restoredTop sz="97208" autoAdjust="0"/>
  </p:normalViewPr>
  <p:slideViewPr>
    <p:cSldViewPr>
      <p:cViewPr varScale="1">
        <p:scale>
          <a:sx n="69" d="100"/>
          <a:sy n="69" d="100"/>
        </p:scale>
        <p:origin x="11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5000</c:v>
                </c:pt>
                <c:pt idx="1">
                  <c:v>5000</c:v>
                </c:pt>
                <c:pt idx="2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94-4DF4-8B4E-588D6A5993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6.562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94-4DF4-8B4E-588D6A599361}"/>
                </c:ext>
              </c:extLst>
            </c:dLbl>
            <c:dLbl>
              <c:idx val="1"/>
              <c:layout>
                <c:manualLayout>
                  <c:x val="1.4583333333333257E-2"/>
                  <c:y val="-5.3125000000000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94-4DF4-8B4E-588D6A599361}"/>
                </c:ext>
              </c:extLst>
            </c:dLbl>
            <c:dLbl>
              <c:idx val="2"/>
              <c:layout>
                <c:manualLayout>
                  <c:x val="-4.1666666666668193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94-4DF4-8B4E-588D6A5993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29227.7</c:v>
                </c:pt>
                <c:pt idx="1">
                  <c:v>23772.2</c:v>
                </c:pt>
                <c:pt idx="2">
                  <c:v>23344.7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94-4DF4-8B4E-588D6A5993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468928"/>
        <c:axId val="80350016"/>
        <c:axId val="93184640"/>
      </c:bar3DChart>
      <c:catAx>
        <c:axId val="8946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350016"/>
        <c:crosses val="autoZero"/>
        <c:auto val="1"/>
        <c:lblAlgn val="ctr"/>
        <c:lblOffset val="100"/>
        <c:noMultiLvlLbl val="0"/>
      </c:catAx>
      <c:valAx>
        <c:axId val="803500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9468928"/>
        <c:crosses val="autoZero"/>
        <c:crossBetween val="between"/>
      </c:valAx>
      <c:serAx>
        <c:axId val="93184640"/>
        <c:scaling>
          <c:orientation val="minMax"/>
        </c:scaling>
        <c:delete val="1"/>
        <c:axPos val="b"/>
        <c:majorTickMark val="none"/>
        <c:minorTickMark val="none"/>
        <c:tickLblPos val="nextTo"/>
        <c:crossAx val="80350016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D6-4769-AB85-BE58C1F9EA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D6-4769-AB85-BE58C1F9EAB1}"/>
              </c:ext>
            </c:extLst>
          </c:dPt>
          <c:dLbls>
            <c:dLbl>
              <c:idx val="0"/>
              <c:layout>
                <c:manualLayout>
                  <c:x val="-3.2854211806475755E-2"/>
                  <c:y val="3.62069523170347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78509838729803"/>
                      <c:h val="9.62735807101098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6D6-4769-AB85-BE58C1F9EAB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D6-4769-AB85-BE58C1F9EA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1"/>
                <c:pt idx="0">
                  <c:v>Средства муниципального бюджета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0.63400000000000001</c:v>
                </c:pt>
                <c:pt idx="1">
                  <c:v>0.47099999999999997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D6-4769-AB85-BE58C1F9E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52877632441775"/>
          <c:y val="4.4512236984678016E-2"/>
          <c:w val="0.52817310590993627"/>
          <c:h val="0.6752982755687160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glow rad="101600">
                <a:schemeClr val="bg1">
                  <a:alpha val="40000"/>
                </a:schemeClr>
              </a:glow>
            </a:effectLst>
          </c:spPr>
          <c:explosion val="9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>
                <a:glow rad="1016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B033-445F-B8BE-B1033B639328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>
                <a:glow rad="1016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B033-445F-B8BE-B1033B639328}"/>
              </c:ext>
            </c:extLst>
          </c:dPt>
          <c:dLbls>
            <c:dLbl>
              <c:idx val="0"/>
              <c:layout>
                <c:manualLayout>
                  <c:x val="-0.28701650713389798"/>
                  <c:y val="-4.177477671875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33-445F-B8BE-B1033B639328}"/>
                </c:ext>
              </c:extLst>
            </c:dLbl>
            <c:dLbl>
              <c:idx val="1"/>
              <c:layout>
                <c:manualLayout>
                  <c:x val="0.28389676249113821"/>
                  <c:y val="-1.6709910687500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33-445F-B8BE-B1033B639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Средства областного бюджета</c:v>
                </c:pt>
                <c:pt idx="1">
                  <c:v>Средства федерального бюджета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382351.6</c:v>
                </c:pt>
                <c:pt idx="1">
                  <c:v>118308.7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33-445F-B8BE-B1033B639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7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06009365129508"/>
          <c:y val="0.74839084875820361"/>
          <c:w val="0.79635879126844888"/>
          <c:h val="0.24743167356992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>
                <a:solidFill>
                  <a:srgbClr val="002060"/>
                </a:solidFill>
              </a:defRPr>
            </a:pPr>
            <a:r>
              <a:rPr lang="ru-RU" dirty="0">
                <a:solidFill>
                  <a:srgbClr val="002060"/>
                </a:solidFill>
              </a:rPr>
              <a:t>1926 человек</a:t>
            </a:r>
          </a:p>
        </c:rich>
      </c:tx>
      <c:layout>
        <c:manualLayout>
          <c:xMode val="edge"/>
          <c:yMode val="edge"/>
          <c:x val="0.65514323776928163"/>
          <c:y val="9.771382704741643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54087532504787161"/>
          <c:y val="0.35294587573452108"/>
          <c:w val="0.44035997169521485"/>
          <c:h val="0.6013663719048529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3BA-442B-8DFC-E79E74151E95}"/>
              </c:ext>
            </c:extLst>
          </c:dPt>
          <c:dPt>
            <c:idx val="1"/>
            <c:bubble3D val="0"/>
            <c:explosion val="7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F3BA-442B-8DFC-E79E74151E95}"/>
              </c:ext>
            </c:extLst>
          </c:dPt>
          <c:dLbls>
            <c:dLbl>
              <c:idx val="1"/>
              <c:layout>
                <c:manualLayout>
                  <c:x val="6.3076630410682399E-2"/>
                  <c:y val="-0.16917836203490036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002060"/>
                        </a:solidFill>
                      </a:defRPr>
                    </a:pPr>
                    <a:r>
                      <a:rPr lang="en-US" dirty="0">
                        <a:solidFill>
                          <a:srgbClr val="002060"/>
                        </a:solidFill>
                      </a:rPr>
                      <a:t>1 632</a:t>
                    </a:r>
                    <a:endParaRPr lang="en-US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BA-442B-8DFC-E79E74151E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остальные</c:v>
                </c:pt>
                <c:pt idx="1">
                  <c:v>1-4 классы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294</c:v>
                </c:pt>
                <c:pt idx="1">
                  <c:v>1632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BA-442B-8DFC-E79E74151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3">
          <a:noFill/>
        </a:ln>
      </c:spPr>
    </c:plotArea>
    <c:legend>
      <c:legendPos val="r"/>
      <c:layout>
        <c:manualLayout>
          <c:xMode val="edge"/>
          <c:yMode val="edge"/>
          <c:x val="0.58849520013574641"/>
          <c:y val="0.18517341054694619"/>
          <c:w val="0.35822692039698611"/>
          <c:h val="0.1547025946334569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797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5522041763341066E-2"/>
          <c:y val="0.12372756010709082"/>
          <c:w val="0.66718022509880215"/>
          <c:h val="0.84688032232443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Районный бюджет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b="1" i="0" u="none" strike="noStrike" baseline="0" dirty="0">
                        <a:effectLst/>
                      </a:rPr>
                      <a:t>2 918,9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08742222275965"/>
                      <c:h val="7.01135604542417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453-4FA1-A13F-603C53C287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#,##0.00</c:formatCode>
                <c:ptCount val="1"/>
                <c:pt idx="0">
                  <c:v>4966.2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53-4FA1-A13F-603C53C28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00928"/>
        <c:axId val="88616896"/>
      </c:barChart>
      <c:catAx>
        <c:axId val="90300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616896"/>
        <c:crosses val="autoZero"/>
        <c:auto val="1"/>
        <c:lblAlgn val="ctr"/>
        <c:lblOffset val="100"/>
        <c:noMultiLvlLbl val="0"/>
      </c:catAx>
      <c:valAx>
        <c:axId val="88616896"/>
        <c:scaling>
          <c:orientation val="minMax"/>
        </c:scaling>
        <c:delete val="1"/>
        <c:axPos val="l"/>
        <c:majorGridlines/>
        <c:numFmt formatCode="#,##0.00" sourceLinked="1"/>
        <c:majorTickMark val="out"/>
        <c:minorTickMark val="none"/>
        <c:tickLblPos val="nextTo"/>
        <c:crossAx val="90300928"/>
        <c:crosses val="autoZero"/>
        <c:crossBetween val="between"/>
      </c:valAx>
      <c:spPr>
        <a:noFill/>
        <a:ln w="25377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794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2886558811425"/>
          <c:y val="4.6572881525978507E-2"/>
          <c:w val="0.3820338959846728"/>
          <c:h val="0.7874020241036381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D642-460E-A9A0-4A0DBB7462C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D642-460E-A9A0-4A0DBB7462C6}"/>
              </c:ext>
            </c:extLst>
          </c:dPt>
          <c:dPt>
            <c:idx val="2"/>
            <c:bubble3D val="0"/>
            <c:explosion val="13"/>
            <c:spPr>
              <a:solidFill>
                <a:srgbClr val="250AF0"/>
              </a:solidFill>
            </c:spPr>
            <c:extLst>
              <c:ext xmlns:c16="http://schemas.microsoft.com/office/drawing/2014/chart" uri="{C3380CC4-5D6E-409C-BE32-E72D297353CC}">
                <c16:uniqueId val="{00000004-D642-460E-A9A0-4A0DBB7462C6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6-D642-460E-A9A0-4A0DBB7462C6}"/>
              </c:ext>
            </c:extLst>
          </c:dPt>
          <c:dLbls>
            <c:dLbl>
              <c:idx val="0"/>
              <c:layout>
                <c:manualLayout>
                  <c:x val="-1.7125200926318355E-3"/>
                  <c:y val="3.1250523167240525E-3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42-460E-A9A0-4A0DBB7462C6}"/>
                </c:ext>
              </c:extLst>
            </c:dLbl>
            <c:dLbl>
              <c:idx val="1"/>
              <c:layout>
                <c:manualLayout>
                  <c:x val="1.4986206948330511E-3"/>
                  <c:y val="-1.4464527865979898E-2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42-460E-A9A0-4A0DBB7462C6}"/>
                </c:ext>
              </c:extLst>
            </c:dLbl>
            <c:dLbl>
              <c:idx val="2"/>
              <c:layout>
                <c:manualLayout>
                  <c:x val="7.3186569590984012E-3"/>
                  <c:y val="-7.3686501448126922E-3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42-460E-A9A0-4A0DBB7462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Единовременные выплаты в размере 20 тыс.руб.</c:v>
                </c:pt>
                <c:pt idx="1">
                  <c:v>Единовременные выплаты в размере 15 тыс.руб.</c:v>
                </c:pt>
                <c:pt idx="2">
                  <c:v>Компенсания оплаты проезда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642-460E-A9A0-4A0DBB746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0.55060736073599759"/>
          <c:y val="0"/>
          <c:w val="0.43817500477263616"/>
          <c:h val="0.93664008559439615"/>
        </c:manualLayout>
      </c:layout>
      <c:overlay val="0"/>
      <c:txPr>
        <a:bodyPr/>
        <a:lstStyle/>
        <a:p>
          <a:pPr>
            <a:defRPr sz="16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тыс.руб.</c:v>
                </c:pt>
              </c:strCache>
            </c:strRef>
          </c:tx>
          <c:explosion val="25"/>
          <c:dPt>
            <c:idx val="0"/>
            <c:bubble3D val="0"/>
            <c:explosion val="21"/>
            <c:spPr>
              <a:solidFill>
                <a:srgbClr val="250AF0"/>
              </a:solidFill>
            </c:spPr>
            <c:extLst>
              <c:ext xmlns:c16="http://schemas.microsoft.com/office/drawing/2014/chart" uri="{C3380CC4-5D6E-409C-BE32-E72D297353CC}">
                <c16:uniqueId val="{00000001-AAAA-4698-8056-13E96370577F}"/>
              </c:ext>
            </c:extLst>
          </c:dPt>
          <c:dPt>
            <c:idx val="1"/>
            <c:bubble3D val="0"/>
            <c:explosion val="15"/>
            <c:extLst>
              <c:ext xmlns:c16="http://schemas.microsoft.com/office/drawing/2014/chart" uri="{C3380CC4-5D6E-409C-BE32-E72D297353CC}">
                <c16:uniqueId val="{00000002-AAAA-4698-8056-13E96370577F}"/>
              </c:ext>
            </c:extLst>
          </c:dPt>
          <c:dLbls>
            <c:dLbl>
              <c:idx val="0"/>
              <c:layout>
                <c:manualLayout>
                  <c:x val="0.10301636331613036"/>
                  <c:y val="2.4219516399479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AA-4698-8056-13E96370577F}"/>
                </c:ext>
              </c:extLst>
            </c:dLbl>
            <c:dLbl>
              <c:idx val="1"/>
              <c:layout>
                <c:manualLayout>
                  <c:x val="-5.7148599859303456E-2"/>
                  <c:y val="-0.145090711759232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AA-4698-8056-13E963705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Пожарная безопасность</c:v>
                </c:pt>
                <c:pt idx="1">
                  <c:v>Антитеррористическая безопасность</c:v>
                </c:pt>
              </c:strCache>
            </c:strRef>
          </c:cat>
          <c:val>
            <c:numRef>
              <c:f>Лист1!$B$2:$B$3</c:f>
              <c:numCache>
                <c:formatCode>#,##0.000</c:formatCode>
                <c:ptCount val="2"/>
                <c:pt idx="0">
                  <c:v>6339.2</c:v>
                </c:pt>
                <c:pt idx="1">
                  <c:v>8320.1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AA-4698-8056-13E9637057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5310259898632474"/>
          <c:y val="0.12322939575100078"/>
          <c:w val="0.44689740101367514"/>
          <c:h val="0.64839463711538259"/>
        </c:manualLayout>
      </c:layout>
      <c:overlay val="0"/>
      <c:txPr>
        <a:bodyPr/>
        <a:lstStyle/>
        <a:p>
          <a:pPr>
            <a:defRPr sz="16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094412331406549"/>
          <c:y val="3.9225497190898448E-2"/>
          <c:w val="0.62235067437379565"/>
          <c:h val="0.8485111773660090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рабочих мест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8535645472061657E-3"/>
                  <c:y val="7.5433648444035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/>
                      <a:t>226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AE-405B-BCA6-4193B53E35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AE-405B-BCA6-4193B53E35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денежные средства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8034682080924872E-2"/>
                  <c:y val="-5.5820899848586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145,5 тыс.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04046242774571"/>
                      <c:h val="7.126971104992471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8AE-405B-BCA6-4193B53E35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#,##0.00"р."</c:formatCode>
                <c:ptCount val="1"/>
                <c:pt idx="0">
                  <c:v>190550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AE-405B-BCA6-4193B53E3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966400"/>
        <c:axId val="32870336"/>
        <c:axId val="33703168"/>
      </c:bar3DChart>
      <c:catAx>
        <c:axId val="36966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870336"/>
        <c:crosses val="autoZero"/>
        <c:auto val="1"/>
        <c:lblAlgn val="ctr"/>
        <c:lblOffset val="100"/>
        <c:noMultiLvlLbl val="0"/>
      </c:catAx>
      <c:valAx>
        <c:axId val="32870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966400"/>
        <c:crosses val="autoZero"/>
        <c:crossBetween val="between"/>
      </c:valAx>
      <c:serAx>
        <c:axId val="33703168"/>
        <c:scaling>
          <c:orientation val="minMax"/>
        </c:scaling>
        <c:delete val="1"/>
        <c:axPos val="b"/>
        <c:majorTickMark val="none"/>
        <c:minorTickMark val="none"/>
        <c:tickLblPos val="nextTo"/>
        <c:crossAx val="32870336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691714836223506"/>
          <c:y val="0.84549383142824763"/>
          <c:w val="0.49537572254335266"/>
          <c:h val="0.151488822633990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51858840138952"/>
          <c:y val="3.372985538607489E-2"/>
          <c:w val="0.81448141159861043"/>
          <c:h val="0.507716466804916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Денежные средства</c:v>
                </c:pt>
                <c:pt idx="1">
                  <c:v>Закупка СИЗов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1378.7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C5-4232-83FC-9217C52C13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Денежные средства</c:v>
                </c:pt>
                <c:pt idx="1">
                  <c:v>Закупка СИЗов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728.7</c:v>
                </c:pt>
                <c:pt idx="1">
                  <c:v>1451.2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C5-4232-83FC-9217C52C13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499160944"/>
        <c:axId val="499163896"/>
        <c:axId val="0"/>
      </c:bar3DChart>
      <c:catAx>
        <c:axId val="499160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9163896"/>
        <c:crosses val="autoZero"/>
        <c:auto val="1"/>
        <c:lblAlgn val="ctr"/>
        <c:lblOffset val="100"/>
        <c:noMultiLvlLbl val="0"/>
      </c:catAx>
      <c:valAx>
        <c:axId val="499163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916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0.4515</cdr:x>
      <cdr:y>0.19565</cdr:y>
    </cdr:from>
    <cdr:to>
      <cdr:x>0.69215</cdr:x>
      <cdr:y>0.26763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2016224" y="929903"/>
          <a:ext cx="1074656" cy="3421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>
            <a:defRPr/>
          </a:pPr>
          <a:r>
            <a:rPr lang="ru-RU" sz="1600" b="1" dirty="0" err="1">
              <a:solidFill>
                <a:srgbClr val="002060"/>
              </a:solidFill>
              <a:latin typeface="+mj-lt"/>
            </a:rPr>
            <a:t>тыс.руб</a:t>
          </a:r>
          <a:r>
            <a:rPr lang="ru-RU" b="1" dirty="0">
              <a:solidFill>
                <a:srgbClr val="002060"/>
              </a:solidFill>
            </a:rPr>
            <a:t>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E74C3D0-0C34-440F-9E22-8A26F51816F7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3A3876-8AEA-406A-8F71-C01DD247F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619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053699-B825-4259-80EA-370CCA799D2E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/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+</a:t>
            </a:r>
          </a:p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3125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98874F-CB60-42B0-816E-67BFD66965A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1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281513-C9CC-4E68-8A34-BCDC77F7EA6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92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281513-C9CC-4E68-8A34-BCDC77F7EA6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72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41E4B9-1EF6-49CB-B4C2-B7EE1DE3ECD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35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EEDA52-64AF-488A-AD04-7B43B1FD2C5C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altLang="ru-RU"/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914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DAB564A-2C1A-44FF-A5EA-BF16ABA6A7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52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51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30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0BC27-EA50-4433-953E-030F1E5167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9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0E36CA-0DEB-4B8D-891D-8AAD826A38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37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0075" cy="14335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4075" cy="466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86075" cy="466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4075" cy="466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1F473-C78E-4FB1-A6B5-15E52F8FF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8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265E266-9608-47AA-AF43-46F4829877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8B01F60-E052-419F-9D94-EC31EDD816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37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FE3127F9-91F5-4134-899D-068ABDBE82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09A79-477C-497F-92CA-4E620B6613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5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3972D-945B-46FA-B3FF-524FF413A4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77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876F3-F4F4-47B2-9BE3-0ACC739AF4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95B8378-DE59-4CDC-9EA4-D80353AB81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33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287976AF-5B92-4EBF-B1F8-1D304F1D24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35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  <p:sldLayoutId id="214748399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323850" y="1989138"/>
            <a:ext cx="8569325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Об итогах работы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Управления образования Ивановского муниципального района в 20</a:t>
            </a:r>
            <a:r>
              <a:rPr lang="en-US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20</a:t>
            </a:r>
            <a:r>
              <a:rPr lang="ru-RU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 году и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задачах на 202</a:t>
            </a:r>
            <a:r>
              <a:rPr lang="en-US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1</a:t>
            </a:r>
            <a:r>
              <a:rPr lang="ru-RU" altLang="ru-RU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 год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18" y="1"/>
            <a:ext cx="904881" cy="109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64387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B5D6D766-3C3E-4C44-BBDE-232AE481DC5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31640" y="275902"/>
            <a:ext cx="703442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rgbClr val="002060"/>
                </a:solidFill>
              </a:rPr>
              <a:t>Развитие инфраструктуры</a:t>
            </a:r>
          </a:p>
        </p:txBody>
      </p:sp>
      <p:pic>
        <p:nvPicPr>
          <p:cNvPr id="1026" name="Picture 2" descr="C:\Users\User\Desktop\Замена окон в чернореченской сш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516" y="836712"/>
            <a:ext cx="4633956" cy="3475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 (2)\ФОТО СН\Окна и ремонт электирики  Новотал СШ\IMG_20200217_121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8741" y="808977"/>
            <a:ext cx="3423179" cy="4564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7"/>
          <p:cNvSpPr>
            <a:spLocks noChangeArrowheads="1"/>
          </p:cNvSpPr>
          <p:nvPr/>
        </p:nvSpPr>
        <p:spPr bwMode="auto">
          <a:xfrm>
            <a:off x="477878" y="6451236"/>
            <a:ext cx="83534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Частичная замена окон </a:t>
            </a:r>
            <a:endParaRPr lang="ru-RU" altLang="ru-RU" sz="16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1030" name="Picture 6" descr="C:\Users\User\Desktop\Новая папка (2)\ФОТО СН\Коляновская СШ\Окн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3" y="3645024"/>
            <a:ext cx="5213656" cy="2932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1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979613" y="260350"/>
            <a:ext cx="6046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Федеральный проект</a:t>
            </a:r>
          </a:p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«Детский спорт»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4" name="Picture 2" descr="C:\Users\User\Desktop\Новая папка (2)\ФОТО СН\Коляновская СШ\помещ-я спортзала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1" y="3725316"/>
            <a:ext cx="3829381" cy="2872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2)\ФОТО СН\Коляновская СШ\Помещ-я спортзала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7" y="1169927"/>
            <a:ext cx="3829381" cy="2872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 (2)\ФОТО СН\Коляновская СШ\Спорзал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7" y="3725316"/>
            <a:ext cx="3829381" cy="2872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Новая папка (2)\ФОТО СН\Коляновская СШ\Спортзал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169927"/>
            <a:ext cx="3829381" cy="2872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7"/>
          <p:cNvSpPr>
            <a:spLocks noChangeArrowheads="1"/>
          </p:cNvSpPr>
          <p:nvPr/>
        </p:nvSpPr>
        <p:spPr bwMode="auto">
          <a:xfrm>
            <a:off x="477878" y="6451236"/>
            <a:ext cx="83534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Спортивный зал МБОУ «</a:t>
            </a:r>
            <a:r>
              <a:rPr lang="ru-RU" altLang="ru-RU" sz="1600" b="1" dirty="0" err="1">
                <a:solidFill>
                  <a:srgbClr val="002060"/>
                </a:solidFill>
                <a:latin typeface="Arial" charset="0"/>
              </a:rPr>
              <a:t>Коляновская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 СШ»</a:t>
            </a:r>
            <a:endParaRPr lang="ru-RU" altLang="ru-RU" sz="16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0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1392" y="1469493"/>
            <a:ext cx="3758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«Точка роста»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36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31640" y="275902"/>
            <a:ext cx="703442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rgbClr val="002060"/>
                </a:solidFill>
              </a:rPr>
              <a:t>Развитие инфраструктуры</a:t>
            </a:r>
          </a:p>
        </p:txBody>
      </p:sp>
      <p:pic>
        <p:nvPicPr>
          <p:cNvPr id="9" name="Picture 3" descr="C:\Users\User\Desktop\Ремонт пищеблока в дошкольных группах чернореченской сш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78" y="926651"/>
            <a:ext cx="4677335" cy="350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 (2)\ФОТО СН\Коляновская СШ\Прачечна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2745"/>
          <a:stretch/>
        </p:blipFill>
        <p:spPr bwMode="auto">
          <a:xfrm>
            <a:off x="2267744" y="3043491"/>
            <a:ext cx="2826346" cy="34151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Новая папка (2)\ФОТО СН\Коляновская СШ\Прачечная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26651"/>
            <a:ext cx="2006075" cy="4233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7"/>
          <p:cNvSpPr>
            <a:spLocks noChangeArrowheads="1"/>
          </p:cNvSpPr>
          <p:nvPr/>
        </p:nvSpPr>
        <p:spPr bwMode="auto">
          <a:xfrm>
            <a:off x="477878" y="6300609"/>
            <a:ext cx="83534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Пищеблок МБОУ «</a:t>
            </a:r>
            <a:r>
              <a:rPr lang="ru-RU" altLang="ru-RU" sz="1600" b="1" dirty="0" err="1">
                <a:solidFill>
                  <a:srgbClr val="002060"/>
                </a:solidFill>
                <a:latin typeface="Arial" charset="0"/>
              </a:rPr>
              <a:t>Чернореченская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 СШ»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Прачечная дошкольных групп МБОУ «</a:t>
            </a:r>
            <a:r>
              <a:rPr lang="ru-RU" altLang="ru-RU" sz="1600" b="1" dirty="0" err="1">
                <a:solidFill>
                  <a:srgbClr val="002060"/>
                </a:solidFill>
                <a:latin typeface="Arial" charset="0"/>
              </a:rPr>
              <a:t>Коляновская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 СШ»</a:t>
            </a:r>
            <a:endParaRPr lang="ru-RU" altLang="ru-RU" sz="16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25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http://sarvesti.ru/wp-content/uploads/2016/04/8942135be678c904a8dcdf93359593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85" y="3692823"/>
            <a:ext cx="5076949" cy="316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390145" y="1517590"/>
            <a:ext cx="864235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Федеральный Государственный Образовательный Стандарт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Общедоступное и бесплатное  дошкольное, начальное, общее,   основного общее и среднее  общее образование 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Повышение квалификации педагогических кадров 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Разработка и внедрение новых образовательных программ 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Новая система оценки качества  образования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57F5C-11BB-4321-A98E-48A874E2F1CE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79613" y="125413"/>
            <a:ext cx="6097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Качество услуг сферы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76278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306817"/>
              </p:ext>
            </p:extLst>
          </p:nvPr>
        </p:nvGraphicFramePr>
        <p:xfrm>
          <a:off x="1979613" y="1484313"/>
          <a:ext cx="6923087" cy="5068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123103"/>
              </p:ext>
            </p:extLst>
          </p:nvPr>
        </p:nvGraphicFramePr>
        <p:xfrm>
          <a:off x="395536" y="1851025"/>
          <a:ext cx="4465638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92DCA1E-EBB8-494A-B35D-9174F08152B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547665" y="260648"/>
            <a:ext cx="6970348" cy="128089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Формирование здорового образа жизни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72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790" y="198466"/>
            <a:ext cx="6589199" cy="12808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Отдых и оздоровление детей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179513" y="2060848"/>
            <a:ext cx="910907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году из бюджета Ивановского муниципального района было выделено и освоено :</a:t>
            </a:r>
            <a:endParaRPr lang="en-US" altLang="ru-RU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altLang="ru-RU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632,9 тыс. рублей на организацию отдыха и оздоровления детей в летний период. 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ru-RU" alt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Обеспечены продуктовыми наборами дети из малоимущих семей  - 274 чел.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06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589199" cy="12808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Социально-экономическая поддержка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6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779358"/>
              </p:ext>
            </p:extLst>
          </p:nvPr>
        </p:nvGraphicFramePr>
        <p:xfrm>
          <a:off x="1012479" y="1410914"/>
          <a:ext cx="6573935" cy="318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4506687"/>
            <a:ext cx="7682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 2020 году на организацию целевой подготовки педагогов для работы в муниципальных образовательных организациях Ивановского муниципального района было выделено 175,0 тыс. руб., в том числе из областного бюджета – 35,6 тыс. руб.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949280"/>
            <a:ext cx="7682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Именная стипендия для интеллектуально-одаренных обучающихся (24 человек) в общей сумме 108,0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365912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704" y="198466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«Пожарная и антитеррористическая безопасность»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23850" y="5181600"/>
            <a:ext cx="86407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В рамках подпрограммы «Пожарная и антитеррористическая безопасность образовательных организаций Ивановского муниципального района» учреждениям образования выделены денежные средства в сумме 14 миллионов 659 тыс. 300 рублей.</a:t>
            </a:r>
          </a:p>
        </p:txBody>
      </p:sp>
      <p:graphicFrame>
        <p:nvGraphicFramePr>
          <p:cNvPr id="7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22666"/>
              </p:ext>
            </p:extLst>
          </p:nvPr>
        </p:nvGraphicFramePr>
        <p:xfrm>
          <a:off x="1382440" y="1804606"/>
          <a:ext cx="7222008" cy="319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TextBox 7"/>
          <p:cNvSpPr txBox="1"/>
          <p:nvPr/>
        </p:nvSpPr>
        <p:spPr>
          <a:xfrm>
            <a:off x="5879266" y="3127113"/>
            <a:ext cx="1074656" cy="3421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b="1" dirty="0" err="1">
                <a:solidFill>
                  <a:srgbClr val="002060"/>
                </a:solidFill>
                <a:latin typeface="+mj-lt"/>
              </a:rPr>
              <a:t>тыс.руб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75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91680" y="198466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«Пожарная и антитеррористическая безопасность»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1" y="1443841"/>
            <a:ext cx="825856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 монтаж новых автоматических пожарных сигнализаций и систем оповещения и управления эвакуацией людей во время пожара в зданиях дошкольных групп «Родничок» и «Малыш»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Новоталицкая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СШ», в здании школы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Коляновская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Ежегодно проводится проверка работоспособности внутреннего пожарного водопровода, перезарядка и приобретение огнетушителей и пожарного оборудования.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Установлены противопожарные двери в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Михалевская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Проведены профилактические испытания электрооборудования, электросетей, технологического электрооборудования пищеблоков во всех учреждениях образования.</a:t>
            </a:r>
          </a:p>
        </p:txBody>
      </p:sp>
      <p:sp>
        <p:nvSpPr>
          <p:cNvPr id="3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Работа\доклады, конференции\Итоговые\Итоговое 2019 за 2018\2d67f5a20f8e8e8d78b8f4bb809dce8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53915"/>
            <a:ext cx="2758911" cy="228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68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http://sarvesti.ru/wp-content/uploads/2016/04/8942135be678c904a8dcdf93359593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85" y="3692823"/>
            <a:ext cx="5076949" cy="316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390145" y="1052736"/>
            <a:ext cx="864235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Доступность и качество общего образования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Доступность дошкольного образования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Расширение спектра образовательных услуг дополнительного образования с учетом интересов детей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Создание современных условий для реализации государственных образовательных стандартов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Совершенствование работы по укреплению здоровья детей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Развитие системы мер по поддержке талантливых детей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ru-RU" altLang="ru-RU" sz="2000" dirty="0">
                <a:solidFill>
                  <a:srgbClr val="002060"/>
                </a:solidFill>
              </a:rPr>
              <a:t>Совершенствование кадровой политики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57F5C-11BB-4321-A98E-48A874E2F1CE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844824"/>
            <a:ext cx="825856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Проведены испытания наружных пожарных лестниц в МБДОУ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Богданихский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детский сад «Солнышко».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 расчет независимой оценки пожарного риска в МБУ ДО ЦДО.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Установлены системы видеонаблюдения в МБОУ «Богородская СШ»,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Озерновская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СШ»,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Подвязновская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 и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Чернореченская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Восстановлено ограждение территорий дошкольных групп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Буньковская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СШ», территорий школы и дошкольных групп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Михалевская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СШ», территории школы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Подвязновская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Заключены договоры на обеспечение физической охраны 9-ти общеобразовательных организаций (все школы кроме МБОУ «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Буньковская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СШ»).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Заключены договоры с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Росгвардией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на реагирование при срабатывании кнопки тревожной сигнализации.</a:t>
            </a:r>
          </a:p>
        </p:txBody>
      </p:sp>
      <p:sp>
        <p:nvSpPr>
          <p:cNvPr id="3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691680" y="198466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«Пожарная и антитеррористическая безопасность»</a:t>
            </a:r>
          </a:p>
        </p:txBody>
      </p:sp>
    </p:spTree>
    <p:extLst>
      <p:ext uri="{BB962C8B-B14F-4D97-AF65-F5344CB8AC3E}">
        <p14:creationId xmlns:p14="http://schemas.microsoft.com/office/powerpoint/2010/main" val="310325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спецоценка условий тру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42" y="4149080"/>
            <a:ext cx="4065581" cy="2553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47402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Специальная оценка условий труда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129505"/>
              </p:ext>
            </p:extLst>
          </p:nvPr>
        </p:nvGraphicFramePr>
        <p:xfrm>
          <a:off x="3059832" y="2028314"/>
          <a:ext cx="6591300" cy="4208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3471392"/>
              </p:ext>
            </p:extLst>
          </p:nvPr>
        </p:nvGraphicFramePr>
        <p:xfrm>
          <a:off x="1090143" y="1349893"/>
          <a:ext cx="4345953" cy="4023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1974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Приоритетные направления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создание условий для повышения качества образования;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создание условий для развития системы дополнительного образования;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повышение эффективности управления в системе образования.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46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284984"/>
            <a:ext cx="6589199" cy="128089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Спасибо за внимание.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7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979613" y="125413"/>
            <a:ext cx="6097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Средняя заработная плата педагогических работников</a:t>
            </a:r>
          </a:p>
        </p:txBody>
      </p:sp>
      <p:sp>
        <p:nvSpPr>
          <p:cNvPr id="6151" name="Прямоугольник 7"/>
          <p:cNvSpPr>
            <a:spLocks noChangeArrowheads="1"/>
          </p:cNvSpPr>
          <p:nvPr/>
        </p:nvSpPr>
        <p:spPr bwMode="auto">
          <a:xfrm>
            <a:off x="755575" y="5764667"/>
            <a:ext cx="83534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Средняя заработная плата педагогических работников в 201</a:t>
            </a:r>
            <a:r>
              <a:rPr lang="en-US" altLang="ru-RU" sz="1600" b="1" dirty="0">
                <a:solidFill>
                  <a:srgbClr val="002060"/>
                </a:solidFill>
                <a:latin typeface="Arial" charset="0"/>
              </a:rPr>
              <a:t>9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 году:</a:t>
            </a:r>
          </a:p>
          <a:p>
            <a:pPr marL="285750" eaLnBrk="1" hangingPunct="1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Общего образования: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29 227,7 руб.</a:t>
            </a:r>
          </a:p>
          <a:p>
            <a:pPr marL="285750" eaLnBrk="1" hangingPunct="1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Дошкольного образования:  23 772,2 руб.</a:t>
            </a:r>
          </a:p>
          <a:p>
            <a:pPr marL="285750" eaLnBrk="1" hangingPunct="1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Дополнительного образования: 23 344,7 руб.</a:t>
            </a:r>
            <a:endParaRPr lang="ru-RU" altLang="ru-RU" sz="16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78616-C40A-4CFB-8C88-6B883039F3A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93820784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Прямоугольник 7"/>
          <p:cNvSpPr>
            <a:spLocks noChangeArrowheads="1"/>
          </p:cNvSpPr>
          <p:nvPr/>
        </p:nvSpPr>
        <p:spPr bwMode="auto">
          <a:xfrm>
            <a:off x="6660232" y="2132856"/>
            <a:ext cx="6131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charset="0"/>
              </a:rPr>
              <a:t>руб.</a:t>
            </a:r>
          </a:p>
        </p:txBody>
      </p:sp>
      <p:sp>
        <p:nvSpPr>
          <p:cNvPr id="21" name="Прямоугольник 7"/>
          <p:cNvSpPr>
            <a:spLocks noChangeArrowheads="1"/>
          </p:cNvSpPr>
          <p:nvPr/>
        </p:nvSpPr>
        <p:spPr bwMode="auto">
          <a:xfrm>
            <a:off x="2172072" y="3654799"/>
            <a:ext cx="103177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charset="0"/>
              </a:rPr>
              <a:t>136,92%</a:t>
            </a:r>
          </a:p>
        </p:txBody>
      </p:sp>
      <p:sp>
        <p:nvSpPr>
          <p:cNvPr id="22" name="Прямоугольник 7"/>
          <p:cNvSpPr>
            <a:spLocks noChangeArrowheads="1"/>
          </p:cNvSpPr>
          <p:nvPr/>
        </p:nvSpPr>
        <p:spPr bwMode="auto">
          <a:xfrm>
            <a:off x="3707904" y="3767289"/>
            <a:ext cx="792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charset="0"/>
              </a:rPr>
              <a:t>106,9%</a:t>
            </a:r>
          </a:p>
        </p:txBody>
      </p:sp>
      <p:sp>
        <p:nvSpPr>
          <p:cNvPr id="23" name="Прямоугольник 7"/>
          <p:cNvSpPr>
            <a:spLocks noChangeArrowheads="1"/>
          </p:cNvSpPr>
          <p:nvPr/>
        </p:nvSpPr>
        <p:spPr bwMode="auto">
          <a:xfrm>
            <a:off x="5292080" y="3767288"/>
            <a:ext cx="792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charset="0"/>
              </a:rPr>
              <a:t>100,3%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1"/>
          <p:cNvSpPr txBox="1">
            <a:spLocks/>
          </p:cNvSpPr>
          <p:nvPr/>
        </p:nvSpPr>
        <p:spPr bwMode="auto">
          <a:xfrm>
            <a:off x="1979613" y="260350"/>
            <a:ext cx="6046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Федеральный проект</a:t>
            </a:r>
          </a:p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«Детский спорт»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CFF1C7-392D-4BA4-8FFA-0179F8334D8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178" name="Picture 2" descr="Картинки по запросу детский спорт единая росс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4909318"/>
            <a:ext cx="2371725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613" y="2153813"/>
            <a:ext cx="2646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бюджет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52032" y="2153813"/>
            <a:ext cx="2251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Областной бюджет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28168" y="1988840"/>
            <a:ext cx="2548931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03304" y="1981583"/>
            <a:ext cx="2548931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3302634" y="3140968"/>
            <a:ext cx="1323019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2" idx="2"/>
          </p:cNvCxnSpPr>
          <p:nvPr/>
        </p:nvCxnSpPr>
        <p:spPr>
          <a:xfrm flipH="1">
            <a:off x="5903304" y="3133711"/>
            <a:ext cx="1274466" cy="1159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417601" y="4373412"/>
            <a:ext cx="1835448" cy="111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55824" y="4493819"/>
            <a:ext cx="1559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 млн. рублей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1"/>
          <p:cNvSpPr txBox="1">
            <a:spLocks/>
          </p:cNvSpPr>
          <p:nvPr/>
        </p:nvSpPr>
        <p:spPr bwMode="auto">
          <a:xfrm>
            <a:off x="1979613" y="260350"/>
            <a:ext cx="6046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Спортивные залы </a:t>
            </a:r>
          </a:p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МБОУ «</a:t>
            </a:r>
            <a:r>
              <a:rPr lang="ru-RU" altLang="ru-RU" sz="2400" b="1" dirty="0" err="1">
                <a:solidFill>
                  <a:srgbClr val="002060"/>
                </a:solidFill>
              </a:rPr>
              <a:t>Озерновская</a:t>
            </a:r>
            <a:r>
              <a:rPr lang="ru-RU" altLang="ru-RU" sz="2400" b="1" dirty="0">
                <a:solidFill>
                  <a:srgbClr val="002060"/>
                </a:solidFill>
              </a:rPr>
              <a:t> СШ» и </a:t>
            </a:r>
          </a:p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МБОУ « Богородская СШ»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CFF1C7-392D-4BA4-8FFA-0179F8334D8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178" name="Picture 2" descr="Картинки по запросу детский спорт единая росс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4909318"/>
            <a:ext cx="2371725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88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414" y="332656"/>
            <a:ext cx="6591985" cy="1446214"/>
          </a:xfrm>
        </p:spPr>
        <p:txBody>
          <a:bodyPr>
            <a:norm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altLang="ru-RU" sz="27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Федеральные проекты</a:t>
            </a:r>
            <a:r>
              <a:rPr lang="ru-RU" alt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r>
              <a:rPr lang="ru-RU" alt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</a:t>
            </a:r>
            <a:br>
              <a:rPr lang="ru-RU" alt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11228" y="1988840"/>
            <a:ext cx="8309245" cy="3528392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«Цифровая образовательная среда»</a:t>
            </a:r>
          </a:p>
          <a:p>
            <a:pPr marL="0" indent="0"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2,3 млн. руб.</a:t>
            </a:r>
          </a:p>
          <a:p>
            <a:pPr marL="0" indent="0" algn="r"/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(оборудование для МБОУ «</a:t>
            </a:r>
            <a:r>
              <a:rPr lang="ru-RU" sz="2000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Михалевская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СШ»)</a:t>
            </a:r>
          </a:p>
          <a:p>
            <a:pPr marL="0" indent="0"/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/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«Современная школа»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2,2 млн. руб.</a:t>
            </a:r>
          </a:p>
          <a:p>
            <a:pPr marL="623888" indent="-623888" algn="r">
              <a:lnSpc>
                <a:spcPct val="110000"/>
              </a:lnSpc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(оборудование для Точек роста МБОУ «</a:t>
            </a:r>
            <a:r>
              <a:rPr lang="ru-RU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Коляновская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СШ» и МБОУ «</a:t>
            </a:r>
            <a:r>
              <a:rPr lang="ru-RU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Подвязновская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СШ»)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6016" y="1941835"/>
            <a:ext cx="0" cy="32873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3845BD07-7C5E-4DFF-B701-16C9FF4B2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4DF7B5C-5D60-4F81-B2DC-30F5B9FF6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83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0EEBA-6AB3-4759-A755-E544DD387A4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10245" name="Заголовок 1"/>
          <p:cNvSpPr txBox="1">
            <a:spLocks/>
          </p:cNvSpPr>
          <p:nvPr/>
        </p:nvSpPr>
        <p:spPr bwMode="auto">
          <a:xfrm>
            <a:off x="1979613" y="260350"/>
            <a:ext cx="6046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Объем бюджетного финансирования</a:t>
            </a:r>
          </a:p>
        </p:txBody>
      </p:sp>
      <p:sp>
        <p:nvSpPr>
          <p:cNvPr id="10248" name="Заголовок 1"/>
          <p:cNvSpPr txBox="1">
            <a:spLocks/>
          </p:cNvSpPr>
          <p:nvPr/>
        </p:nvSpPr>
        <p:spPr bwMode="auto">
          <a:xfrm>
            <a:off x="4950619" y="2193132"/>
            <a:ext cx="45339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2400" b="1" dirty="0">
                <a:solidFill>
                  <a:srgbClr val="002060"/>
                </a:solidFill>
              </a:rPr>
              <a:t>На общеобразовательные учреждения было выделено 796 млн.537 тыс.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55876670"/>
              </p:ext>
            </p:extLst>
          </p:nvPr>
        </p:nvGraphicFramePr>
        <p:xfrm>
          <a:off x="443310" y="2193132"/>
          <a:ext cx="3768650" cy="29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196732025"/>
              </p:ext>
            </p:extLst>
          </p:nvPr>
        </p:nvGraphicFramePr>
        <p:xfrm>
          <a:off x="4760537" y="3573016"/>
          <a:ext cx="4070846" cy="304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7"/>
          <p:cNvSpPr txBox="1"/>
          <p:nvPr/>
        </p:nvSpPr>
        <p:spPr>
          <a:xfrm>
            <a:off x="7875983" y="4016097"/>
            <a:ext cx="10885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тыс.руб</a:t>
            </a:r>
            <a:r>
              <a:rPr lang="ru-RU" sz="10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0032" y="5384249"/>
            <a:ext cx="938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solidFill>
                  <a:srgbClr val="002060"/>
                </a:solidFill>
              </a:rPr>
              <a:t>тыс.руб</a:t>
            </a:r>
            <a:r>
              <a:rPr lang="ru-RU" sz="12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18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1" y="116632"/>
            <a:ext cx="7466476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Модернизация учреждений образования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Оснащение материально-технической базы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758F0-3878-43F9-B2BD-ABF26AA2E93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"/>
            <a:ext cx="691764" cy="8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1152128" cy="72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648246"/>
              </p:ext>
            </p:extLst>
          </p:nvPr>
        </p:nvGraphicFramePr>
        <p:xfrm>
          <a:off x="395536" y="1673137"/>
          <a:ext cx="8640960" cy="383992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676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Строительство двух детских садов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237 787,5 тыс. руб. </a:t>
                      </a: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1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П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риобретено два автобуса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4 584,0 тыс. 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Оборудование для Точки роста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1 437,3 тыс. 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Оборудование для спортивных залов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899,1 тыс. 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ебель и оборудование по курсу робототехники для МБУ ДО ЦДО 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234,5 тыс. руб.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Мебель</a:t>
                      </a:r>
                      <a:r>
                        <a:rPr lang="ru-RU" sz="1600" baseline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мягкий инвентарь и оборудование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1 615,5 тыс. руб.;</a:t>
                      </a: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На строительство школы в с.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Богданиха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на 425 мест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46 613,0 тыс. руб.;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На благоустройство  территории муниципальных образовательных организаций</a:t>
                      </a:r>
                    </a:p>
                  </a:txBody>
                  <a:tcPr marL="26493" marR="2649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448,7 тыс. </a:t>
                      </a:r>
                      <a:r>
                        <a:rPr lang="ru-RU" sz="1600" b="1" dirty="0" err="1"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руб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26493" marR="2649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4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3392</TotalTime>
  <Words>807</Words>
  <Application>Microsoft Office PowerPoint</Application>
  <PresentationFormat>Экран (4:3)</PresentationFormat>
  <Paragraphs>150</Paragraphs>
  <Slides>23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Федеральные проекты:  </vt:lpstr>
      <vt:lpstr>Презентация PowerPoint</vt:lpstr>
      <vt:lpstr>Презентация PowerPoint</vt:lpstr>
      <vt:lpstr>Модернизация учреждений образования Оснащение материально-технической базы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здорового образа жизни </vt:lpstr>
      <vt:lpstr>Отдых и оздоровление детей</vt:lpstr>
      <vt:lpstr>Социально-экономическая поддержка</vt:lpstr>
      <vt:lpstr>«Пожарная и антитеррористическая безопасность»</vt:lpstr>
      <vt:lpstr>«Пожарная и антитеррористическая безопасность»</vt:lpstr>
      <vt:lpstr>«Пожарная и антитеррористическая безопасность»</vt:lpstr>
      <vt:lpstr>Специальная оценка условий труда</vt:lpstr>
      <vt:lpstr>Приоритетные направления развития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Континент</dc:creator>
  <cp:lastModifiedBy>User</cp:lastModifiedBy>
  <cp:revision>349</cp:revision>
  <dcterms:created xsi:type="dcterms:W3CDTF">2013-01-26T09:45:36Z</dcterms:created>
  <dcterms:modified xsi:type="dcterms:W3CDTF">2021-02-16T07:18:09Z</dcterms:modified>
</cp:coreProperties>
</file>