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70" r:id="rId2"/>
    <p:sldId id="257" r:id="rId3"/>
    <p:sldId id="269" r:id="rId4"/>
    <p:sldId id="259" r:id="rId5"/>
    <p:sldId id="260" r:id="rId6"/>
    <p:sldId id="266" r:id="rId7"/>
    <p:sldId id="276" r:id="rId8"/>
    <p:sldId id="277" r:id="rId9"/>
    <p:sldId id="278" r:id="rId10"/>
    <p:sldId id="271" r:id="rId11"/>
    <p:sldId id="272" r:id="rId12"/>
    <p:sldId id="273" r:id="rId13"/>
    <p:sldId id="263" r:id="rId14"/>
    <p:sldId id="267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518"/>
    <p:restoredTop sz="95033" autoAdjust="0"/>
  </p:normalViewPr>
  <p:slideViewPr>
    <p:cSldViewPr>
      <p:cViewPr varScale="1">
        <p:scale>
          <a:sx n="107" d="100"/>
          <a:sy n="107" d="100"/>
        </p:scale>
        <p:origin x="133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0EE52-0FFE-864D-A5D7-8485857C111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1885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23A49-D879-7541-B12B-EE570AA25D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5600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23A49-D879-7541-B12B-EE570AA25D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213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23A49-D879-7541-B12B-EE570AA25D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2121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23A49-D879-7541-B12B-EE570AA25D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5903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23A49-D879-7541-B12B-EE570AA25D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2393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38BF2-A11B-174D-B87F-CFF2908936F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5932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6566F-C8C9-964A-B26A-649F14650CA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904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2FD376-8840-DA48-AAF8-025F3272A8C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1453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D3106E-5789-D34F-8E6B-0ADA749C19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735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5535E-48B5-E944-B5BF-219037D73FD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7002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23A49-D879-7541-B12B-EE570AA25D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592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2F83DB-E12E-094E-BC8A-29EBE14904E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772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69879-6AEA-CD41-9D13-93BED65F4ED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6576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0B0-16A1-084C-94DB-CFC5D197FA2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710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C56BFD-EA0A-A34F-A34B-63D4EB135CC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764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AE23A49-D879-7541-B12B-EE570AA25D3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2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AA16F1-AAD3-018B-D994-E9277F405745}"/>
              </a:ext>
            </a:extLst>
          </p:cNvPr>
          <p:cNvSpPr txBox="1"/>
          <p:nvPr/>
        </p:nvSpPr>
        <p:spPr>
          <a:xfrm>
            <a:off x="395536" y="787756"/>
            <a:ext cx="8856984" cy="1222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младшего дошкольного возраста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03C0FD-872A-6538-CAE2-B354AD34714B}"/>
              </a:ext>
            </a:extLst>
          </p:cNvPr>
          <p:cNvSpPr txBox="1"/>
          <p:nvPr/>
        </p:nvSpPr>
        <p:spPr>
          <a:xfrm>
            <a:off x="1835696" y="3054922"/>
            <a:ext cx="5976664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«Мы играем в театр»</a:t>
            </a:r>
            <a:endParaRPr lang="ru-RU" sz="32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E0A5B1-3DF7-8507-E075-01CC6CB81091}"/>
              </a:ext>
            </a:extLst>
          </p:cNvPr>
          <p:cNvSpPr txBox="1"/>
          <p:nvPr/>
        </p:nvSpPr>
        <p:spPr>
          <a:xfrm flipH="1">
            <a:off x="6624228" y="5229200"/>
            <a:ext cx="2376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Толакаева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049D61-92F3-54AB-82ED-528980BB360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914"/>
            <a:ext cx="4033464" cy="258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3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B2F112-F670-BD7B-3148-68AA6A842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424936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1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6E5700-5288-3A48-4FD4-4DBBA94FA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91680" y="-603448"/>
            <a:ext cx="6408712" cy="7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89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16DB55-9AD3-8F51-E2BA-77AC9C0B7E4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568952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1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503E3CE-9395-0746-27AD-92464CE82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599" y="609600"/>
            <a:ext cx="6914729" cy="1320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ru-RU" altLang="ru-RU" sz="4000" dirty="0"/>
            </a:br>
            <a:r>
              <a:rPr lang="ru-RU" altLang="ru-RU" sz="4000" dirty="0"/>
              <a:t> </a:t>
            </a:r>
            <a:r>
              <a:rPr lang="ru-RU" altLang="ru-RU" sz="4000" dirty="0">
                <a:solidFill>
                  <a:srgbClr val="FF0000"/>
                </a:solidFill>
              </a:rPr>
              <a:t>Ресурсное обеспечение</a:t>
            </a:r>
            <a:br>
              <a:rPr lang="ru-RU" altLang="ru-RU" sz="4000" dirty="0"/>
            </a:br>
            <a:endParaRPr lang="ru-RU" altLang="ru-RU" sz="4000" dirty="0"/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F848AD02-0AA1-A1B5-CF5B-4172DC0E47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kern="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 би-ба-</a:t>
            </a:r>
            <a:r>
              <a:rPr lang="ru-RU" kern="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kern="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«Репка»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пальчиковый театр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Масочный 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kern="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Сюжетные картинки по сказке «Репка»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19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идактические игры: «Кто? Какой? Что делает?», «Кто что ест?», «Расскажи сказку по картинкам», пазлы "Любимые герои сказок", раскраски по мотивам сказок «Теремок», «Колобок», «Репка».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9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атрибуты к подвижной игре «Репка»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6A51C-7AA3-6019-8D3C-D8A9BD4B7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Участники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DD11D3-6D4D-06E3-2164-B0EA7E5F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ru-RU" kern="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В</a:t>
            </a: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оспитатели,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ru-RU" kern="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Д</a:t>
            </a: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ети группы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Родители воспитанников</a:t>
            </a:r>
          </a:p>
          <a:p>
            <a:pPr marL="0" indent="0">
              <a:buNone/>
            </a:pPr>
            <a:r>
              <a:rPr lang="ru-RU" kern="0" dirty="0">
                <a:solidFill>
                  <a:srgbClr val="333333"/>
                </a:solidFill>
                <a:latin typeface="Arial" panose="020B0604020202020204" pitchFamily="34" charset="0"/>
              </a:rPr>
              <a:t>  Музыкальный руководитель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184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1A20F77C-A06C-1FCA-54F6-30943D880F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4000" dirty="0">
                <a:solidFill>
                  <a:srgbClr val="FF0000"/>
                </a:solidFill>
              </a:rPr>
              <a:t>ОЖИДАЕМЫЕ РЕЗУЛЬТАТЫ ПРОЕКТА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3D6DAF20-FA0F-71BC-847C-FF35B13C6C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800" ker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учить детей пользоваться </a:t>
            </a: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настольным и пальчиковым </a:t>
            </a:r>
            <a:r>
              <a:rPr lang="ru-RU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театром,театром</a:t>
            </a: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би-ба-</a:t>
            </a:r>
            <a:r>
              <a:rPr lang="ru-RU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сформировать умение передавать характер персонажа интонационной выразительностью речи, мимикой, жестами;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постановка сказки «Репка»;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пополнение театрального уголка вместе с родителями.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1200"/>
              </a:spcAft>
              <a:buNone/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4CBDCC3-9BCD-720D-D005-B6C2983D1A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95006" y="188640"/>
            <a:ext cx="5937250" cy="11874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FF0000"/>
                </a:solidFill>
              </a:rPr>
              <a:t>АКТУАЛЬНОСТЬ ПРОЕКТА</a:t>
            </a:r>
          </a:p>
        </p:txBody>
      </p:sp>
      <p:sp>
        <p:nvSpPr>
          <p:cNvPr id="2050" name="Rectangle 3">
            <a:extLst>
              <a:ext uri="{FF2B5EF4-FFF2-40B4-BE49-F238E27FC236}">
                <a16:creationId xmlns:a16="http://schemas.microsoft.com/office/drawing/2014/main" id="{35D61A00-BB82-6CFC-CE83-C3817E09ED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3568" y="1196752"/>
            <a:ext cx="6848688" cy="5661248"/>
          </a:xfrm>
        </p:spPr>
        <p:txBody>
          <a:bodyPr>
            <a:normAutofit fontScale="62500" lnSpcReduction="20000"/>
          </a:bodyPr>
          <a:lstStyle/>
          <a:p>
            <a:pPr algn="r">
              <a:lnSpc>
                <a:spcPct val="107000"/>
              </a:lnSpc>
              <a:spcAft>
                <a:spcPts val="1200"/>
              </a:spcAft>
            </a:pPr>
            <a:r>
              <a:rPr lang="ru-RU" sz="2500" b="0" i="0" dirty="0">
                <a:effectLst/>
                <a:latin typeface="Arial" panose="020B0604020202020204" pitchFamily="34" charset="0"/>
              </a:rPr>
              <a:t>Театр – это волшебный мир. Он дает уроки красоты, морали и</a:t>
            </a:r>
            <a:br>
              <a:rPr lang="ru-RU" sz="2500" dirty="0"/>
            </a:br>
            <a:r>
              <a:rPr lang="ru-RU" sz="2500" b="0" i="0" dirty="0">
                <a:effectLst/>
                <a:latin typeface="Arial" panose="020B0604020202020204" pitchFamily="34" charset="0"/>
              </a:rPr>
              <a:t>нравственности. А чем они богаче, тем успешнее идет развитие духовного мира детей...» – Б.М. Теплов</a:t>
            </a:r>
          </a:p>
          <a:p>
            <a:pPr marL="0" indent="0" algn="just">
              <a:lnSpc>
                <a:spcPct val="107000"/>
              </a:lnSpc>
              <a:spcAft>
                <a:spcPts val="1200"/>
              </a:spcAft>
              <a:buNone/>
            </a:pPr>
            <a:r>
              <a:rPr lang="ru-RU" sz="2500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sz="25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Младший дошкольный возраст - наиболее благоприятный период всестороннего развития ребенка. В 3-4 года у детей активно развиваются все психические процессы: восприятие, внимание, память, мышление, воображение и речь. В этот же период происходит формирование основных качеств личности. Поэтому ни один из детских возрастов не требует такого разнообразия средств и методов развития и воспитания, как младший дошкольный. Одним из самых эффективных средств развития и воспитания ребенка в младшем дошкольном возрасте является театр и театрализованные игры. Игра - ведущий вид деятельности детей дошкольного возраста, а театр - один из самых демократичных и доступных видов искусства, который позволяет решать многие актуальные проблемы педагогики и психологии, связанные с художественным и нравственным воспитанием, развитием коммуникативных качеств личности, развитием воображения, фантазии, инициативности и т. д </a:t>
            </a:r>
            <a:endParaRPr lang="ru-RU" sz="2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1200"/>
              </a:spcAft>
              <a:buNone/>
            </a:pP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endParaRPr lang="ru-RU" altLang="ru-RU" sz="1800" dirty="0"/>
          </a:p>
          <a:p>
            <a:pPr marL="0" indent="0" algn="just" hangingPunct="1">
              <a:lnSpc>
                <a:spcPct val="100000"/>
              </a:lnSpc>
              <a:spcBef>
                <a:spcPts val="700"/>
              </a:spcBef>
              <a:buClr>
                <a:srgbClr val="0E594D"/>
              </a:buClr>
              <a:buSzPct val="45000"/>
              <a:buNone/>
            </a:pPr>
            <a:r>
              <a:rPr lang="ru-RU" altLang="ru-RU" dirty="0"/>
              <a:t>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8C27A-5FFE-F34D-0199-0608058B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09600"/>
            <a:ext cx="7488831" cy="94719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Обоснование необходимости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092AE-22B7-DEDE-6A81-32CFED105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6986738" cy="4436762"/>
          </a:xfrm>
        </p:spPr>
        <p:txBody>
          <a:bodyPr>
            <a:normAutofit/>
          </a:bodyPr>
          <a:lstStyle/>
          <a:p>
            <a:pPr algn="just">
              <a:spcBef>
                <a:spcPts val="700"/>
              </a:spcBef>
              <a:buClr>
                <a:srgbClr val="0E594D"/>
              </a:buClr>
              <a:buSzPct val="45000"/>
              <a:buFont typeface="Wingdings" pitchFamily="2" charset="2"/>
              <a:buChar char=""/>
            </a:pPr>
            <a:r>
              <a:rPr lang="ru-RU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Широки воспитательные возможности театрализованной деятельности. Участвуя в ней, дети знакомятся с окружающим миром через образы, краски, звуки, а умело поставленные вопросы заставляют ребят думать, анализировать, делать выводы и обобщения. С умственным развитием тесно связано и совершенствование речи. В процессе театрализованной игры незаметно активизируется словарь ребенка, совершенствуется звуковая культура его речи, ее интонационный строй. Исполняемая роль, произносимые реплики ставят малыша перед необходимостью ясно, четко, понятно изъясняться. У него улучшается диалогическая речь, ее грамматический строй.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hangingPunct="1">
              <a:lnSpc>
                <a:spcPct val="100000"/>
              </a:lnSpc>
              <a:spcBef>
                <a:spcPts val="700"/>
              </a:spcBef>
              <a:buClr>
                <a:srgbClr val="0E594D"/>
              </a:buClr>
              <a:buSzPct val="45000"/>
              <a:buFont typeface="Wingdings" pitchFamily="2" charset="2"/>
              <a:buChar char="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88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1273F5D-D921-3FC8-5B78-52236F3D93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>
                <a:solidFill>
                  <a:srgbClr val="FF0000"/>
                </a:solidFill>
              </a:rPr>
              <a:t>ЦЕЛЬ ПРОЕКТА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169B79DF-F488-A242-7DA7-F620FED108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приобщать к сказкам посредством театра би-ба-</a:t>
            </a:r>
            <a:r>
              <a:rPr lang="ru-RU" sz="1800" kern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бо</a:t>
            </a:r>
            <a:endParaRPr lang="ru-RU" alt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D5753B0-EF48-7888-28D1-0D7A910BF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>
                <a:solidFill>
                  <a:srgbClr val="FF0000"/>
                </a:solidFill>
              </a:rPr>
              <a:t>ЗАДАЧИ ПРОЕКТА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4470FCFC-F261-DC49-4229-8EEA835307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побуждать интерес к предлагаемой деятельности;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привлекать детей к совместной театрализованной деятельности;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представление о различных видах театра;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речь, воображение и мышление;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kern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помогать робким и застенчивым детям включаться в театрализованную игру.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0CE7C-7BA1-B092-FA33-72737F53C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4624"/>
            <a:ext cx="6009258" cy="792088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ЭТАПЫ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F8BBC-F41E-DDF2-4C62-27869B9C8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</p:spPr>
        <p:txBody>
          <a:bodyPr>
            <a:normAutofit fontScale="92500" lnSpcReduction="20000"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подготовительный: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1.Изучение литературы по теме.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2.Работа с родителями: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Привлечение родителей к участию и оформлению театрального уголка, изготовлению масок для инсценировок, кукол, костюмов для театрализованных игр.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Подготовка консультации для родителей : «Театр в жизни детей раннего возраста.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Привлечение родителей к созданию совместно с детьми итоговой выставки «Наши любимые сказки».</a:t>
            </a:r>
          </a:p>
          <a:p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этап. Основной: Планирование воспитательно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работы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представления о различных видах театра.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-Привлекать к участию в театрализованной деятельности.</a:t>
            </a:r>
          </a:p>
          <a:p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этап. Заключительный</a:t>
            </a:r>
          </a:p>
          <a:p>
            <a:pPr algn="just">
              <a:spcAft>
                <a:spcPts val="80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Совместная театрализованная  деятельность  взрослых и детей, театрализованная игра на праздниках и развлечениях.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Самостоятельные мини- игры с игрушками  в повседневной жизни, инсценировка </a:t>
            </a:r>
            <a:r>
              <a:rPr lang="ru-RU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сказок,мини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-сценки с куклами би-ба-</a:t>
            </a:r>
            <a:r>
              <a:rPr lang="ru-RU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ходе изучения регионального компонента с детьми, просмотр </a:t>
            </a:r>
            <a:r>
              <a:rPr lang="ru-RU" sz="18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тетрализации</a:t>
            </a: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старших групп, привлечение главной куклы – Петрушки в решение познавательных задач.</a:t>
            </a:r>
            <a:endParaRPr lang="ru-RU" sz="18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Выставка детско-родительского творчества «Наши любимые сказки».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94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045F3824-E6C4-A174-FCCA-146B28387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103925"/>
              </p:ext>
            </p:extLst>
          </p:nvPr>
        </p:nvGraphicFramePr>
        <p:xfrm>
          <a:off x="179513" y="1772817"/>
          <a:ext cx="8208913" cy="4547008"/>
        </p:xfrm>
        <a:graphic>
          <a:graphicData uri="http://schemas.openxmlformats.org/drawingml/2006/table">
            <a:tbl>
              <a:tblPr/>
              <a:tblGrid>
                <a:gridCol w="1408340">
                  <a:extLst>
                    <a:ext uri="{9D8B030D-6E8A-4147-A177-3AD203B41FA5}">
                      <a16:colId xmlns:a16="http://schemas.microsoft.com/office/drawing/2014/main" val="3052965057"/>
                    </a:ext>
                  </a:extLst>
                </a:gridCol>
                <a:gridCol w="1413980">
                  <a:extLst>
                    <a:ext uri="{9D8B030D-6E8A-4147-A177-3AD203B41FA5}">
                      <a16:colId xmlns:a16="http://schemas.microsoft.com/office/drawing/2014/main" val="321064909"/>
                    </a:ext>
                  </a:extLst>
                </a:gridCol>
                <a:gridCol w="1184979">
                  <a:extLst>
                    <a:ext uri="{9D8B030D-6E8A-4147-A177-3AD203B41FA5}">
                      <a16:colId xmlns:a16="http://schemas.microsoft.com/office/drawing/2014/main" val="3365605578"/>
                    </a:ext>
                  </a:extLst>
                </a:gridCol>
                <a:gridCol w="1508318">
                  <a:extLst>
                    <a:ext uri="{9D8B030D-6E8A-4147-A177-3AD203B41FA5}">
                      <a16:colId xmlns:a16="http://schemas.microsoft.com/office/drawing/2014/main" val="848033652"/>
                    </a:ext>
                  </a:extLst>
                </a:gridCol>
                <a:gridCol w="2693296">
                  <a:extLst>
                    <a:ext uri="{9D8B030D-6E8A-4147-A177-3AD203B41FA5}">
                      <a16:colId xmlns:a16="http://schemas.microsoft.com/office/drawing/2014/main" val="146586048"/>
                    </a:ext>
                  </a:extLst>
                </a:gridCol>
              </a:tblGrid>
              <a:tr h="46533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День недели, дата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Образовательные области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Тема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Виды деятельности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Самостоятельная деятельность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00922"/>
                  </a:ext>
                </a:extLst>
              </a:tr>
              <a:tr h="38074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184615"/>
                  </a:ext>
                </a:extLst>
              </a:tr>
              <a:tr h="138908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Октябрь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Сказка «Курочка Ряба»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сказки Настольный театр, Наручный театр, Стендовый театр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книжном уголке разместить картинки по сказке, книжки, сюжетные игрушки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072825"/>
                  </a:ext>
                </a:extLst>
              </a:tr>
              <a:tr h="231185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Ноябрь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Сказка «Теремок»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сказки Стендовый театр, настольный театр,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просмотр мультфильма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Привлечение детей к участию театрализованной деятельности по сказке Теремок</a:t>
                      </a: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285281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ECC62C1A-266F-D32A-2901-3D28945BD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87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75C0FF-4BE0-7CEB-CC74-AA0B3270D08F}"/>
              </a:ext>
            </a:extLst>
          </p:cNvPr>
          <p:cNvSpPr txBox="1"/>
          <p:nvPr/>
        </p:nvSpPr>
        <p:spPr>
          <a:xfrm>
            <a:off x="1907704" y="836712"/>
            <a:ext cx="4968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800" dirty="0">
                <a:solidFill>
                  <a:srgbClr val="FF0000"/>
                </a:solidFill>
              </a:rPr>
              <a:t>РАБОЧИЙ ПЛАН РЕАЛИЗАЦИИ ПРОЕКТА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821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C85858B-335F-B267-425A-5A782CF2D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759385"/>
              </p:ext>
            </p:extLst>
          </p:nvPr>
        </p:nvGraphicFramePr>
        <p:xfrm>
          <a:off x="179512" y="332656"/>
          <a:ext cx="8208911" cy="6152805"/>
        </p:xfrm>
        <a:graphic>
          <a:graphicData uri="http://schemas.openxmlformats.org/drawingml/2006/table">
            <a:tbl>
              <a:tblPr/>
              <a:tblGrid>
                <a:gridCol w="1819906">
                  <a:extLst>
                    <a:ext uri="{9D8B030D-6E8A-4147-A177-3AD203B41FA5}">
                      <a16:colId xmlns:a16="http://schemas.microsoft.com/office/drawing/2014/main" val="3107350078"/>
                    </a:ext>
                  </a:extLst>
                </a:gridCol>
                <a:gridCol w="1328407">
                  <a:extLst>
                    <a:ext uri="{9D8B030D-6E8A-4147-A177-3AD203B41FA5}">
                      <a16:colId xmlns:a16="http://schemas.microsoft.com/office/drawing/2014/main" val="2825222512"/>
                    </a:ext>
                  </a:extLst>
                </a:gridCol>
                <a:gridCol w="1201708">
                  <a:extLst>
                    <a:ext uri="{9D8B030D-6E8A-4147-A177-3AD203B41FA5}">
                      <a16:colId xmlns:a16="http://schemas.microsoft.com/office/drawing/2014/main" val="2135847158"/>
                    </a:ext>
                  </a:extLst>
                </a:gridCol>
                <a:gridCol w="1328591">
                  <a:extLst>
                    <a:ext uri="{9D8B030D-6E8A-4147-A177-3AD203B41FA5}">
                      <a16:colId xmlns:a16="http://schemas.microsoft.com/office/drawing/2014/main" val="2514886167"/>
                    </a:ext>
                  </a:extLst>
                </a:gridCol>
                <a:gridCol w="2530299">
                  <a:extLst>
                    <a:ext uri="{9D8B030D-6E8A-4147-A177-3AD203B41FA5}">
                      <a16:colId xmlns:a16="http://schemas.microsoft.com/office/drawing/2014/main" val="3384460114"/>
                    </a:ext>
                  </a:extLst>
                </a:gridCol>
              </a:tblGrid>
              <a:tr h="141771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Декабрь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Сказка «Колобок»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сказки Стендовый театр,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настольный театр,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просмотр мультфильма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книжном уголке разместить картинки по сказке, книжки, сюжетные игрушки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24803"/>
                  </a:ext>
                </a:extLst>
              </a:tr>
              <a:tr h="219528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Январь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Сказка «Маша и медведь»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сказки, настольный театр,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просмотр мультфильма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книжном уголке разместить картинки по сказке, книжки, сюжетные игрушки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951351"/>
                  </a:ext>
                </a:extLst>
              </a:tr>
              <a:tr h="243566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Февраль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Агния Барто «Игрушки» стихи для самых маленьких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стихотворений просмотр видео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Дидактические 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сюжетные игры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книжном уголке разместить картинки по сказке, книжки, сюжетные игрушки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714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25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F3B1D27-FF22-CEF7-3CBE-6A52A53EC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151306"/>
              </p:ext>
            </p:extLst>
          </p:nvPr>
        </p:nvGraphicFramePr>
        <p:xfrm>
          <a:off x="259120" y="188640"/>
          <a:ext cx="8201312" cy="6376688"/>
        </p:xfrm>
        <a:graphic>
          <a:graphicData uri="http://schemas.openxmlformats.org/drawingml/2006/table">
            <a:tbl>
              <a:tblPr/>
              <a:tblGrid>
                <a:gridCol w="1474838">
                  <a:extLst>
                    <a:ext uri="{9D8B030D-6E8A-4147-A177-3AD203B41FA5}">
                      <a16:colId xmlns:a16="http://schemas.microsoft.com/office/drawing/2014/main" val="2192142682"/>
                    </a:ext>
                  </a:extLst>
                </a:gridCol>
                <a:gridCol w="1398574">
                  <a:extLst>
                    <a:ext uri="{9D8B030D-6E8A-4147-A177-3AD203B41FA5}">
                      <a16:colId xmlns:a16="http://schemas.microsoft.com/office/drawing/2014/main" val="45737182"/>
                    </a:ext>
                  </a:extLst>
                </a:gridCol>
                <a:gridCol w="1448476">
                  <a:extLst>
                    <a:ext uri="{9D8B030D-6E8A-4147-A177-3AD203B41FA5}">
                      <a16:colId xmlns:a16="http://schemas.microsoft.com/office/drawing/2014/main" val="691930564"/>
                    </a:ext>
                  </a:extLst>
                </a:gridCol>
                <a:gridCol w="1215474">
                  <a:extLst>
                    <a:ext uri="{9D8B030D-6E8A-4147-A177-3AD203B41FA5}">
                      <a16:colId xmlns:a16="http://schemas.microsoft.com/office/drawing/2014/main" val="665769222"/>
                    </a:ext>
                  </a:extLst>
                </a:gridCol>
                <a:gridCol w="2663950">
                  <a:extLst>
                    <a:ext uri="{9D8B030D-6E8A-4147-A177-3AD203B41FA5}">
                      <a16:colId xmlns:a16="http://schemas.microsoft.com/office/drawing/2014/main" val="1192367789"/>
                    </a:ext>
                  </a:extLst>
                </a:gridCol>
              </a:tblGrid>
              <a:tr h="242741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Март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Сказки «Три медведя»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сказки Стендовый театр, настольный театр,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просмотр мультфильма    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книжном уголке разместить картинки по сказке, книжки, сюжетные игрушки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768980"/>
                  </a:ext>
                </a:extLst>
              </a:tr>
              <a:tr h="242741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Апрель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Сказка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«Волк и семеро козлят»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сказки Стендовый театр, настольный театр,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просмотр мультфильма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книжном уголке разместить картинки по сказке, книжки, сюжетные игрушки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612526"/>
                  </a:ext>
                </a:extLst>
              </a:tr>
              <a:tr h="148186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Май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«Речевое развитие» «Художественно-эстетическое развитие»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Сказка  «Три поросёнка»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Чтение сказки Стендовый театр, настольный театр,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просмотр мультфильма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книжном уголке разместить картинки по сказке, книжки, сюжетные игрушки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49" marR="21249" marT="14166" marB="1416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76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90661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4728</TotalTime>
  <Words>936</Words>
  <Application>Microsoft Office PowerPoint</Application>
  <PresentationFormat>Экран (4:3)</PresentationFormat>
  <Paragraphs>115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АКТУАЛЬНОСТЬ ПРОЕКТА</vt:lpstr>
      <vt:lpstr>Обоснование необходимости проекта</vt:lpstr>
      <vt:lpstr>ЦЕЛЬ ПРОЕКТА</vt:lpstr>
      <vt:lpstr>ЗАДАЧИ ПРОЕКТА</vt:lpstr>
      <vt:lpstr>ЭТАПЫ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Ресурсное обеспечение </vt:lpstr>
      <vt:lpstr>Участники проекта</vt:lpstr>
      <vt:lpstr>ОЖИДАЕМЫЕ РЕЗУЛЬТАТЫ ПРОЕКТА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Матрица проекта</dc:title>
  <dc:creator>Толакаева Мадина</dc:creator>
  <cp:lastModifiedBy>ПК</cp:lastModifiedBy>
  <cp:revision>34</cp:revision>
  <cp:lastPrinted>2024-11-25T07:54:30Z</cp:lastPrinted>
  <dcterms:created xsi:type="dcterms:W3CDTF">2010-04-08T02:58:28Z</dcterms:created>
  <dcterms:modified xsi:type="dcterms:W3CDTF">2025-06-28T12:38:05Z</dcterms:modified>
</cp:coreProperties>
</file>