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56" r:id="rId4"/>
    <p:sldId id="257" r:id="rId5"/>
    <p:sldId id="277" r:id="rId6"/>
    <p:sldId id="268" r:id="rId7"/>
    <p:sldId id="289" r:id="rId8"/>
    <p:sldId id="293" r:id="rId9"/>
    <p:sldId id="258" r:id="rId10"/>
    <p:sldId id="261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90" r:id="rId19"/>
    <p:sldId id="291" r:id="rId20"/>
    <p:sldId id="294" r:id="rId21"/>
    <p:sldId id="266" r:id="rId22"/>
    <p:sldId id="274" r:id="rId23"/>
    <p:sldId id="286" r:id="rId24"/>
    <p:sldId id="287" r:id="rId25"/>
    <p:sldId id="288" r:id="rId26"/>
    <p:sldId id="267" r:id="rId27"/>
    <p:sldId id="295" r:id="rId28"/>
    <p:sldId id="296" r:id="rId29"/>
    <p:sldId id="29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4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3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22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6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72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658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0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728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5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37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67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79CA5-DC72-438C-9E8E-08BF74700F83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FE6E0-C945-4B65-AE42-FF91B65E4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39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67494" y="5661248"/>
            <a:ext cx="5852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Подготовили :воспитатели Ткачёва С В </a:t>
            </a:r>
          </a:p>
          <a:p>
            <a:pPr algn="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Савва А Ю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Младшая группа\Downloads\1613210773_157-p-shkolnii-fon-sinii-2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09452"/>
            <a:ext cx="8640959" cy="527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783868"/>
            <a:ext cx="7056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Содержательный раздел  Федеральной программы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По Художественно эстетическому развитию дошкольников.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30963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 рисовании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знает и называет материалы, которыми можно рисовать; знает и называет цвета, определенные программой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знает названия народных игрушек (матрешка, дымковская игрушка); изображает отдельные предметы, простые по композиции и незамысловатые по содержанию сюжеты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подбирает цвета, соответствующие изображаемым предметам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правильно пользуется карандашами, фломастерами, кистью и красками;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3968" y="0"/>
            <a:ext cx="4392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Лепка: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педагог формирует у детей интерес к лепке; закрепляет представления детей о свойствах глины, пластилина, пластической массы и способах лепки; учит детей раскатывать комочки прямыми и круговыми движениями, соединять концы получившейся палочки, сплющивать шар, сминая его ладонями обеих рук; педагог побуждает детей украшать вылепленные предметы, используя палочку с заточенным концом; учит детей создавать предметы, состоящие из 2–3 частей, соединяя их путем прижимания друг к другу; закрепляет у детей умение аккуратно пользоваться глиной, класть комочки и вылепленные предметы на дощечку; учит детей лепить несложные предметы, состоящие из нескольких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частей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934" y="116632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525" y="5748943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48943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55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-1"/>
            <a:ext cx="432048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Аппликация: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педагог приобщает детей к искусству аппликации, формирует интерес к этому виду деятельности; учит детей предварительно выкладывать (в определенной последовательности) на листе бумаги готовые детали разной формы, величины, цвета, составляя изображение (задуманное ребенком или заданное педагогом), и наклеивать их; педагог учит детей аккуратно пользоваться клеем: намазывать его кисточкой тонким слоем на обратную сторону наклеиваемой фигуры (на специально приготовленной клеенке); прикладывать стороной, намазанной клеем, к листу бумаги и плотно прижимать салфеткой; педагог формирует у детей навык аккуратной работы; учит детей создавать в аппликации на бумаге разной формы (квадрат, розетта и др.) предметные и декоративные композиции из геометрических форм и природных материалов, повторяя и чередуя их по форме и цвету; развивает у детей чувство ритма. Педагог закрепляет у детей знание формы предметов и их цвета.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116633"/>
            <a:ext cx="4392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Конструктивная деятельность: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педагог учит детей простейшему анализу созданных построек; вызывает чувство радости при удавшейся постройке; учит детей располагать кирпичики, пластины вертикально (в ряд, по кругу, по периметру четырехугольника), ставить их плотно друг к другу, на определенном расстоянии (заборчик, ворота); педагог побуждает детей к созданию вариантов конструкций, добавляя другие детали (на столбики ворот ставить трехгранные призмы, рядом со столбами ‒ кубики и др.); учит детей изменять постройки двумя способами: заменяя одни детали другими или надстраивая их в высоту, длину (низкая и высокая башенка, короткий и длинный поезд); развивает у детей желание сооружать постройки по собственному замыслу; продолжает формировать умение у детей обыгрывать постройки, объединять их по сюжету: дорожка и дома ‒ улица; стол, стул, диван ‒ мебель для кукол; педагог приучает детей после игры аккуратно складывать детали в коробки; педагог знакомит детей со свойствами песка, снега, сооружая из них постройки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7170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914730"/>
            <a:ext cx="1084584" cy="7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46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56895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От 4 лет до 5 лет</a:t>
            </a:r>
          </a:p>
          <a:p>
            <a:r>
              <a:rPr lang="ru-RU" b="1" dirty="0">
                <a:solidFill>
                  <a:srgbClr val="FF0000"/>
                </a:solidFill>
              </a:rPr>
              <a:t>В области художественно-эстетического развития основными задачами образовательной деятельности являются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приобщение к искусству;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продолжать развивать у детей художественное и эстетическое восприятие в процессе ознакомления с произведениями разных видов искусства; развивать воображение, художественный вкус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формировать у детей умение сравнивать произведения различных видов искусства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развивать отзывчивость и эстетическое сопереживание на красоту окружающей действительности;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развивать у детей интерес к искусству как виду творческой деятельности человека;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познакомить детей с видами и жанрами искусства, историей его возникновения, средствами выразительности разных видов искусства;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формировать понимание красоты произведений искусства, потребность общения с искусством;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формировать у детей интерес к детским выставкам, спектаклям; желание посещать театр, музей и др.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приобщать детей к лучшим образцам отечественного и мирового искусства.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воспитывать патриотизм и чувства гордости за свою страну, край в процессе ознакомления с различными видами искусства;</a:t>
            </a:r>
          </a:p>
        </p:txBody>
      </p:sp>
      <p:pic>
        <p:nvPicPr>
          <p:cNvPr id="8194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024" y="0"/>
            <a:ext cx="1688976" cy="168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736" y="5280248"/>
            <a:ext cx="1577752" cy="157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6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3529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Рисование: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педагог продолжает формировать у детей умение рисовать отдельные предметы и создавать сюжетные композиции, повторяя изображение одних и тех же предметов (неваляшки гуляют, деревья на нашем участке зимой, цыплята гуляют по травке) и добавляя к ним другие (солнышко, падающий снег и так далее); формирует и закрепляет у детей представления о форме предметов (круглая, овальная, квадратная, прямоугольная, треугольная), величине, расположении частей; педагог помогает детям при передаче сюжета располагать изображения на всем листе в соответствии с содержанием действия и включенными в действие объектами; направляет внимание детей на передачу соотношения предметов по величине: дерево высокое, куст ниже дерева, цветы ниже куста; продолжает закреплять и обогащать представления детей о цветах и оттенках окружающих предметов и объектов природы; педагог формирует у детей умение к уже известным цветам и оттенкам добавить новые (коричневый, оранжевый, светло-зеленый); формирует у детей представление о том, как можно получить эти цвета; учит детей смешивать краски для получения нужных цветов и оттенков; развивает у детей желание использовать в рисовании, аппликации разнообразные цвета, обращает внимание детей на многоцветие окружающего мира; педагог закрепляет у детей умение правильно держать карандаш, кисть, фломастер, цветной мелок; использовать их при создании изображения; учит детей закрашивать рисунки кистью, карандашом, проводя линии и штрихи только в одном направлении (сверху вниз или слева направо); ритмично наносить мазки, штрихи по всей форме, не выходя за пределы контура; проводить широкие линии всей кистью, а узкие линии и точки — концом ворса кисти; закрепляет у детей умение чисто промывать кисть перед использованием краски другого цвета; к концу года педагог формирует у детей умение получать светлые и темные оттенки цвета, изменяя нажим на карандаш; формирует у детей умение правильно передавать расположение частей при рисовании сложных предметов (кукла, зайчик и другие) и соотносить их по величине.</a:t>
            </a:r>
          </a:p>
        </p:txBody>
      </p:sp>
      <p:pic>
        <p:nvPicPr>
          <p:cNvPr id="3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969" y="11663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80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4345"/>
            <a:ext cx="33843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Лепка: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педагог продолжает развивать интерес детей к лепке; совершенствует у детей умение лепить из глины (из пластилина, пластической массы). Закрепляет у детей приемы лепки, освоенные в предыдущих группах; учит детей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прищипыванию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с легким оттягиванием всех краев сплюснутого шара, вытягиванию отдельных частей из целого куска,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прищипыванию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мелких деталей (ушки у котенка, клюв у птички). Педагог учит детей сглаживать пальцами поверхность вылепленного предмета, фигурки. Учит детей приемам вдавливания середины шара, цилиндра для получения полой формы. Знакомит с приемами использования стеки. Поощряет стремление украшать вылепленные изделия узором при помощи стеки. Педагог закрепляет у детей приемы аккуратной лепки.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474344"/>
            <a:ext cx="49685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Аппликация: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педагог развивает у детей интерес к аппликации, усложняя её содержание и расширяя возможности создания разнообразных изображений. Формирует у детей умение правильно держать ножницы и пользоваться ими. Обучает детей вырезыванию, начиная с формирования навыка разрезания по прямой сначала коротких, а затем длинных полос. Учит детей составлять из полос изображения разных предметов (забор, скамейка, лесенка, дерево, кустик и другое). Учит детей вырезать круглые формы из квадрата и овальные из прямоугольника путем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скругления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углов; использовать этот прием для изображения в аппликации овощей, фруктов, ягод, цветов и тому подобное. Педагог продолжает расширять количество изображаемых в аппликации предметов (птицы, животные, цветы, насекомые, дома, как реальные, так и воображаемые) из готовых форм. Учит детей преобразовывать эти формы, разрезая их на две или четыре части (круг — на полукруги, четверти; квадрат — на треугольники и так далее). Закрепляет у детей навыки аккуратного вырезывания и наклеивания. Педагог поощряет проявление активности и творчества.</a:t>
            </a:r>
          </a:p>
        </p:txBody>
      </p:sp>
      <p:pic>
        <p:nvPicPr>
          <p:cNvPr id="4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888" y="-29712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87" y="5907730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0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9694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Конструктивная деятельность.</a:t>
            </a:r>
          </a:p>
          <a:p>
            <a:r>
              <a:rPr lang="ru-RU" sz="1600" dirty="0">
                <a:solidFill>
                  <a:schemeClr val="bg1"/>
                </a:solidFill>
              </a:rPr>
              <a:t>1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) Педагог продолжает развивать у детей способность различать и называть строительные детали (куб, пластина, кирпичик, брусок); учит использовать их с учётом конструктивных свойств (устойчивость, форма, величина).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2) Педагог развивает у детей умение устанавливать ассоциативные связи, предлагая вспомнить, какие похожие сооружения дети видели. Учит анализировать образец постройки: выделять основные части, различать и соотносить их по величине и форме, устанавливать пространственное расположение этих частей относительно друг друга (в домах — стены, вверху- перекрытие, крыша; в автомобиле — кабина, кузов и так далее).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3) Педагог побуждает детей создавать постройки разной конструктивной сложности (гараж для нескольких автомашин, дом в 2-3 этажа, широкий мост для проезда автомобилей или поездов, идущих в двух направлениях и другое). Развивает у детей умение использовать в сюжетно-ролевой игре постройки из строительного материала. Учит детей самостоятельно измерять постройки (по высоте, длине и ширине), соблюдать заданный педагогом принцип конструкции (построй такой же домик, но высокий). Учит детей сооружать постройки из крупного и мелкого строительного материала, использовать детали разного цвета для создания и украшения построек.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4) Педагог учит детей договариваться о том, что они будут строить, распределять между собой материал, согласовывать действия и совместными усилиями достигать результат.</a:t>
            </a:r>
          </a:p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5) Педагог обучает детей конструированию из бумаги: сгибать прямоугольный лист бумаги пополам, совмещая стороны и углы (альбом, флажки для украшения участка, поздравительная открытка), приклеивать к основной форме детали (к дому — окна, двери, трубу; к автобусу — колеса; к стулу — спинку). Приобщает детей к изготовлению поделок из природного материала: коры, веток, листьев, шишек, каштанов, ореховой скорлупы, соломы (лодочки, ёжики и так далее). Учит детей использовать для закрепления частей клей, пластилин; применять в поделках катушки, коробки разной величины и другие предметы.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80728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36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712968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От 5 лет до </a:t>
            </a:r>
            <a:r>
              <a:rPr lang="ru-RU" sz="2000" b="1" dirty="0" smtClean="0">
                <a:solidFill>
                  <a:srgbClr val="FF0000"/>
                </a:solidFill>
              </a:rPr>
              <a:t>6лет</a:t>
            </a:r>
            <a:r>
              <a:rPr lang="ru-RU" sz="20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В </a:t>
            </a:r>
            <a:r>
              <a:rPr lang="ru-RU" sz="1400" b="1" dirty="0">
                <a:solidFill>
                  <a:srgbClr val="FF0000"/>
                </a:solidFill>
              </a:rPr>
              <a:t>области художественно-эстетического развития основными задачами образовательной деятельности являются</a:t>
            </a:r>
            <a:r>
              <a:rPr lang="ru-RU" sz="1400" b="1" dirty="0" smtClean="0">
                <a:solidFill>
                  <a:srgbClr val="FF0000"/>
                </a:solidFill>
              </a:rPr>
              <a:t>: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приобщение к искусству: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продолжать развивать эстетическое восприятие, эстетические чувства, эмоции, эстетический вкус, интерес к искусству; умение наблюдать и оценивать прекрасное в окружающей действительности, природе;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развивать эмоциональный отклик на проявления красоты в окружающем мире, произведениях искусства и собственных творческих работах; способствовать освоению эстетических оценок, суждений;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формировать духовно-нравственные качества, в процессе ознакомления с различными видами искусства духовно-нравственного содержания;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формировать бережное отношение к произведениям искусства;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активизировать проявление эстетического отношения к окружающему миру (искусству, природе, предметам быта, игрушкам, социальным явлениям);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развивать эстетические интересы, эстетические предпочтения, желание познавать искусство и осваивать изобразительную и музыкальную деятельность;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продолжать развивать у детей стремление к познанию культурных традиций своего народа через творческую деятельность;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продолжать формировать умение выделять, называть, группировать произведения по видам искусства (литература, музыка, изобразительное искусство, архитектура, балет, театр, цирк, фотография);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продолжать знакомить детей с жанрами изобразительного и музыкального искусства; продолжать знакомить детей с архитектурой;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расширять представления детей о народном искусстве, музыкальном фольклоре, художественных промыслах; развивать интерес к участию в фольклорных праздниках;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продолжать формировать умение выделять и использовать в своей изобразительной, музыкальной, театрализованной деятельности средства выразительности разных видов искусства, знать и называть материалы для разных видов художественной деятельности;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уметь называть вид художественной деятельности, профессию и людей, которые работают в том или ином виде искусства;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поддерживать личностные проявления детей в процессе освоения искусства и собственной творческой деятельности: самостоятельность, инициативность, индивидуальность, творчество.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организовать посещение выставки, театра, музея, цирка;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45" y="4077072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0"/>
            <a:ext cx="856895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Изобразительная деятельность.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Педагог продолжает развивать интерес детей к изобразительной деятельности. Выявляет задатки у детей и развивает на их основе художественно-творческие способности в продуктивных видах детской деятельности. Педагог обогащает сенсорный опыт детей; закрепляет знания об основных формах предметов и объектов природы. </a:t>
            </a:r>
            <a:r>
              <a:rPr lang="ru-RU" sz="1600" b="1" dirty="0">
                <a:solidFill>
                  <a:srgbClr val="FF0000"/>
                </a:solidFill>
              </a:rPr>
              <a:t>Предметное рисование: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педагог продолжает совершенствовать у детей умение передавать в рисунке образы предметов, объектов, персонажей сказок, литературных произведений. Обращает внимание детей на отличия предметов по форме, величине, пропорциям частей; побуждает их передавать эти отличия в рисунках. Учит передавать положение предметов в пространстве на листе бумаги, обращает внимание детей на то, что предметы могут по-разному располагаться на плоскости (стоять, лежать, менять положение: живые существа могут двигаться, менять позы, дерево в ветреный день — наклоняться и так далее</a:t>
            </a:r>
            <a:r>
              <a:rPr lang="en-US" sz="1400" b="1" dirty="0">
                <a:solidFill>
                  <a:schemeClr val="accent3">
                    <a:lumMod val="50000"/>
                  </a:schemeClr>
                </a:solidFill>
              </a:rPr>
              <a:t>/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Педагог учит детей рисовать акварелью в соответствии с её спецификой (прозрачностью и легкостью цвета, плавностью перехода одного цвета в другой). Учит рисовать кистью разными способами: широкие линии — всем ворсом, тонкие — концом кисти; наносить мазки, прикладывая кисть всем ворсом к бумаге, рисовать концом кисти мелкие пятнышки. Педагог закрепляет знания детей об уже известных цветах, знакомить с новыми цветами (фиолетовый) и оттенками (голубой, розовый, темно-зеленый, сиреневый), развивать чувство цвета. Учит детей смешивать краски для получения новых цветов и оттенков (при рисовании гуашью) и высветлять цвет, добавляя в краску воду (при рисовании акварелью). При рисовании карандашами учит передавать оттенки цвета, регулируя нажим на карандаш. В карандашном исполнении дети могут, регулируя нажим, передать до трех оттенков цвета.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Сюжетное рисование: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педагог учит детей создавать сюжетные композиции на темы окружающей жизни и на темы литературных произведений («Кого встретил Колобок», «Два жадных медвежонка», «Где обедал воробей?» и другие). Развивает у детей композиционные умения, учит располагать изображения на полосе внизу листа, по всему листу. </a:t>
            </a:r>
            <a:endParaRPr lang="en-US" sz="14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rgbClr val="FF0000"/>
                </a:solidFill>
              </a:rPr>
              <a:t>Декоративное рисование: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педагог продолжает знакомить детей с изделиями народных промыслов, закрепляет и углубляет знания о дымковской и 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</a:rPr>
              <a:t>филимоновской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 игрушках и их росписи; предлагает создавать изображения по мотивам народной декоративной росписи, знакомит с её цветовым строем и элементами композиции, поощряет детей за разнообразие используемых элементов. Знакомит детей с региональным (местным) декоративным искусством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42" y="476672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0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9"/>
            <a:ext cx="424847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Лепка: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педагог продолжает знакомить детей с особенностями лепки из глины, пластилина и пластической массы. Развивает у детей умение лепить с натуры и по представлению знакомые предметы (овощи, фрукты, грибы, посуда, игрушки); передавать их характерные особенности. Педагог продолжает формировать умение у детей лепить посуду из целого куска глины и пластилина ленточным способом. Закрепляет у детей умение лепить предметы пластическим, конструктивным и комбинированным способами. Учит сглаживать поверхность формы, делать предметы устойчивыми. Учит детей передавать в лепке выразительность образа, лепить фигуры человека и животных в движении, объединять небольшие группы предметов в несложные сюжеты (в коллективных композициях)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58847"/>
            <a:ext cx="424847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Аппликация: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педагог закрепляет умение детей создавать изображения (разрезать бумагу на короткие и длинные полоски; вырезать круги из квадратов, овалы из прямоугольников, преобразовывать одни геометрические фигуры в другие: квадрат — в два — четыре треугольника, прямоугольник — в полоски, квадраты или маленькие прямоугольники), создавать из этих фигур изображения разных предметов или декоративные композиции. Учит детей вырезать одинаковые фигуры или их детали из бумаги, сложенной гармошкой, а симметричные изображения — из бумаги, сложенной пополам (стакан, ваза, цветок и другое). С целью создания выразительного образа, педагог учит детей приему обрывания. Побуждает детей создавать предметные и сюжетные композиции, дополнять их деталями, обогащающими изображения.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847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965" y="6011003"/>
            <a:ext cx="846997" cy="84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25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41764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Прикладное творчество: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педагог совершенствует у детей умение работать с бумагой: сгибать лист вчетверо в разных направлениях; работать по готовой выкройке (шапочка, лодочка, домик, кошелек). Закрепляет у детей умение создавать из бумаги объемные фигуры: делить квадратный лист на несколько равных частей, сглаживать сгибы, надрезать по сгибам (домик, корзинка, кубик). Закрепляет умение детей делать игрушки, сувениры из природного материала (шишки, ветки, ягоды) и других материалов (катушки, проволока в цветной обмотке, пустые коробки и другое), прочно соединяя части. Формирует умение самостоятельно создавать игрушки для сюжетно-ролевых игр (флажки, сумочки, шапочки, салфетки и другое); сувениры для родителей (законных представителей), сотрудников ДОО, елочные украшения.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332656"/>
            <a:ext cx="4320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Конструктивная деятельность.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Педагог учит детей выделять основные части и характерные детали конструкций. Помогает детям анализировать сделанные педагогом поделки и постройки; на основе анализа находить конструктивные решения и планировать создание собственной постройки. Знакомит детей с новыми деталями: разнообразными по форме и величине пластинами, брусками, цилиндрами, конусами и другое. Учит детей заменять одни детали другими. Педагог формирует у детей умение создавать различные по величине и конструкции постройки одного и того же объекта. Учит детей строить по рисунку, самостоятельно подбирать необходимый строительный материал. 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637" y="5805264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5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86878"/>
            <a:ext cx="88569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*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Приоритетной задачей Российской Федерации в сфере воспитания детей является развитие высоконравственной личности, разделяющей российские традиционные духовные ценности, обладающей актуальными знаниями и умениями, способной реализовать свой потенциал в условиях современного общества, готовой к мирному созиданию и защите Родины.</a:t>
            </a:r>
          </a:p>
        </p:txBody>
      </p:sp>
      <p:pic>
        <p:nvPicPr>
          <p:cNvPr id="3074" name="Picture 2" descr="C:\Users\Младшая группа\Downloads\1614780592_78-p-putin-na-fone-flaga-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79039"/>
            <a:ext cx="441851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46247"/>
            <a:ext cx="843202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90" y="-15145"/>
            <a:ext cx="816486" cy="78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776960"/>
            <a:ext cx="28060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Стратегия развития воспитания в Российской Федерации на период до 2025 года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80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От 6 лет до 7 лет.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21.7.1</a:t>
            </a:r>
            <a:r>
              <a:rPr lang="ru-RU" sz="1400" dirty="0">
                <a:solidFill>
                  <a:srgbClr val="FF0000"/>
                </a:solidFill>
              </a:rPr>
              <a:t>. В области художественно-эстетического развития основными задачами образовательной деятельности являются: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приобщение к искусству: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продолжать развивать у детей интерес к искусству, эстетический вкус; формировать у детей предпочтения в области музыкальной, изобразительной, театрализованной деятельности;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воспитывать уважительное отношение и чувство гордости за свою страну, в процессе ознакомления с разными видами искусства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закреплять знания детей о видах искусства (изобразительное, декоративно-прикладное искусство, музыка, архитектура, театр, танец, кино, цирк);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формировать у детей духовно-нравственные качества и чувства сопричастности к культурному наследию, традициям своего народа в процессе ознакомления с различными видами и жанрами искусства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формировать чувство патриотизма и гражданственности в процессе ознакомления с различными произведениями музыки, изобразительного искусства гражданственно-патриотического содержания;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формировать гуманное отношение к людям и окружающей природе;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формировать духовно-нравственное отношение и чувство сопричастности к культурному наследию своего народа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закреплять у детей знания об искусстве как виде творческой деятельности людей;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помогать детям различать народное и профессиональное искусство;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формировать у детей основы художественной культуры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расширять знания детей об изобразительном искусстве, музыке, театре;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расширять знания детей о творчестве известных художников и композиторов;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расширять знания детей о творческой деятельности, её особенностях; называть виды художественной деятельности, профессию деятеля искусства;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организовать посещение выставки, театра, музея, цирка (совместно с родителями (законными представителями));</a:t>
            </a:r>
          </a:p>
        </p:txBody>
      </p:sp>
    </p:spTree>
    <p:extLst>
      <p:ext uri="{BB962C8B-B14F-4D97-AF65-F5344CB8AC3E}">
        <p14:creationId xmlns:p14="http://schemas.microsoft.com/office/powerpoint/2010/main" val="195573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Огромное место в работе с детьми по изобразительной деятельности занимает работа средствами нетрадиционных техник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Доступность использования нетрадиционных изобразительных техник объясняется возрастными особенностями дошкольников, в отличие от традиционных, их можно с успехом применять в самом раннем возрасте, постепенно усложняя. Начать работу можно с таких, не требующих специальной подготовки детей изобразительных техник, как: рисование пальчикам, ладошкой, пластилином, скатывание бумаги, обрывание бумаги. В дальнейшем эти техники дополнят художественный образ, создаваемый с помощью более сложных техник, таких как: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кляксография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монотипия,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тычкование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набрызг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оттиски, свеча + акварель, витраж,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декупаж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коллаж, флористика.</a:t>
            </a:r>
          </a:p>
        </p:txBody>
      </p:sp>
      <p:pic>
        <p:nvPicPr>
          <p:cNvPr id="12290" name="Picture 2" descr="C:\Users\Младшая группа\Desktop\80344d5d-0d24-4dc9-b428-a3cee4e12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51" y="3077603"/>
            <a:ext cx="3718655" cy="343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Младшая группа\Desktop\f09c9557-09a7-449f-928c-80b46e9396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50963"/>
            <a:ext cx="3495874" cy="34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565809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83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6632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УСЛОВИЯ  ХУДОЖЕСТВЕННО- ЭСТЕТИЧЕСКОГО РАЗВИТИЯ РЕБЕНКА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Обогащение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чувственного опыта ребёнка во всех видах активности;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Организация художественной деятельности;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Предоставление ребёнку возможности выбора вида деятельности;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Поддержка детской непосредственности, поощрения, стимуляция      фантазии и воображения ребёнка;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4043558" y="1897022"/>
            <a:ext cx="350328" cy="3240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952835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Целевые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ориентиры в области художественно-эстетического развития н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этапе завершения дошкольного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образования</a:t>
            </a:r>
          </a:p>
          <a:p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Ребёнок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конструировании, художественно-эстетической деятельности и др.;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Способен выбирать себе род занятия;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Ребёнок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обладает развитым воображением, которое реализуется в разных видах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деятельности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2778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33256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низ 6"/>
          <p:cNvSpPr/>
          <p:nvPr/>
        </p:nvSpPr>
        <p:spPr>
          <a:xfrm>
            <a:off x="3957102" y="3068960"/>
            <a:ext cx="484632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3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Младшая группа\Desktop\59d9eec6-c4bf-4166-9b9c-de349850f8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4205"/>
            <a:ext cx="734481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046" y="90939"/>
            <a:ext cx="836712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046" y="5848064"/>
            <a:ext cx="836712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3" y="124205"/>
            <a:ext cx="738503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3" y="5878996"/>
            <a:ext cx="738503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4" y="124205"/>
            <a:ext cx="738503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54" y="276605"/>
            <a:ext cx="738503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Младшая группа\Desktop\IMG_20230808_090952_2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09" y="3773351"/>
            <a:ext cx="3833598" cy="30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Младшая группа\Desktop\IMG_20230808_091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65" y="3723588"/>
            <a:ext cx="3960440" cy="308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Младшая группа\Desktop\141abd64-08c3-4164-bb50-22bd501057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8" y="432452"/>
            <a:ext cx="4257059" cy="31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Младшая группа\Desktop\82567687-db44-44b9-b8b8-72ac32fd2bd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1062"/>
            <a:ext cx="3761590" cy="31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26" y="-888"/>
            <a:ext cx="520324" cy="4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8" y="0"/>
            <a:ext cx="520324" cy="4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26" y="6390109"/>
            <a:ext cx="520324" cy="4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5838"/>
            <a:ext cx="520324" cy="4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79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Младшая группа\Desktop\96450acc-fe6d-4865-b8dd-4a97f32cae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220245" cy="332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Младшая группа\Desktop\b43e2561-c197-4c56-9374-1eef6dd8af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1195"/>
            <a:ext cx="4320480" cy="332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Младшая группа\Desktop\28fa336c-c41a-449e-83f0-c2ef459a93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2202191" cy="293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Младшая группа\Desktop\7497eaeb-ff10-436c-a85f-0885486082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816" y="3682355"/>
            <a:ext cx="3897416" cy="292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Младшая группа\Desktop\1ac602f2-a123-4f88-9b3d-bb0f492af8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802547"/>
            <a:ext cx="2128420" cy="283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80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59046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Работа с родителями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Большую роль в формировании жизненной позиции призваны сыграть родители, которые на собственном примере демонстрируют увлеченность любимым делом, творчеством. Согласно исследованиям ведущих современных педагогов, психологов и ученых, 86% успешного воспитания ребенка зависит от семьи и только 14% – результат работы детских садов, влияния окружающего мира Именно семья несет ответственность за то, каким вырастет ребенок, какой пример отношения к жизни подадут ему родители. Это касается и воспитания нравственных качеств, и формирования любознательности, познавательной активности, творческих способностей. Статья 63 Семейного кодекса РФ гласит, что «родители несут ответственность за воспитание и развитие своих детей. Они обязаны заботиться о здоровье, физическом, психическом, духовном и нравственном развитии своих детей» а также, что «родители имеют преимущественное право на обучение и воспитание своих детей перед всеми другими лицами»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5362" name="Picture 2" descr="C:\Users\Младшая группа\Desktop\7ab7a234-286b-42ee-867d-032c6762de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351" y="1795289"/>
            <a:ext cx="2517986" cy="335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316" y="5615902"/>
            <a:ext cx="1475656" cy="122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316" y="116632"/>
            <a:ext cx="1475656" cy="122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29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19637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Федеральный календарный план воспитательной работы Календарный план воспитательной работы (далее — План) разрабатывается в свободной форме с указанием: содержания дел, событий, мероприятий; участвующих дошкольных групп; сроков, в том числе сроков подготовки; ответственных лиц. При формировании календарного плана воспитательной работы Организация вправе включать в него мероприятия по ключевым направлениям воспитания детей. Все мероприятия должны проводиться с учетом Федеральной программы, а также возрастных, физиологических и психоэмоциональных особенностей воспитанников. Примерный перечень основных государственных и народных праздников, памятных дат в календарном плане воспитательной работы в ДОО.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188640"/>
            <a:ext cx="8054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Художественно –эстетическая деятельность  в ДО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опирается на Федеральный календарный план.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77072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Перечень дополняется и актуализируется ежегодно в соответствии с памятными датами, юбилеями общероссийского, регионального, местного значения, памятными датами Организации, документами Президента РФ, Правительства РФ, перечнями рекомендуемых воспитательных событий Министерства просвещения РФ, методическими рекомендациями исполнительных органов власти в сфере образования.</a:t>
            </a:r>
          </a:p>
        </p:txBody>
      </p:sp>
      <p:pic>
        <p:nvPicPr>
          <p:cNvPr id="6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1279612" cy="106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016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5846"/>
            <a:ext cx="792088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 результате, к концу 7 года жизни ребенок </a:t>
            </a:r>
            <a:r>
              <a:rPr lang="ru-RU" sz="3200" b="1" dirty="0" smtClean="0">
                <a:solidFill>
                  <a:srgbClr val="FF0000"/>
                </a:solidFill>
              </a:rPr>
              <a:t>в </a:t>
            </a:r>
            <a:r>
              <a:rPr lang="ru-RU" sz="3200" b="1" dirty="0">
                <a:solidFill>
                  <a:srgbClr val="FF0000"/>
                </a:solidFill>
              </a:rPr>
              <a:t>приобщении к </a:t>
            </a:r>
            <a:r>
              <a:rPr lang="ru-RU" sz="3200" b="1" dirty="0" smtClean="0">
                <a:solidFill>
                  <a:srgbClr val="FF0000"/>
                </a:solidFill>
              </a:rPr>
              <a:t>искусству: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выражает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радость к своим успехам в изобразительном, музыкальном, театрализованном творчестве; имеет предпочтения в области музыкальной, изобразительной, театрализованной деятельности; способен воспринимать и понимать произведения различных видов искусства, проявляет эстетическое и эмоционально-нравственное отношение к окружающему миру; способен давать эстетическую оценку и делать эстетические суждения; выражает интерес к национальным и общечеловеческим ценностям, культурным традициям народа в процессе знакомства с различными видами и жанрами искусства; обладает начальными знаниями об искусстве, отечественных национально-культурных ценностях; проявляет гражданско-патриотические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чувства.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735" y="116632"/>
            <a:ext cx="172923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124" y="6059452"/>
            <a:ext cx="963876" cy="80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288"/>
            <a:ext cx="920967" cy="76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51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348880"/>
            <a:ext cx="7674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6632"/>
            <a:ext cx="2647764" cy="220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07396"/>
            <a:ext cx="2686122" cy="22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630616" cy="22125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5432648" cy="409600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1. 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6633"/>
            <a:ext cx="871296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Федеральная образовательная программа дошкольного образования – нормативный документ, позволяющий реализовать несколько основополагающих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функций дошкольного уровня образования: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899591" y="2060849"/>
            <a:ext cx="360041" cy="4909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031940" y="2060848"/>
            <a:ext cx="360040" cy="396044"/>
          </a:xfrm>
          <a:prstGeom prst="downArrow">
            <a:avLst>
              <a:gd name="adj1" fmla="val 50000"/>
              <a:gd name="adj2" fmla="val 524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876256" y="2060848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2551838"/>
            <a:ext cx="2520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1.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15816" y="2348882"/>
            <a:ext cx="27829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2. Создание единого ядра содержания дошкольного образования (далее –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868144" y="2274838"/>
            <a:ext cx="2736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3. 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42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846" y="902560"/>
            <a:ext cx="1433736" cy="14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0" y="910644"/>
            <a:ext cx="1294220" cy="129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264" y="872607"/>
            <a:ext cx="1433736" cy="14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42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28092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Целью Федеральной программы является-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разностороннее развитие ребенка в период  дошкольного детства с учетом возрастных и индивидуальных особенностей на основе духовно нравственных ценностей народов РФ, исторических и национально-культурных традиций.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88840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Задачи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обеспечение</a:t>
            </a:r>
            <a:r>
              <a:rPr lang="ru-RU" sz="1600" u="sng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единых для РФ содержания ДО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и планируемых результатов освоения              образовательной программы ДО;</a:t>
            </a:r>
          </a:p>
          <a:p>
            <a:pPr algn="just"/>
            <a:r>
              <a:rPr lang="ru-RU" sz="1600" u="sng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построение</a:t>
            </a:r>
            <a:r>
              <a:rPr lang="ru-RU" sz="1600" u="sng" dirty="0" smtClean="0">
                <a:solidFill>
                  <a:schemeClr val="accent3">
                    <a:lumMod val="75000"/>
                  </a:schemeClr>
                </a:solidFill>
              </a:rPr>
              <a:t> (</a:t>
            </a:r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структурирование) содержания образовательной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работы на основе учета возрастных и индивидуальных особенностей развития;</a:t>
            </a:r>
          </a:p>
          <a:p>
            <a:pPr algn="just"/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создание условий для равного доступа к образованию для всех детей дошкольного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образования;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1600" b="1" u="sng" dirty="0" smtClean="0">
                <a:solidFill>
                  <a:schemeClr val="accent3">
                    <a:lumMod val="75000"/>
                  </a:schemeClr>
                </a:solidFill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детей. </a:t>
            </a:r>
            <a:endParaRPr lang="ru-RU" sz="1600" b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218" name="Picture 2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191"/>
            <a:ext cx="1403648" cy="140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ладшая группа\Downloads\1765b5f5fc3d843058d70dd6c92c22b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40"/>
            <a:ext cx="1220924" cy="122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24" y="5952157"/>
            <a:ext cx="905843" cy="9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2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522" y="0"/>
            <a:ext cx="1710478" cy="171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5656" y="1268760"/>
            <a:ext cx="96666" cy="96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661248"/>
            <a:ext cx="1100993" cy="110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6389" y="332656"/>
            <a:ext cx="69379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сновные направления реализации образовательной области 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«Художественно-эстетическое развитие»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3356904"/>
            <a:ext cx="1080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Приобщение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к </a:t>
            </a:r>
            <a:r>
              <a:rPr lang="ru-RU" b="1" dirty="0" smtClean="0">
                <a:solidFill>
                  <a:schemeClr val="bg1"/>
                </a:solidFill>
              </a:rPr>
              <a:t>искус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ству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61757" y="198419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1558789" y="197405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02207" y="3244334"/>
            <a:ext cx="9815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Изобразительная </a:t>
            </a:r>
            <a:r>
              <a:rPr lang="ru-RU" b="1" dirty="0" smtClean="0">
                <a:solidFill>
                  <a:schemeClr val="bg1"/>
                </a:solidFill>
              </a:rPr>
              <a:t>деятель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ность</a:t>
            </a:r>
            <a:r>
              <a:rPr lang="ru-RU" dirty="0"/>
              <a:t>: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2915816" y="197405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244334"/>
            <a:ext cx="1008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Конструктивная деятельность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082547" y="19498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23928" y="3140430"/>
            <a:ext cx="936104" cy="1200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Музыкальная деятельность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5217591" y="19498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217591" y="3140430"/>
            <a:ext cx="9385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Театрализованная деятельность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7884649" y="19498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371251" y="3140430"/>
            <a:ext cx="1305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Культурно-досуговая деятельность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6464258" y="19498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3244334"/>
            <a:ext cx="7207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 Прикладное творчество</a:t>
            </a:r>
          </a:p>
        </p:txBody>
      </p:sp>
    </p:spTree>
    <p:extLst>
      <p:ext uri="{BB962C8B-B14F-4D97-AF65-F5344CB8AC3E}">
        <p14:creationId xmlns:p14="http://schemas.microsoft.com/office/powerpoint/2010/main" val="267519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Для разного возраста характерен свой уровень художественно-эстетического </a:t>
            </a:r>
            <a:r>
              <a:rPr lang="ru-RU" sz="2800" b="1" dirty="0" smtClean="0">
                <a:solidFill>
                  <a:srgbClr val="FF0000"/>
                </a:solidFill>
              </a:rPr>
              <a:t>развития 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256" y="0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517232"/>
            <a:ext cx="1124744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16016" y="1412776"/>
            <a:ext cx="44279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1412776"/>
            <a:ext cx="40324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От 1 года до 1 года 6 месяцев</a:t>
            </a:r>
            <a:r>
              <a:rPr lang="ru-RU" sz="1400" b="1" dirty="0">
                <a:solidFill>
                  <a:schemeClr val="bg1"/>
                </a:solidFill>
              </a:rPr>
              <a:t>: формировать у детей эмоциональный отклик на музыку (жестом, мимикой, подпеванием, движениями), желание слушать музыкальные произведения; создавать у детей радостное настроение при пении, движениях и игровых действиях под музыку.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2) </a:t>
            </a:r>
            <a:r>
              <a:rPr lang="ru-RU" sz="1400" b="1" dirty="0">
                <a:solidFill>
                  <a:srgbClr val="FF0000"/>
                </a:solidFill>
              </a:rPr>
              <a:t>От 1 года 6 месяцев до 2 лет: </a:t>
            </a:r>
            <a:r>
              <a:rPr lang="ru-RU" sz="1400" b="1" dirty="0">
                <a:solidFill>
                  <a:schemeClr val="bg1"/>
                </a:solidFill>
              </a:rPr>
              <a:t>развивать у детей способность слушать художественный текст и активно (эмоционально) реагировать на его содержание;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обеспечивать возможности наблюдать за процессом рисования, лепки взрослого, вызывать к ним интерес;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поощрять у детей желание рисовать красками, карандашами, фломастерами, предоставляя возможность ритмично заполнять лист бумаги яркими пятнами, мазками, линиями;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развивать у детей умение прислушиваться к словам песен и воспроизводить звукоподражания и простейшие интонации;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развивать у детей умение выполнять под музыку игровые и плясовые движения, соответствующие словам песни и характеру музыки</a:t>
            </a:r>
            <a:r>
              <a:rPr lang="ru-RU" sz="12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1412776"/>
            <a:ext cx="326723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От 2 месяцев до 1 года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В области художественно-эстетического развития основными задачами образовательной деятельности являются: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1) </a:t>
            </a:r>
            <a:r>
              <a:rPr lang="ru-RU" sz="1400" b="1" dirty="0">
                <a:solidFill>
                  <a:srgbClr val="FF0000"/>
                </a:solidFill>
              </a:rPr>
              <a:t>От 2-3 до 5-6 месяцев</a:t>
            </a:r>
            <a:r>
              <a:rPr lang="ru-RU" sz="1400" b="1" dirty="0">
                <a:solidFill>
                  <a:schemeClr val="bg1"/>
                </a:solidFill>
              </a:rPr>
              <a:t>: развивать у детей эмоциональную отзывчивость на музыку контрастного характера; формировать навык сосредоточиваться на пении взрослых и звучании музыкальных инструментов.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2</a:t>
            </a:r>
            <a:r>
              <a:rPr lang="ru-RU" sz="1400" b="1" dirty="0">
                <a:solidFill>
                  <a:srgbClr val="FF0000"/>
                </a:solidFill>
              </a:rPr>
              <a:t>) От 5-6 до 9-10 месяцев</a:t>
            </a:r>
            <a:r>
              <a:rPr lang="ru-RU" sz="1400" b="1" dirty="0">
                <a:solidFill>
                  <a:schemeClr val="bg1"/>
                </a:solidFill>
              </a:rPr>
              <a:t>: приобщать детей к слушанию вокальной и инструментальной музыки; формировать слуховое внимание, способность прислушиваться к музыке, слушать ее.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3) </a:t>
            </a:r>
            <a:r>
              <a:rPr lang="ru-RU" sz="1400" b="1" dirty="0">
                <a:solidFill>
                  <a:srgbClr val="FF0000"/>
                </a:solidFill>
              </a:rPr>
              <a:t>От 9-10 месяцев до 1 года</a:t>
            </a:r>
            <a:r>
              <a:rPr lang="ru-RU" sz="1400" b="1" dirty="0">
                <a:solidFill>
                  <a:schemeClr val="bg1"/>
                </a:solidFill>
              </a:rPr>
              <a:t>: способствовать у детей возникновению чувства удовольствия при восприятии вокальной и инструментальной музыки; поддерживать запоминания элементарных движений, связанных с музыкой.</a:t>
            </a:r>
          </a:p>
        </p:txBody>
      </p:sp>
      <p:pic>
        <p:nvPicPr>
          <p:cNvPr id="14" name="Picture 3" descr="C:\Users\Младшая группа\Downloads\775_orig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12776"/>
            <a:ext cx="1488197" cy="14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76672"/>
            <a:ext cx="82089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От 2 лет до 3 лет</a:t>
            </a:r>
          </a:p>
          <a:p>
            <a:r>
              <a:rPr lang="ru-RU" b="1" dirty="0">
                <a:solidFill>
                  <a:srgbClr val="FF0000"/>
                </a:solidFill>
              </a:rPr>
              <a:t>В области художественно-эстетического развития основными задачами образовательной деятельности являются.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развивать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 детей художественное восприятие (смотреть, слушать и испытывать радость) в процессе ознакомления с произведениями музыкального, изобразительного искусства, природой;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интерес, внимание, любознательность, стремлению к эмоциональному отклику детей на отдельные эстетические свойства и качества предметов и явлений окружающей действительности;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развивать отзывчивость на доступное понимание произведений искусства, интерес к музыке (в процессе прослушивания классической и народной музыки), изобразительному искусству (в процессе рассматривания и восприятия красоты иллюстраций, рисунков, изделии декоративно-прикладного искусства);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познакомить детей с народными игрушками (дымковской,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богородской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матрешкой и другими).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поддерживать интерес к малым формам фольклора (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пестушки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заклички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, прибаутки).</a:t>
            </a: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поддерживать стремление детей выражать свои чувства и впечатления на основе эмоционально содержательного восприятия доступных для понимания произведений искусства или наблюдений за природными явлениями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698477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От 3 лет до 4 </a:t>
            </a:r>
            <a:r>
              <a:rPr lang="ru-RU" sz="2400" b="1" dirty="0" smtClean="0">
                <a:solidFill>
                  <a:srgbClr val="FF0000"/>
                </a:solidFill>
              </a:rPr>
              <a:t>лет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В области </a:t>
            </a:r>
            <a:r>
              <a:rPr lang="ru-RU" sz="1600" b="1" dirty="0" smtClean="0">
                <a:solidFill>
                  <a:srgbClr val="FF0000"/>
                </a:solidFill>
              </a:rPr>
              <a:t>образовательной </a:t>
            </a:r>
            <a:r>
              <a:rPr lang="ru-RU" sz="1600" b="1" dirty="0">
                <a:solidFill>
                  <a:srgbClr val="FF0000"/>
                </a:solidFill>
              </a:rPr>
              <a:t>деятельности </a:t>
            </a:r>
            <a:r>
              <a:rPr lang="ru-RU" sz="1600" b="1" dirty="0" smtClean="0">
                <a:solidFill>
                  <a:srgbClr val="FF0000"/>
                </a:solidFill>
              </a:rPr>
              <a:t>являются художественно-эстетического </a:t>
            </a:r>
            <a:r>
              <a:rPr lang="ru-RU" sz="1600" b="1" dirty="0">
                <a:solidFill>
                  <a:srgbClr val="FF0000"/>
                </a:solidFill>
              </a:rPr>
              <a:t>развития основными задачами </a:t>
            </a:r>
            <a:r>
              <a:rPr lang="ru-RU" sz="1600" b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Приобщение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к искусству: продолжать развивать художественное восприятие, подводить детей к восприятию произведений искусства (разглядывать и чувствовать); воспитывать интерес к искусству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формировать понимание красоты произведений искусства, потребность общения с искусством; развивать у детей эстетические чувства при восприятии музыки, изобразительного, народного декоративно-прикладного искусства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содействовать возникновению положительного эмоционального отклика на красоту окружающего мира, выраженного в произведениях искусства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формировать патриотическое отношение и чувства сопричастности к природе родного края, к семье в процессе музыкальной, изобразительной, театрализованной деятельности знакомить детей с элементарными средствами выразительности в разных видах искусства (музыке, изобразительном искусстве, театрализованной деятельности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endParaRPr lang="ru-RU" sz="1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готовить детей к посещению кукольного театра, выставки детских работ и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т.д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приобщать детей к участию в концертах, праздниках в семье и ДОО: исполнение танца, песни, чтение стихов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endParaRPr lang="ru-RU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123" name="Picture 3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2225824" cy="222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ладшая группа\Downloads\7898725-klipart-zavitki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949" y="4869160"/>
            <a:ext cx="1824599" cy="182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81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DFF7C0"/>
      </a:dk2>
      <a:lt2>
        <a:srgbClr val="9FE842"/>
      </a:lt2>
      <a:accent1>
        <a:srgbClr val="40690C"/>
      </a:accent1>
      <a:accent2>
        <a:srgbClr val="9FE842"/>
      </a:accent2>
      <a:accent3>
        <a:srgbClr val="568C11"/>
      </a:accent3>
      <a:accent4>
        <a:srgbClr val="5DCEAF"/>
      </a:accent4>
      <a:accent5>
        <a:srgbClr val="FFB279"/>
      </a:accent5>
      <a:accent6>
        <a:srgbClr val="FFE0C9"/>
      </a:accent6>
      <a:hlink>
        <a:srgbClr val="9FE842"/>
      </a:hlink>
      <a:folHlink>
        <a:srgbClr val="DFF7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3769</Words>
  <Application>Microsoft Office PowerPoint</Application>
  <PresentationFormat>Экран (4:3)</PresentationFormat>
  <Paragraphs>173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57</cp:revision>
  <dcterms:created xsi:type="dcterms:W3CDTF">2023-11-10T11:38:39Z</dcterms:created>
  <dcterms:modified xsi:type="dcterms:W3CDTF">2023-11-30T18:37:59Z</dcterms:modified>
</cp:coreProperties>
</file>