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0"/>
  </p:notesMasterIdLst>
  <p:sldIdLst>
    <p:sldId id="256" r:id="rId2"/>
    <p:sldId id="257" r:id="rId3"/>
    <p:sldId id="258" r:id="rId4"/>
    <p:sldId id="260" r:id="rId5"/>
    <p:sldId id="262" r:id="rId6"/>
    <p:sldId id="261" r:id="rId7"/>
    <p:sldId id="259" r:id="rId8"/>
    <p:sldId id="266" r:id="rId9"/>
    <p:sldId id="265" r:id="rId10"/>
    <p:sldId id="268" r:id="rId11"/>
    <p:sldId id="267" r:id="rId12"/>
    <p:sldId id="269" r:id="rId13"/>
    <p:sldId id="275" r:id="rId14"/>
    <p:sldId id="271" r:id="rId15"/>
    <p:sldId id="263" r:id="rId16"/>
    <p:sldId id="264" r:id="rId17"/>
    <p:sldId id="270" r:id="rId18"/>
    <p:sldId id="276" r:id="rId19"/>
  </p:sldIdLst>
  <p:sldSz cx="9144000" cy="6858000" type="screen4x3"/>
  <p:notesSz cx="6858000" cy="9144000"/>
  <p:defaultTextStyle>
    <a:defPPr>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0" d="100"/>
          <a:sy n="100" d="100"/>
        </p:scale>
        <p:origin x="-1098" y="45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717149-3785-9A4D-9B73-C2CE5F400B63}" type="datetimeFigureOut">
              <a:rPr lang="ru-RU" smtClean="0"/>
              <a:t>11.01.2023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3DFB39-B1FE-5242-B904-5B5B65597EC8}" type="slidenum">
              <a:rPr lang="ru-RU" smtClean="0"/>
              <a:t>‹#›</a:t>
            </a:fld>
            <a:endParaRPr lang="ru-RU"/>
          </a:p>
        </p:txBody>
      </p:sp>
    </p:spTree>
    <p:extLst>
      <p:ext uri="{BB962C8B-B14F-4D97-AF65-F5344CB8AC3E}">
        <p14:creationId xmlns:p14="http://schemas.microsoft.com/office/powerpoint/2010/main" val="41686834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D34E970-4A3E-0343-B176-1A160353A106}" type="datetimeFigureOut">
              <a:rPr lang="ru-RU" smtClean="0"/>
              <a:t>11.01.2023</a:t>
            </a:fld>
            <a:endParaRPr lang="ru-RU"/>
          </a:p>
        </p:txBody>
      </p:sp>
      <p:sp>
        <p:nvSpPr>
          <p:cNvPr id="5" name="Footer Placeholder 4"/>
          <p:cNvSpPr>
            <a:spLocks noGrp="1"/>
          </p:cNvSpPr>
          <p:nvPr>
            <p:ph type="ftr" sz="quarter" idx="11"/>
          </p:nvPr>
        </p:nvSpPr>
        <p:spPr/>
        <p:txBody>
          <a:bodyPr/>
          <a:lstStyle/>
          <a:p>
            <a:endParaRPr lang="ru-RU"/>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286C47D3-493C-964D-BEA5-CB0FBBD19565}" type="slidenum">
              <a:rPr lang="ru-RU" smtClean="0"/>
              <a:t>‹#›</a:t>
            </a:fld>
            <a:endParaRPr lang="ru-RU"/>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ru-RU" smtClean="0"/>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D34E970-4A3E-0343-B176-1A160353A106}" type="datetimeFigureOut">
              <a:rPr lang="ru-RU" smtClean="0"/>
              <a:t>11.01.2023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6C47D3-493C-964D-BEA5-CB0FBBD19565}"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 загол. и текст">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D34E970-4A3E-0343-B176-1A160353A106}" type="datetimeFigureOut">
              <a:rPr lang="ru-RU" smtClean="0"/>
              <a:t>11.01.2023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6C47D3-493C-964D-BEA5-CB0FBBD19565}"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D34E970-4A3E-0343-B176-1A160353A106}" type="datetimeFigureOut">
              <a:rPr lang="ru-RU" smtClean="0"/>
              <a:t>11.01.2023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6C47D3-493C-964D-BEA5-CB0FBBD19565}"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D34E970-4A3E-0343-B176-1A160353A106}" type="datetimeFigureOut">
              <a:rPr lang="ru-RU" smtClean="0"/>
              <a:t>11.01.2023</a:t>
            </a:fld>
            <a:endParaRPr lang="ru-RU"/>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6C47D3-493C-964D-BEA5-CB0FBBD19565}" type="slidenum">
              <a:rPr lang="ru-RU" smtClean="0"/>
              <a:t>‹#›</a:t>
            </a:fld>
            <a:endParaRPr lang="ru-RU"/>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ru-RU" smtClean="0"/>
              <a:t>Образец заголовка</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D34E970-4A3E-0343-B176-1A160353A106}" type="datetimeFigureOut">
              <a:rPr lang="ru-RU" smtClean="0"/>
              <a:t>11.01.2023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6C47D3-493C-964D-BEA5-CB0FBBD19565}"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D34E970-4A3E-0343-B176-1A160353A106}" type="datetimeFigureOut">
              <a:rPr lang="ru-RU" smtClean="0"/>
              <a:t>11.01.2023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86C47D3-493C-964D-BEA5-CB0FBBD19565}"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1D34E970-4A3E-0343-B176-1A160353A106}" type="datetimeFigureOut">
              <a:rPr lang="ru-RU" smtClean="0"/>
              <a:t>11.01.2023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86C47D3-493C-964D-BEA5-CB0FBBD19565}"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1D34E970-4A3E-0343-B176-1A160353A106}" type="datetimeFigureOut">
              <a:rPr lang="ru-RU" smtClean="0"/>
              <a:t>11.01.2023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86C47D3-493C-964D-BEA5-CB0FBBD19565}"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D34E970-4A3E-0343-B176-1A160353A106}" type="datetimeFigureOut">
              <a:rPr lang="ru-RU" smtClean="0"/>
              <a:t>11.01.2023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6C47D3-493C-964D-BEA5-CB0FBBD19565}" type="slidenum">
              <a:rPr lang="ru-RU" smtClean="0"/>
              <a:t>‹#›</a:t>
            </a:fld>
            <a:endParaRPr lang="ru-RU"/>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ru-RU" smtClean="0"/>
              <a:t>Образец заголовка</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Чтобы добавить рисунок, перетащите его на заполнитель или щелкните значок</a:t>
            </a:r>
            <a:endParaRPr lang="en-US" dirty="0"/>
          </a:p>
        </p:txBody>
      </p:sp>
      <p:sp>
        <p:nvSpPr>
          <p:cNvPr id="5" name="Date Placeholder 4"/>
          <p:cNvSpPr>
            <a:spLocks noGrp="1"/>
          </p:cNvSpPr>
          <p:nvPr>
            <p:ph type="dt" sz="half" idx="10"/>
          </p:nvPr>
        </p:nvSpPr>
        <p:spPr/>
        <p:txBody>
          <a:bodyPr/>
          <a:lstStyle/>
          <a:p>
            <a:fld id="{1D34E970-4A3E-0343-B176-1A160353A106}" type="datetimeFigureOut">
              <a:rPr lang="ru-RU" smtClean="0"/>
              <a:t>11.01.2023</a:t>
            </a:fld>
            <a:endParaRPr lang="ru-RU"/>
          </a:p>
        </p:txBody>
      </p:sp>
      <p:sp>
        <p:nvSpPr>
          <p:cNvPr id="7" name="Slide Number Placeholder 6"/>
          <p:cNvSpPr>
            <a:spLocks noGrp="1"/>
          </p:cNvSpPr>
          <p:nvPr>
            <p:ph type="sldNum" sz="quarter" idx="12"/>
          </p:nvPr>
        </p:nvSpPr>
        <p:spPr/>
        <p:txBody>
          <a:bodyPr/>
          <a:lstStyle/>
          <a:p>
            <a:fld id="{286C47D3-493C-964D-BEA5-CB0FBBD19565}" type="slidenum">
              <a:rPr lang="ru-RU" smtClean="0"/>
              <a:t>‹#›</a:t>
            </a:fld>
            <a:endParaRPr lang="ru-RU"/>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ru-RU"/>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ru-RU" smtClean="0"/>
              <a:t>Образец заголовка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1D34E970-4A3E-0343-B176-1A160353A106}" type="datetimeFigureOut">
              <a:rPr lang="ru-RU" smtClean="0"/>
              <a:t>11.01.2023</a:t>
            </a:fld>
            <a:endParaRPr lang="ru-R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286C47D3-493C-964D-BEA5-CB0FBBD19565}" type="slidenum">
              <a:rPr lang="ru-RU" smtClean="0"/>
              <a:t>‹#›</a:t>
            </a:fld>
            <a:endParaRPr lang="ru-RU"/>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normAutofit fontScale="92500" lnSpcReduction="20000"/>
          </a:bodyPr>
          <a:lstStyle/>
          <a:p>
            <a:pPr algn="l"/>
            <a:r>
              <a:rPr lang="ru-RU" sz="3200" b="1" dirty="0">
                <a:solidFill>
                  <a:srgbClr val="FF0000"/>
                </a:solidFill>
              </a:rPr>
              <a:t>30 ноября </a:t>
            </a:r>
          </a:p>
        </p:txBody>
      </p:sp>
      <p:sp>
        <p:nvSpPr>
          <p:cNvPr id="2" name="Название 1"/>
          <p:cNvSpPr>
            <a:spLocks noGrp="1"/>
          </p:cNvSpPr>
          <p:nvPr>
            <p:ph type="ctrTitle"/>
          </p:nvPr>
        </p:nvSpPr>
        <p:spPr/>
        <p:txBody>
          <a:bodyPr/>
          <a:lstStyle/>
          <a:p>
            <a:pPr algn="just"/>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a:t/>
            </a:r>
            <a:br>
              <a:rPr lang="ru-RU" sz="3600" dirty="0"/>
            </a:br>
            <a:r>
              <a:rPr lang="ru-RU" sz="3600" dirty="0" smtClean="0"/>
              <a:t/>
            </a:r>
            <a:br>
              <a:rPr lang="ru-RU" sz="3600" dirty="0" smtClean="0"/>
            </a:br>
            <a:r>
              <a:rPr lang="ru-RU" sz="3600" dirty="0"/>
              <a:t/>
            </a:r>
            <a:br>
              <a:rPr lang="ru-RU" sz="3600" dirty="0"/>
            </a:br>
            <a:r>
              <a:rPr lang="ru-RU" sz="3600" dirty="0" smtClean="0"/>
              <a:t>  </a:t>
            </a:r>
            <a:br>
              <a:rPr lang="ru-RU" sz="3600" dirty="0" smtClean="0"/>
            </a:br>
            <a:r>
              <a:rPr lang="ru-RU" sz="3600" dirty="0"/>
              <a:t/>
            </a:r>
            <a:br>
              <a:rPr lang="ru-RU" sz="3600" dirty="0"/>
            </a:br>
            <a:r>
              <a:rPr lang="ru-RU" sz="3600" dirty="0" smtClean="0"/>
              <a:t/>
            </a:r>
            <a:br>
              <a:rPr lang="ru-RU" sz="3600" dirty="0" smtClean="0"/>
            </a:br>
            <a:r>
              <a:rPr lang="ru-RU" sz="3600" dirty="0" smtClean="0"/>
              <a:t/>
            </a:r>
            <a:br>
              <a:rPr lang="ru-RU" sz="3600" dirty="0" smtClean="0"/>
            </a:br>
            <a:r>
              <a:rPr lang="ru-RU" sz="3600" dirty="0"/>
              <a:t/>
            </a:r>
            <a:br>
              <a:rPr lang="ru-RU" sz="3600" dirty="0"/>
            </a:br>
            <a:r>
              <a:rPr lang="ru-RU" sz="3600" b="1" dirty="0">
                <a:solidFill>
                  <a:srgbClr val="7030A0"/>
                </a:solidFill>
              </a:rPr>
              <a:t>День домашних животных</a:t>
            </a:r>
          </a:p>
        </p:txBody>
      </p:sp>
      <p:pic>
        <p:nvPicPr>
          <p:cNvPr id="4" name="Изображение 3" descr="Снимок экрана 2016-11-28 в 16.57.1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5275" y="3914775"/>
            <a:ext cx="4670529" cy="2762250"/>
          </a:xfrm>
          <a:prstGeom prst="rect">
            <a:avLst/>
          </a:prstGeom>
        </p:spPr>
      </p:pic>
      <p:pic>
        <p:nvPicPr>
          <p:cNvPr id="5" name="Изображение 5" descr="Снимок экрана 2016-11-28 в 16.58.5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350" y="936184"/>
            <a:ext cx="8267699" cy="2168965"/>
          </a:xfrm>
          <a:prstGeom prst="rect">
            <a:avLst/>
          </a:prstGeom>
        </p:spPr>
      </p:pic>
      <p:sp>
        <p:nvSpPr>
          <p:cNvPr id="6" name="TextBox 5"/>
          <p:cNvSpPr txBox="1"/>
          <p:nvPr/>
        </p:nvSpPr>
        <p:spPr>
          <a:xfrm flipH="1">
            <a:off x="514350" y="6076950"/>
            <a:ext cx="3590925" cy="646331"/>
          </a:xfrm>
          <a:prstGeom prst="rect">
            <a:avLst/>
          </a:prstGeom>
          <a:noFill/>
        </p:spPr>
        <p:txBody>
          <a:bodyPr wrap="square" rtlCol="0">
            <a:spAutoFit/>
          </a:bodyPr>
          <a:lstStyle/>
          <a:p>
            <a:r>
              <a:rPr lang="ru-RU" dirty="0" smtClean="0"/>
              <a:t>Подготовила воспитатель : </a:t>
            </a:r>
            <a:r>
              <a:rPr lang="ru-RU" dirty="0" err="1" smtClean="0"/>
              <a:t>Ткачёва.С.В</a:t>
            </a:r>
            <a:r>
              <a:rPr lang="ru-RU" dirty="0" smtClean="0"/>
              <a:t>.      </a:t>
            </a:r>
            <a:r>
              <a:rPr lang="ru-RU" smtClean="0"/>
              <a:t>30.11.2022г</a:t>
            </a:r>
            <a:endParaRPr lang="ru-RU" dirty="0"/>
          </a:p>
        </p:txBody>
      </p:sp>
    </p:spTree>
    <p:extLst>
      <p:ext uri="{BB962C8B-B14F-4D97-AF65-F5344CB8AC3E}">
        <p14:creationId xmlns:p14="http://schemas.microsoft.com/office/powerpoint/2010/main" val="33715991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52400" y="408372"/>
            <a:ext cx="5257800" cy="1777859"/>
          </a:xfrm>
        </p:spPr>
        <p:txBody>
          <a:bodyPr>
            <a:normAutofit/>
          </a:bodyPr>
          <a:lstStyle/>
          <a:p>
            <a:pPr algn="l"/>
            <a:r>
              <a:rPr lang="ru-RU" sz="2000" dirty="0" smtClean="0"/>
              <a:t>Сельскохозяйственные насекомые</a:t>
            </a:r>
            <a:endParaRPr lang="ru-RU" sz="2000" dirty="0"/>
          </a:p>
        </p:txBody>
      </p:sp>
      <p:sp>
        <p:nvSpPr>
          <p:cNvPr id="5" name="Содержимое 4"/>
          <p:cNvSpPr>
            <a:spLocks noGrp="1"/>
          </p:cNvSpPr>
          <p:nvPr>
            <p:ph idx="1"/>
          </p:nvPr>
        </p:nvSpPr>
        <p:spPr/>
        <p:txBody>
          <a:bodyPr/>
          <a:lstStyle/>
          <a:p>
            <a:endParaRPr lang="ru-RU" dirty="0" smtClean="0"/>
          </a:p>
          <a:p>
            <a:r>
              <a:rPr lang="ru-RU" dirty="0" smtClean="0"/>
              <a:t>Пчелы</a:t>
            </a:r>
          </a:p>
          <a:p>
            <a:r>
              <a:rPr lang="ru-RU" dirty="0" smtClean="0"/>
              <a:t>Тутовый шелкопряд</a:t>
            </a:r>
            <a:endParaRPr lang="ru-RU" dirty="0"/>
          </a:p>
        </p:txBody>
      </p:sp>
      <p:pic>
        <p:nvPicPr>
          <p:cNvPr id="6" name="Изображение 5" descr="Снимок экрана 2016-11-28 в 17.56.3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844" y="3477149"/>
            <a:ext cx="4184278" cy="3094982"/>
          </a:xfrm>
          <a:prstGeom prst="rect">
            <a:avLst/>
          </a:prstGeom>
        </p:spPr>
      </p:pic>
      <p:pic>
        <p:nvPicPr>
          <p:cNvPr id="7" name="Изображение 6" descr="Снимок экрана 2016-11-28 в 17.55.4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5828" y="3477149"/>
            <a:ext cx="4388172" cy="2914975"/>
          </a:xfrm>
          <a:prstGeom prst="rect">
            <a:avLst/>
          </a:prstGeom>
        </p:spPr>
      </p:pic>
      <p:pic>
        <p:nvPicPr>
          <p:cNvPr id="8" name="Изображение 7" descr="Снимок экрана 2016-11-28 в 17.55.2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0200" y="408372"/>
            <a:ext cx="3733800" cy="1841500"/>
          </a:xfrm>
          <a:prstGeom prst="rect">
            <a:avLst/>
          </a:prstGeom>
        </p:spPr>
      </p:pic>
    </p:spTree>
    <p:extLst>
      <p:ext uri="{BB962C8B-B14F-4D97-AF65-F5344CB8AC3E}">
        <p14:creationId xmlns:p14="http://schemas.microsoft.com/office/powerpoint/2010/main" val="37424026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26128" y="408372"/>
            <a:ext cx="8067331" cy="1039427"/>
          </a:xfrm>
        </p:spPr>
        <p:txBody>
          <a:bodyPr>
            <a:normAutofit/>
          </a:bodyPr>
          <a:lstStyle/>
          <a:p>
            <a:r>
              <a:rPr lang="ru-RU" sz="2000" dirty="0" smtClean="0"/>
              <a:t>Какие животные были одомашнены первыми?</a:t>
            </a:r>
            <a:endParaRPr lang="ru-RU" sz="2000" dirty="0"/>
          </a:p>
        </p:txBody>
      </p:sp>
      <p:sp>
        <p:nvSpPr>
          <p:cNvPr id="5" name="Содержимое 4"/>
          <p:cNvSpPr>
            <a:spLocks noGrp="1"/>
          </p:cNvSpPr>
          <p:nvPr>
            <p:ph idx="1"/>
          </p:nvPr>
        </p:nvSpPr>
        <p:spPr/>
        <p:txBody>
          <a:bodyPr/>
          <a:lstStyle/>
          <a:p>
            <a:r>
              <a:rPr lang="ru-RU" dirty="0" smtClean="0"/>
              <a:t>Конечно – Собаки, а затем-???</a:t>
            </a:r>
          </a:p>
          <a:p>
            <a:pPr algn="just"/>
            <a:r>
              <a:rPr lang="ru-RU" dirty="0" smtClean="0"/>
              <a:t>Кадры из </a:t>
            </a:r>
            <a:r>
              <a:rPr lang="ru-RU" dirty="0" err="1" smtClean="0"/>
              <a:t>мульфильма</a:t>
            </a:r>
            <a:r>
              <a:rPr lang="ru-RU" dirty="0" smtClean="0"/>
              <a:t> по сказке Р. Киплинга « </a:t>
            </a:r>
            <a:r>
              <a:rPr lang="ru-RU" dirty="0"/>
              <a:t>К</a:t>
            </a:r>
            <a:r>
              <a:rPr lang="ru-RU" dirty="0" smtClean="0"/>
              <a:t>ошка , которая гуляла сама по себе.»</a:t>
            </a:r>
            <a:endParaRPr lang="ru-RU" dirty="0"/>
          </a:p>
        </p:txBody>
      </p:sp>
      <p:pic>
        <p:nvPicPr>
          <p:cNvPr id="6" name="Изображение 5" descr="Снимок экрана 2016-11-28 в 17.36.2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5929" y="3852863"/>
            <a:ext cx="7073900" cy="2273300"/>
          </a:xfrm>
          <a:prstGeom prst="rect">
            <a:avLst/>
          </a:prstGeom>
        </p:spPr>
      </p:pic>
    </p:spTree>
    <p:extLst>
      <p:ext uri="{BB962C8B-B14F-4D97-AF65-F5344CB8AC3E}">
        <p14:creationId xmlns:p14="http://schemas.microsoft.com/office/powerpoint/2010/main" val="25508834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rmAutofit fontScale="90000"/>
          </a:bodyPr>
          <a:lstStyle/>
          <a:p>
            <a:r>
              <a:rPr lang="ru-RU" b="1" dirty="0" smtClean="0">
                <a:solidFill>
                  <a:srgbClr val="7030A0"/>
                </a:solidFill>
              </a:rPr>
              <a:t>Наши любимые питомцы!</a:t>
            </a:r>
            <a:br>
              <a:rPr lang="ru-RU" b="1" dirty="0" smtClean="0">
                <a:solidFill>
                  <a:srgbClr val="7030A0"/>
                </a:solidFill>
              </a:rPr>
            </a:br>
            <a:endParaRPr lang="ru-RU" b="1" dirty="0">
              <a:solidFill>
                <a:srgbClr val="7030A0"/>
              </a:solidFill>
            </a:endParaRPr>
          </a:p>
        </p:txBody>
      </p:sp>
      <p:sp>
        <p:nvSpPr>
          <p:cNvPr id="6" name="Содержимое 5"/>
          <p:cNvSpPr>
            <a:spLocks noGrp="1"/>
          </p:cNvSpPr>
          <p:nvPr>
            <p:ph idx="1"/>
          </p:nvPr>
        </p:nvSpPr>
        <p:spPr>
          <a:xfrm>
            <a:off x="457200" y="1752601"/>
            <a:ext cx="8229600" cy="1212674"/>
          </a:xfrm>
        </p:spPr>
        <p:txBody>
          <a:bodyPr>
            <a:normAutofit/>
          </a:bodyPr>
          <a:lstStyle/>
          <a:p>
            <a:pPr algn="just"/>
            <a:r>
              <a:rPr lang="ru-RU" sz="1800" dirty="0" smtClean="0"/>
              <a:t>Посмотрите как красивы и грациозны, милы и забавны кошки! </a:t>
            </a:r>
          </a:p>
          <a:p>
            <a:pPr algn="just"/>
            <a:r>
              <a:rPr lang="ru-RU" sz="1800" dirty="0" smtClean="0"/>
              <a:t>Как дружелюбны и преданы собаки! </a:t>
            </a:r>
          </a:p>
          <a:p>
            <a:pPr algn="just"/>
            <a:r>
              <a:rPr lang="ru-RU" sz="1800" dirty="0" smtClean="0"/>
              <a:t>Как бесконечно радуют нас наши любимцы!</a:t>
            </a:r>
            <a:endParaRPr lang="ru-RU" sz="1800" dirty="0"/>
          </a:p>
        </p:txBody>
      </p:sp>
      <p:pic>
        <p:nvPicPr>
          <p:cNvPr id="1026" name="Picture 2" descr="C:\Users\Младшая группа\Desktop\1ba13ecf-b1a5-43f0-bfd1-d9b40a1b45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448" y="2918484"/>
            <a:ext cx="2711501" cy="369403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Младшая группа\Desktop\a331c13a-ac4d-4248-961a-08d6b27ded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7709" y="2918485"/>
            <a:ext cx="4858091" cy="3348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22020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5308600" y="698500"/>
            <a:ext cx="3556871" cy="369332"/>
          </a:xfrm>
          <a:prstGeom prst="rect">
            <a:avLst/>
          </a:prstGeom>
          <a:noFill/>
        </p:spPr>
        <p:txBody>
          <a:bodyPr wrap="none" rtlCol="0">
            <a:spAutoFit/>
          </a:bodyPr>
          <a:lstStyle/>
          <a:p>
            <a:r>
              <a:rPr lang="ru-RU" dirty="0" smtClean="0"/>
              <a:t>Кошки- красавицы</a:t>
            </a:r>
            <a:endParaRPr lang="ru-RU" dirty="0"/>
          </a:p>
        </p:txBody>
      </p:sp>
      <p:pic>
        <p:nvPicPr>
          <p:cNvPr id="2050" name="Picture 2" descr="C:\Users\Младшая группа\Desktop\e512cfa4-4f0a-4515-8df9-1ede367919b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525" y="439182"/>
            <a:ext cx="3667125" cy="350416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Младшая группа\Desktop\9173e205-1fa7-49fa-822f-a73083cb85a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4075" y="1257301"/>
            <a:ext cx="2619375" cy="49911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Младшая группа\Desktop\821c63f9-ba83-471e-b1b4-b0bfbe0ecde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988" y="4029075"/>
            <a:ext cx="5288987" cy="260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36437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Изображение 4" descr="Снимок экрана 2016-11-28 в 18.24.0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5556" y="0"/>
            <a:ext cx="3358444" cy="3028105"/>
          </a:xfrm>
          <a:prstGeom prst="rect">
            <a:avLst/>
          </a:prstGeom>
        </p:spPr>
      </p:pic>
      <p:pic>
        <p:nvPicPr>
          <p:cNvPr id="6" name="Изображение 5" descr="Снимок экрана 2016-11-28 в 18.23.3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314" y="0"/>
            <a:ext cx="4266285" cy="3009900"/>
          </a:xfrm>
          <a:prstGeom prst="rect">
            <a:avLst/>
          </a:prstGeom>
        </p:spPr>
      </p:pic>
      <p:pic>
        <p:nvPicPr>
          <p:cNvPr id="7" name="Изображение 6" descr="Снимок экрана 2016-11-28 в 18.23.16.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1533" y="2348002"/>
            <a:ext cx="4198991" cy="3303498"/>
          </a:xfrm>
          <a:prstGeom prst="rect">
            <a:avLst/>
          </a:prstGeom>
        </p:spPr>
      </p:pic>
      <p:pic>
        <p:nvPicPr>
          <p:cNvPr id="8" name="Изображение 7" descr="Снимок экрана 2016-11-28 в 18.22.48.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886200"/>
            <a:ext cx="2531533" cy="2971800"/>
          </a:xfrm>
          <a:prstGeom prst="rect">
            <a:avLst/>
          </a:prstGeom>
        </p:spPr>
      </p:pic>
      <p:pic>
        <p:nvPicPr>
          <p:cNvPr id="10" name="Изображение 9" descr="Снимок экрана 2016-11-28 в 18.26.24.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552" y="4495800"/>
            <a:ext cx="3178448" cy="1943100"/>
          </a:xfrm>
          <a:prstGeom prst="rect">
            <a:avLst/>
          </a:prstGeom>
        </p:spPr>
      </p:pic>
    </p:spTree>
    <p:extLst>
      <p:ext uri="{BB962C8B-B14F-4D97-AF65-F5344CB8AC3E}">
        <p14:creationId xmlns:p14="http://schemas.microsoft.com/office/powerpoint/2010/main" val="4142995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317520" y="439694"/>
            <a:ext cx="8826479" cy="3932815"/>
          </a:xfrm>
        </p:spPr>
        <p:txBody>
          <a:bodyPr>
            <a:normAutofit fontScale="92500" lnSpcReduction="20000"/>
          </a:bodyPr>
          <a:lstStyle/>
          <a:p>
            <a:pPr algn="just"/>
            <a:r>
              <a:rPr lang="ru-RU" dirty="0"/>
              <a:t>Праздник учит нас обращать внимание не только на свои проблемы, но и на проблемы беззащитных домашних любимцев, бездомных, которые против воли судьбы оказались выброшенными на улицу. Зло, излученное людьми, всегда им вернется, конечно же, но следует отметить, что животное уже не вернешь. Любите питомцев и никогда не бросайте их одних. Если вы вынуждены избавиться от них (в силу аллергии, рождения детей, плохого финансового положения и невозможности ухода за ними), то найдите им нового, но хорошего хозяина или отдайте в приют, но навещайте его время от времени и угощайте вкусностями.</a:t>
            </a:r>
            <a:br>
              <a:rPr lang="ru-RU" dirty="0"/>
            </a:br>
            <a:endParaRPr lang="ru-RU" dirty="0"/>
          </a:p>
          <a:p>
            <a:pPr algn="just"/>
            <a:endParaRPr lang="ru-RU" dirty="0"/>
          </a:p>
        </p:txBody>
      </p:sp>
      <p:pic>
        <p:nvPicPr>
          <p:cNvPr id="5" name="Изображение 4" descr="Снимок экрана 2016-11-28 в 17.50.5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0908" y="3737396"/>
            <a:ext cx="5301384" cy="2900757"/>
          </a:xfrm>
          <a:prstGeom prst="rect">
            <a:avLst/>
          </a:prstGeom>
        </p:spPr>
      </p:pic>
    </p:spTree>
    <p:extLst>
      <p:ext uri="{BB962C8B-B14F-4D97-AF65-F5344CB8AC3E}">
        <p14:creationId xmlns:p14="http://schemas.microsoft.com/office/powerpoint/2010/main" val="7981398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26128" y="1085850"/>
            <a:ext cx="3736297" cy="2114550"/>
          </a:xfrm>
        </p:spPr>
        <p:txBody>
          <a:bodyPr>
            <a:normAutofit/>
          </a:bodyPr>
          <a:lstStyle/>
          <a:p>
            <a:r>
              <a:rPr lang="ru-RU" sz="2200" b="1" dirty="0" smtClean="0">
                <a:solidFill>
                  <a:srgbClr val="7030A0"/>
                </a:solidFill>
              </a:rPr>
              <a:t>Не оставайтесь равнодушными!!!</a:t>
            </a:r>
            <a:endParaRPr lang="ru-RU" b="1" dirty="0">
              <a:solidFill>
                <a:srgbClr val="7030A0"/>
              </a:solidFill>
            </a:endParaRPr>
          </a:p>
        </p:txBody>
      </p:sp>
      <p:sp>
        <p:nvSpPr>
          <p:cNvPr id="3" name="Содержимое 2"/>
          <p:cNvSpPr>
            <a:spLocks noGrp="1"/>
          </p:cNvSpPr>
          <p:nvPr>
            <p:ph idx="1"/>
          </p:nvPr>
        </p:nvSpPr>
        <p:spPr>
          <a:xfrm>
            <a:off x="426128" y="4086224"/>
            <a:ext cx="8572500" cy="2430463"/>
          </a:xfrm>
        </p:spPr>
        <p:txBody>
          <a:bodyPr>
            <a:normAutofit fontScale="85000" lnSpcReduction="20000"/>
          </a:bodyPr>
          <a:lstStyle/>
          <a:p>
            <a:pPr algn="just"/>
            <a:r>
              <a:rPr lang="ru-RU" b="1" dirty="0" smtClean="0"/>
              <a:t>Помните, что вместе, люди могут сделать многое и от вас зависит судьба наших беззащитных домашних животных. Если вы считаете, что от вас не зависит ничего и ваше участье не поможет животным, то вы ошибаетесь, ведь многие люди думают также и поэтому в стране царит такое отношение к питомцам, а если сплотиться и одной дружной командой начать действовать - то можно изменить очень многое.</a:t>
            </a:r>
            <a:br>
              <a:rPr lang="ru-RU" b="1" dirty="0" smtClean="0"/>
            </a:br>
            <a:endParaRPr lang="ru-RU" b="1" dirty="0"/>
          </a:p>
        </p:txBody>
      </p:sp>
      <p:pic>
        <p:nvPicPr>
          <p:cNvPr id="4" name="Изображение 3" descr="Снимок экрана 2016-11-28 в 17.23.4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2512" y="514350"/>
            <a:ext cx="3686175" cy="3286125"/>
          </a:xfrm>
          <a:prstGeom prst="rect">
            <a:avLst/>
          </a:prstGeom>
        </p:spPr>
      </p:pic>
    </p:spTree>
    <p:extLst>
      <p:ext uri="{BB962C8B-B14F-4D97-AF65-F5344CB8AC3E}">
        <p14:creationId xmlns:p14="http://schemas.microsoft.com/office/powerpoint/2010/main" val="10843399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26128" y="408372"/>
            <a:ext cx="4336690" cy="1344228"/>
          </a:xfrm>
        </p:spPr>
        <p:txBody>
          <a:bodyPr/>
          <a:lstStyle/>
          <a:p>
            <a:r>
              <a:rPr lang="ru-RU" dirty="0" smtClean="0"/>
              <a:t>Мы в ответе…</a:t>
            </a:r>
            <a:endParaRPr lang="ru-RU" dirty="0"/>
          </a:p>
        </p:txBody>
      </p:sp>
      <p:sp>
        <p:nvSpPr>
          <p:cNvPr id="3" name="Содержимое 2"/>
          <p:cNvSpPr>
            <a:spLocks noGrp="1"/>
          </p:cNvSpPr>
          <p:nvPr>
            <p:ph idx="1"/>
          </p:nvPr>
        </p:nvSpPr>
        <p:spPr>
          <a:xfrm>
            <a:off x="457200" y="1247776"/>
            <a:ext cx="8229600" cy="2124074"/>
          </a:xfrm>
        </p:spPr>
        <p:txBody>
          <a:bodyPr>
            <a:normAutofit/>
          </a:bodyPr>
          <a:lstStyle/>
          <a:p>
            <a:endParaRPr lang="ru-RU" dirty="0" smtClean="0"/>
          </a:p>
          <a:p>
            <a:r>
              <a:rPr lang="ru-RU" sz="2000" b="1" dirty="0" smtClean="0"/>
              <a:t>И </a:t>
            </a:r>
            <a:r>
              <a:rPr lang="ru-RU" sz="2000" b="1" dirty="0"/>
              <a:t>каждый день, каждую секунду важно помнить слова рыжего лиса, сказавшего однажды маленькому принцу: «…не забывай: ты навсегда в ответе за всех, кого приручил».</a:t>
            </a:r>
          </a:p>
          <a:p>
            <a:endParaRPr lang="ru-RU" dirty="0"/>
          </a:p>
        </p:txBody>
      </p:sp>
      <p:pic>
        <p:nvPicPr>
          <p:cNvPr id="3074" name="Picture 2" descr="C:\Users\Младшая группа\Desktop\94330e0c-a475-476e-8b28-94fb3df0c99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3476" y="3009901"/>
            <a:ext cx="3086100" cy="340994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Младшая группа\Desktop\05aabbaa-b2fe-4db7-8525-b06f896009f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076" y="3009901"/>
            <a:ext cx="3609974" cy="3409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351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Младшая группа\Desktop\c18d7cc1-1954-41d6-bd32-decb00eff6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 y="638175"/>
            <a:ext cx="3675458" cy="562927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Младшая группа\Desktop\7ab80114-ce40-4240-a706-b9f04a92a2f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638175"/>
            <a:ext cx="3857625" cy="5629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508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1057274" y="2743200"/>
            <a:ext cx="7651123" cy="3820209"/>
          </a:xfrm>
        </p:spPr>
        <p:txBody>
          <a:bodyPr>
            <a:normAutofit/>
          </a:bodyPr>
          <a:lstStyle/>
          <a:p>
            <a:r>
              <a:rPr lang="ru-RU" sz="2000" b="1" dirty="0"/>
              <a:t>Домашние животные - это вторые наши дети, которые нуждаются в любви, уходе, ласке и комфортных условиях. Прирученное однажды животное станет прекрасным другом, которое будет верным своему хозяину всю жизнь. В честь домашних животных даже существует прекрасный праздник, который масштабно отмечается 30 ноября каждый год.</a:t>
            </a:r>
            <a:br>
              <a:rPr lang="ru-RU" sz="2000" b="1" dirty="0"/>
            </a:br>
            <a:endParaRPr lang="ru-RU" sz="2000" b="1" dirty="0"/>
          </a:p>
        </p:txBody>
      </p:sp>
      <p:pic>
        <p:nvPicPr>
          <p:cNvPr id="4" name="Изображение 3" descr="Снимок экрана 2016-11-28 в 16.55.5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8287" y="5049345"/>
            <a:ext cx="4130110" cy="1685514"/>
          </a:xfrm>
          <a:prstGeom prst="rect">
            <a:avLst/>
          </a:prstGeom>
        </p:spPr>
      </p:pic>
      <p:pic>
        <p:nvPicPr>
          <p:cNvPr id="5" name="Изображение 4" descr="Снимок экрана 2016-11-28 в 16.59.5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5049" y="742416"/>
            <a:ext cx="3962401" cy="2006955"/>
          </a:xfrm>
          <a:prstGeom prst="rect">
            <a:avLst/>
          </a:prstGeom>
        </p:spPr>
      </p:pic>
    </p:spTree>
    <p:extLst>
      <p:ext uri="{BB962C8B-B14F-4D97-AF65-F5344CB8AC3E}">
        <p14:creationId xmlns:p14="http://schemas.microsoft.com/office/powerpoint/2010/main" val="12322630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26128" y="408372"/>
            <a:ext cx="8384497" cy="1039427"/>
          </a:xfrm>
        </p:spPr>
        <p:txBody>
          <a:bodyPr>
            <a:normAutofit/>
          </a:bodyPr>
          <a:lstStyle/>
          <a:p>
            <a:r>
              <a:rPr lang="ru-RU" b="1" dirty="0" smtClean="0">
                <a:solidFill>
                  <a:srgbClr val="7030A0"/>
                </a:solidFill>
              </a:rPr>
              <a:t>История праздника</a:t>
            </a:r>
            <a:endParaRPr lang="ru-RU" b="1" dirty="0">
              <a:solidFill>
                <a:srgbClr val="7030A0"/>
              </a:solidFill>
            </a:endParaRPr>
          </a:p>
        </p:txBody>
      </p:sp>
      <p:sp>
        <p:nvSpPr>
          <p:cNvPr id="3" name="Содержимое 2"/>
          <p:cNvSpPr>
            <a:spLocks noGrp="1"/>
          </p:cNvSpPr>
          <p:nvPr>
            <p:ph idx="1"/>
          </p:nvPr>
        </p:nvSpPr>
        <p:spPr>
          <a:xfrm>
            <a:off x="638174" y="1796598"/>
            <a:ext cx="8172451" cy="4594677"/>
          </a:xfrm>
        </p:spPr>
        <p:txBody>
          <a:bodyPr>
            <a:normAutofit fontScale="92500" lnSpcReduction="20000"/>
          </a:bodyPr>
          <a:lstStyle/>
          <a:p>
            <a:pPr algn="just"/>
            <a:r>
              <a:rPr lang="ru-RU" b="1" dirty="0"/>
              <a:t>Ежегодно 30 ноября во многих странах отмечается Всемирный день домашних животных </a:t>
            </a:r>
            <a:r>
              <a:rPr lang="ru-RU" b="1" dirty="0" smtClean="0"/>
              <a:t>. </a:t>
            </a:r>
            <a:r>
              <a:rPr lang="ru-RU" b="1" dirty="0"/>
              <a:t>Идея об учреждении данного праздника была озвучена на Международном конгрессе сторонников движения в защиту природы, проходившем во Флоренции (Италия) в 1931 году. Тогда различные экологические организации и природоохранные общества заявили о готовности организовывать разнообразные массовые мероприятия, направленные на воспитание в людях чувства ответственности за все живое на планете, в том числе и за домашних животных. С тех пор праздник проводится ежегодно и посвящается всем одомашненным человеком животным, чтобы еще раз напомнить всему человечеству об ответственности за «братьев наших меньших». </a:t>
            </a:r>
          </a:p>
        </p:txBody>
      </p:sp>
    </p:spTree>
    <p:extLst>
      <p:ext uri="{BB962C8B-B14F-4D97-AF65-F5344CB8AC3E}">
        <p14:creationId xmlns:p14="http://schemas.microsoft.com/office/powerpoint/2010/main" val="13320042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26128" y="408372"/>
            <a:ext cx="5194544" cy="1039427"/>
          </a:xfrm>
        </p:spPr>
        <p:txBody>
          <a:bodyPr>
            <a:normAutofit fontScale="90000"/>
          </a:bodyPr>
          <a:lstStyle/>
          <a:p>
            <a:r>
              <a:rPr lang="ru-RU" b="1" dirty="0" smtClean="0">
                <a:solidFill>
                  <a:srgbClr val="7030A0"/>
                </a:solidFill>
              </a:rPr>
              <a:t>Как проходит этот праздник?</a:t>
            </a:r>
            <a:endParaRPr lang="ru-RU" b="1" dirty="0">
              <a:solidFill>
                <a:srgbClr val="7030A0"/>
              </a:solidFill>
            </a:endParaRPr>
          </a:p>
        </p:txBody>
      </p:sp>
      <p:sp>
        <p:nvSpPr>
          <p:cNvPr id="3" name="Содержимое 2"/>
          <p:cNvSpPr>
            <a:spLocks noGrp="1"/>
          </p:cNvSpPr>
          <p:nvPr>
            <p:ph idx="1"/>
          </p:nvPr>
        </p:nvSpPr>
        <p:spPr>
          <a:xfrm>
            <a:off x="0" y="1981200"/>
            <a:ext cx="8972257" cy="4876800"/>
          </a:xfrm>
        </p:spPr>
        <p:txBody>
          <a:bodyPr>
            <a:normAutofit fontScale="85000" lnSpcReduction="10000"/>
          </a:bodyPr>
          <a:lstStyle/>
          <a:p>
            <a:r>
              <a:rPr lang="ru-RU" b="1" dirty="0"/>
              <a:t>Мероприятия, посвященные Дню, весьма разнообразны и в каждой стране проходят по-своему</a:t>
            </a:r>
            <a:r>
              <a:rPr lang="ru-RU" b="1" dirty="0" smtClean="0"/>
              <a:t>.</a:t>
            </a:r>
          </a:p>
          <a:p>
            <a:r>
              <a:rPr lang="ru-RU" b="1" dirty="0" smtClean="0"/>
              <a:t>  </a:t>
            </a:r>
            <a:r>
              <a:rPr lang="ru-RU" b="1" dirty="0"/>
              <a:t>проводятся пикеты в защиту животных от жестокого обращения</a:t>
            </a:r>
            <a:r>
              <a:rPr lang="ru-RU" b="1" dirty="0" smtClean="0"/>
              <a:t>,</a:t>
            </a:r>
          </a:p>
          <a:p>
            <a:r>
              <a:rPr lang="ru-RU" b="1" dirty="0" smtClean="0"/>
              <a:t>  </a:t>
            </a:r>
            <a:r>
              <a:rPr lang="ru-RU" b="1" dirty="0" err="1"/>
              <a:t>флешмобы</a:t>
            </a:r>
            <a:r>
              <a:rPr lang="ru-RU" b="1" dirty="0"/>
              <a:t> в поддержку создания приюта или клиник для животных</a:t>
            </a:r>
            <a:r>
              <a:rPr lang="ru-RU" b="1" dirty="0" smtClean="0"/>
              <a:t>,</a:t>
            </a:r>
          </a:p>
          <a:p>
            <a:r>
              <a:rPr lang="ru-RU" b="1" dirty="0" smtClean="0"/>
              <a:t>  </a:t>
            </a:r>
            <a:r>
              <a:rPr lang="ru-RU" b="1" dirty="0"/>
              <a:t>выставки кошек и собак и т.д. </a:t>
            </a:r>
            <a:endParaRPr lang="ru-RU" b="1" dirty="0" smtClean="0"/>
          </a:p>
          <a:p>
            <a:r>
              <a:rPr lang="ru-RU" b="1" dirty="0" smtClean="0"/>
              <a:t> </a:t>
            </a:r>
            <a:r>
              <a:rPr lang="ru-RU" b="1" dirty="0"/>
              <a:t>кто-то в этот день позволяет своим домашним питомцам делать все, что было запрещено ранее (рвать обои, грызть мебель и тапки, лазать по шторам, есть со стола…), или покупает своему любимцу огромное количество вкусностей, а кто-то просто уделяет максимум внимания своему пернатому, водоплавающему или четвероногому другу</a:t>
            </a:r>
            <a:r>
              <a:rPr lang="ru-RU" b="1" dirty="0" smtClean="0"/>
              <a:t>.</a:t>
            </a:r>
          </a:p>
          <a:p>
            <a:r>
              <a:rPr lang="ru-RU" b="1" dirty="0"/>
              <a:t>Акция «КОЛОКОЛЬЧИК»-в зоопарках любого города или страны в течение одной минуты дети </a:t>
            </a:r>
            <a:r>
              <a:rPr lang="ru-RU" b="1" dirty="0" smtClean="0"/>
              <a:t>звонят </a:t>
            </a:r>
            <a:r>
              <a:rPr lang="ru-RU" b="1" dirty="0"/>
              <a:t>в колокольчики, привлекая тем самым внимание всех к проблемам защиты животных. </a:t>
            </a:r>
          </a:p>
        </p:txBody>
      </p:sp>
      <p:pic>
        <p:nvPicPr>
          <p:cNvPr id="4" name="Изображение 3" descr="Снимок экрана 2016-11-28 в 16.57.1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000" y="0"/>
            <a:ext cx="3175000" cy="1981200"/>
          </a:xfrm>
          <a:prstGeom prst="rect">
            <a:avLst/>
          </a:prstGeom>
        </p:spPr>
      </p:pic>
    </p:spTree>
    <p:extLst>
      <p:ext uri="{BB962C8B-B14F-4D97-AF65-F5344CB8AC3E}">
        <p14:creationId xmlns:p14="http://schemas.microsoft.com/office/powerpoint/2010/main" val="21636180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b="1" dirty="0" smtClean="0">
                <a:solidFill>
                  <a:srgbClr val="7030A0"/>
                </a:solidFill>
              </a:rPr>
              <a:t>Цель праздника</a:t>
            </a:r>
            <a:endParaRPr lang="ru-RU" b="1" dirty="0">
              <a:solidFill>
                <a:srgbClr val="7030A0"/>
              </a:solidFill>
            </a:endParaRPr>
          </a:p>
        </p:txBody>
      </p:sp>
      <p:sp>
        <p:nvSpPr>
          <p:cNvPr id="3" name="Содержимое 2"/>
          <p:cNvSpPr>
            <a:spLocks noGrp="1"/>
          </p:cNvSpPr>
          <p:nvPr>
            <p:ph idx="1"/>
          </p:nvPr>
        </p:nvSpPr>
        <p:spPr>
          <a:xfrm>
            <a:off x="333376" y="1752600"/>
            <a:ext cx="8353424" cy="2352675"/>
          </a:xfrm>
        </p:spPr>
        <p:txBody>
          <a:bodyPr>
            <a:normAutofit fontScale="62500" lnSpcReduction="20000"/>
          </a:bodyPr>
          <a:lstStyle/>
          <a:p>
            <a:pPr algn="just"/>
            <a:r>
              <a:rPr lang="ru-RU" b="1" dirty="0"/>
              <a:t>Самой главной целью проведения такого праздника, является привлечение внимания общественности (в особенности подрастающего поколения, которое не относится с должным уважением к животным и позволят себе применять к ним силу и издеваясь над их подчас безвыгодным положением) к проблемам домашних животных (в том числе и бездомных, которые против воли были выброшены на улицу или уже рождены в уличных условиях и живущие без хозяина на теплотрассе, каждый день, занимаясь поиском еды и питья, чтобы протянуть еще хоть день на этой земле), воспитания должного отношения и ответственности за обеспечение для них надлежащих условий.</a:t>
            </a:r>
          </a:p>
        </p:txBody>
      </p:sp>
      <p:pic>
        <p:nvPicPr>
          <p:cNvPr id="4" name="Изображение 3" descr="Снимок экрана 2016-11-28 в 17.50.5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6900" y="3648767"/>
            <a:ext cx="5410200" cy="2933008"/>
          </a:xfrm>
          <a:prstGeom prst="rect">
            <a:avLst/>
          </a:prstGeom>
        </p:spPr>
      </p:pic>
    </p:spTree>
    <p:extLst>
      <p:ext uri="{BB962C8B-B14F-4D97-AF65-F5344CB8AC3E}">
        <p14:creationId xmlns:p14="http://schemas.microsoft.com/office/powerpoint/2010/main" val="29311337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26128" y="408372"/>
            <a:ext cx="8260672" cy="1028294"/>
          </a:xfrm>
        </p:spPr>
        <p:txBody>
          <a:bodyPr/>
          <a:lstStyle/>
          <a:p>
            <a:r>
              <a:rPr lang="ru-RU" b="1" dirty="0" smtClean="0">
                <a:solidFill>
                  <a:srgbClr val="7030A0"/>
                </a:solidFill>
              </a:rPr>
              <a:t>Праздник в России</a:t>
            </a:r>
            <a:endParaRPr lang="ru-RU" b="1" dirty="0">
              <a:solidFill>
                <a:srgbClr val="7030A0"/>
              </a:solidFill>
            </a:endParaRPr>
          </a:p>
        </p:txBody>
      </p:sp>
      <p:sp>
        <p:nvSpPr>
          <p:cNvPr id="3" name="Содержимое 2"/>
          <p:cNvSpPr>
            <a:spLocks noGrp="1"/>
          </p:cNvSpPr>
          <p:nvPr>
            <p:ph idx="1"/>
          </p:nvPr>
        </p:nvSpPr>
        <p:spPr>
          <a:xfrm>
            <a:off x="529124" y="1207634"/>
            <a:ext cx="8443132" cy="2878591"/>
          </a:xfrm>
        </p:spPr>
        <p:txBody>
          <a:bodyPr>
            <a:normAutofit fontScale="85000" lnSpcReduction="10000"/>
          </a:bodyPr>
          <a:lstStyle/>
          <a:p>
            <a:pPr algn="just"/>
            <a:r>
              <a:rPr lang="ru-RU" b="1" dirty="0"/>
              <a:t>В России День домашних животных отмечается с 2000 года по инициативе Международного фонда защиты животных, хотя, к сожалению, пока не утвержден официально. Жестокость по отношению к животным приобретает в нашей стране ужасающие масштабы, потому что остаётся абсолютно безнаказанной в связи с пробелом в законодательстве, – до сих пор в России не принят закон о защите животных от жестокого обращения. Хотя данный законопроект находится на рассмотрении в Государственной Думе РФ ещё с 1999 года. </a:t>
            </a:r>
          </a:p>
        </p:txBody>
      </p:sp>
      <p:pic>
        <p:nvPicPr>
          <p:cNvPr id="4" name="Изображение 3" descr="Снимок экрана 2016-11-28 в 17.48.5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3414" y="4086225"/>
            <a:ext cx="5828843" cy="2771775"/>
          </a:xfrm>
          <a:prstGeom prst="rect">
            <a:avLst/>
          </a:prstGeom>
        </p:spPr>
      </p:pic>
      <p:pic>
        <p:nvPicPr>
          <p:cNvPr id="5" name="Изображение 4" descr="Снимок экрана 2016-11-28 в 17.51.5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124" y="4086225"/>
            <a:ext cx="2510201" cy="2726253"/>
          </a:xfrm>
          <a:prstGeom prst="rect">
            <a:avLst/>
          </a:prstGeom>
        </p:spPr>
      </p:pic>
    </p:spTree>
    <p:extLst>
      <p:ext uri="{BB962C8B-B14F-4D97-AF65-F5344CB8AC3E}">
        <p14:creationId xmlns:p14="http://schemas.microsoft.com/office/powerpoint/2010/main" val="24701261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26128" y="408372"/>
            <a:ext cx="6050872" cy="1191828"/>
          </a:xfrm>
        </p:spPr>
        <p:txBody>
          <a:bodyPr>
            <a:normAutofit/>
          </a:bodyPr>
          <a:lstStyle/>
          <a:p>
            <a:r>
              <a:rPr lang="ru-RU" sz="2000" b="1" dirty="0">
                <a:solidFill>
                  <a:srgbClr val="7030A0"/>
                </a:solidFill>
              </a:rPr>
              <a:t>Как решается проблема бездомных домашних животных заграницей??</a:t>
            </a:r>
            <a:r>
              <a:rPr lang="ru-RU" sz="2000" b="1" dirty="0" smtClean="0">
                <a:solidFill>
                  <a:srgbClr val="7030A0"/>
                </a:solidFill>
              </a:rPr>
              <a:t>?</a:t>
            </a:r>
            <a:endParaRPr lang="ru-RU" sz="2000" dirty="0">
              <a:solidFill>
                <a:srgbClr val="7030A0"/>
              </a:solidFill>
            </a:endParaRPr>
          </a:p>
        </p:txBody>
      </p:sp>
      <p:sp>
        <p:nvSpPr>
          <p:cNvPr id="3" name="Содержимое 2"/>
          <p:cNvSpPr>
            <a:spLocks noGrp="1"/>
          </p:cNvSpPr>
          <p:nvPr>
            <p:ph idx="1"/>
          </p:nvPr>
        </p:nvSpPr>
        <p:spPr/>
        <p:txBody>
          <a:bodyPr>
            <a:normAutofit fontScale="62500" lnSpcReduction="20000"/>
          </a:bodyPr>
          <a:lstStyle/>
          <a:p>
            <a:pPr algn="just"/>
            <a:r>
              <a:rPr lang="ru-RU" b="1" dirty="0" smtClean="0"/>
              <a:t>В </a:t>
            </a:r>
            <a:r>
              <a:rPr lang="ru-RU" b="1" dirty="0"/>
              <a:t>Китае к домашним животным относятся как к детям: в 1979 году появился слоган "одна семья — один ребенок", через 30 лет — "одна семья — одна собака"</a:t>
            </a:r>
            <a:r>
              <a:rPr lang="ru-RU" b="1" dirty="0" smtClean="0"/>
              <a:t>.</a:t>
            </a:r>
          </a:p>
          <a:p>
            <a:pPr algn="just"/>
            <a:r>
              <a:rPr lang="ru-RU" b="1" dirty="0"/>
              <a:t>В благотворительной лондонской организации </a:t>
            </a:r>
            <a:r>
              <a:rPr lang="ru-RU" b="1" dirty="0" err="1"/>
              <a:t>Battersea</a:t>
            </a:r>
            <a:r>
              <a:rPr lang="ru-RU" b="1" dirty="0"/>
              <a:t> </a:t>
            </a:r>
            <a:r>
              <a:rPr lang="ru-RU" b="1" dirty="0" err="1"/>
              <a:t>Dogs</a:t>
            </a:r>
            <a:r>
              <a:rPr lang="ru-RU" b="1" dirty="0"/>
              <a:t> &amp; </a:t>
            </a:r>
            <a:r>
              <a:rPr lang="ru-RU" b="1" dirty="0" err="1"/>
              <a:t>Cats</a:t>
            </a:r>
            <a:r>
              <a:rPr lang="ru-RU" b="1" dirty="0"/>
              <a:t> корреспонденту "Газеты" рассказали о том, что нахождение бездомного животного на улицах является незаконным. </a:t>
            </a:r>
            <a:endParaRPr lang="ru-RU" b="1" dirty="0" smtClean="0"/>
          </a:p>
          <a:p>
            <a:pPr algn="just"/>
            <a:r>
              <a:rPr lang="ru-RU" b="1" dirty="0"/>
              <a:t>В германских приютах собачку обследуют, стерилизуют и делают необходимые прививки. Но все же главная задача приюта — найти для собаки нового хозяина. По статистике, более половины отловленных животных отдают в добрые руки, а остальных приходится усыплять. </a:t>
            </a:r>
            <a:endParaRPr lang="ru-RU" b="1" dirty="0" smtClean="0"/>
          </a:p>
          <a:p>
            <a:pPr algn="just"/>
            <a:r>
              <a:rPr lang="ru-RU" b="1" dirty="0"/>
              <a:t>Польша с социалистических времен сумела решить проблему бездомных животных. В каждом польском городе по меньшей мере по одному приюту, в Варшаве их четыре. Кстати, если хозяин хочет избавиться от домашнего животного, он, как правило, не выбрасывает его на улицу, а отвозит в питомник, где собаку или кошку с удовольствием принимают. Приюты финансируются городскими властями.</a:t>
            </a:r>
            <a:br>
              <a:rPr lang="ru-RU" b="1" dirty="0"/>
            </a:br>
            <a:r>
              <a:rPr lang="ru-RU" b="1" dirty="0" smtClean="0"/>
              <a:t>Кроме </a:t>
            </a:r>
            <a:r>
              <a:rPr lang="ru-RU" b="1" dirty="0"/>
              <a:t>того, любой гражданин Польши может указать в налоговой декларации, что он хочет направить часть своих отчислений в пользу служб по отлову бездомных животных.</a:t>
            </a:r>
            <a:br>
              <a:rPr lang="ru-RU" b="1" dirty="0"/>
            </a:br>
            <a:endParaRPr lang="ru-RU" b="1" dirty="0"/>
          </a:p>
        </p:txBody>
      </p:sp>
      <p:pic>
        <p:nvPicPr>
          <p:cNvPr id="4" name="Изображение 3" descr="Снимок экрана 2016-11-28 в 18.15.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7201" y="241300"/>
            <a:ext cx="2057400" cy="1358900"/>
          </a:xfrm>
          <a:prstGeom prst="rect">
            <a:avLst/>
          </a:prstGeom>
        </p:spPr>
      </p:pic>
    </p:spTree>
    <p:extLst>
      <p:ext uri="{BB962C8B-B14F-4D97-AF65-F5344CB8AC3E}">
        <p14:creationId xmlns:p14="http://schemas.microsoft.com/office/powerpoint/2010/main" val="6182712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 y="146793"/>
            <a:ext cx="4782774" cy="1491507"/>
          </a:xfrm>
        </p:spPr>
        <p:txBody>
          <a:bodyPr>
            <a:normAutofit/>
          </a:bodyPr>
          <a:lstStyle/>
          <a:p>
            <a:r>
              <a:rPr lang="ru-RU" sz="1800" b="1" dirty="0">
                <a:solidFill>
                  <a:srgbClr val="7030A0"/>
                </a:solidFill>
              </a:rPr>
              <a:t>Домашние и Сельскохозяйственные</a:t>
            </a:r>
          </a:p>
        </p:txBody>
      </p:sp>
      <p:sp>
        <p:nvSpPr>
          <p:cNvPr id="3" name="Содержимое 2"/>
          <p:cNvSpPr>
            <a:spLocks noGrp="1"/>
          </p:cNvSpPr>
          <p:nvPr>
            <p:ph idx="1"/>
          </p:nvPr>
        </p:nvSpPr>
        <p:spPr>
          <a:xfrm>
            <a:off x="219074" y="1752602"/>
            <a:ext cx="8924925" cy="2809874"/>
          </a:xfrm>
        </p:spPr>
        <p:txBody>
          <a:bodyPr>
            <a:normAutofit fontScale="55000" lnSpcReduction="20000"/>
          </a:bodyPr>
          <a:lstStyle/>
          <a:p>
            <a:pPr algn="just"/>
            <a:r>
              <a:rPr lang="ru-RU" b="1" dirty="0" smtClean="0"/>
              <a:t>Домашние животные </a:t>
            </a:r>
            <a:r>
              <a:rPr lang="ru-RU" b="1" dirty="0"/>
              <a:t>— животные, которые были одомашнены человеком и которых он содержит, предоставляя им кров и пищу. Они приносят ему пользу либо как источник материальных благ и услуг, либо как компаньоны, скрашивающие его досуг. Большинство домашних животных легко размножаются. Проводя селекцию, человек может контролировать их размножение и признаки, которые они передают своему </a:t>
            </a:r>
            <a:r>
              <a:rPr lang="ru-RU" b="1" dirty="0" err="1"/>
              <a:t>потомству.Не</a:t>
            </a:r>
            <a:r>
              <a:rPr lang="ru-RU" b="1" dirty="0"/>
              <a:t> все из перечисленных здесь животных одомашнены в равной мере. Наиболее одомашнены сельскохозяйственные животные. Они обладают высоко развитой способностью приспосабливаться (при содействии человека) к самым разным внешних условиям. Например, они могут выносить сильный холод и жару и питаться кормами, не только даваемыми самою природой, но и приготовляемыми искусственно. Такими свойствами обладают корова, овца, лошадь и свинья, и поэтому они </a:t>
            </a:r>
            <a:r>
              <a:rPr lang="ru-RU" b="1" dirty="0" smtClean="0"/>
              <a:t>распространены </a:t>
            </a:r>
            <a:r>
              <a:rPr lang="ru-RU" b="1" dirty="0"/>
              <a:t>в хозяйстве. Но есть и такие, которые, как например буйвол, верблюд, северный олень, лама, </a:t>
            </a:r>
            <a:r>
              <a:rPr lang="ru-RU" b="1" dirty="0" err="1"/>
              <a:t>пако</a:t>
            </a:r>
            <a:r>
              <a:rPr lang="ru-RU" b="1" dirty="0"/>
              <a:t> или альпака, живут только в определённых местностях — в очень холодных, или в жарких полосах Азии и Африки или на высоких горах Перу.</a:t>
            </a:r>
          </a:p>
          <a:p>
            <a:pPr algn="just"/>
            <a:endParaRPr lang="ru-RU" dirty="0"/>
          </a:p>
        </p:txBody>
      </p:sp>
      <p:pic>
        <p:nvPicPr>
          <p:cNvPr id="4" name="Изображение 3" descr="Снимок экрана 2016-11-28 в 17.30.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2775" y="146793"/>
            <a:ext cx="4361225" cy="1605807"/>
          </a:xfrm>
          <a:prstGeom prst="rect">
            <a:avLst/>
          </a:prstGeom>
        </p:spPr>
      </p:pic>
      <p:pic>
        <p:nvPicPr>
          <p:cNvPr id="5" name="Изображение 4" descr="Снимок экрана 2016-11-28 в 17.32.5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62475"/>
            <a:ext cx="2664615" cy="2274703"/>
          </a:xfrm>
          <a:prstGeom prst="rect">
            <a:avLst/>
          </a:prstGeom>
        </p:spPr>
      </p:pic>
      <p:pic>
        <p:nvPicPr>
          <p:cNvPr id="6" name="Изображение 5" descr="Снимок экрана 2016-11-28 в 17.32.4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4616" y="4594050"/>
            <a:ext cx="6479383" cy="2211551"/>
          </a:xfrm>
          <a:prstGeom prst="rect">
            <a:avLst/>
          </a:prstGeom>
        </p:spPr>
      </p:pic>
    </p:spTree>
    <p:extLst>
      <p:ext uri="{BB962C8B-B14F-4D97-AF65-F5344CB8AC3E}">
        <p14:creationId xmlns:p14="http://schemas.microsoft.com/office/powerpoint/2010/main" val="27798985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26127" y="408372"/>
            <a:ext cx="6182281" cy="1344228"/>
          </a:xfrm>
        </p:spPr>
        <p:txBody>
          <a:bodyPr>
            <a:normAutofit/>
          </a:bodyPr>
          <a:lstStyle/>
          <a:p>
            <a:r>
              <a:rPr lang="ru-RU" sz="2000" dirty="0" smtClean="0"/>
              <a:t>Значение домашних животных</a:t>
            </a:r>
            <a:br>
              <a:rPr lang="ru-RU" sz="2000" dirty="0" smtClean="0"/>
            </a:br>
            <a:endParaRPr lang="ru-RU" sz="2000" dirty="0"/>
          </a:p>
        </p:txBody>
      </p:sp>
      <p:sp>
        <p:nvSpPr>
          <p:cNvPr id="3" name="Содержимое 2"/>
          <p:cNvSpPr>
            <a:spLocks noGrp="1"/>
          </p:cNvSpPr>
          <p:nvPr>
            <p:ph idx="1"/>
          </p:nvPr>
        </p:nvSpPr>
        <p:spPr>
          <a:xfrm>
            <a:off x="0" y="1752601"/>
            <a:ext cx="9144000" cy="3514744"/>
          </a:xfrm>
        </p:spPr>
        <p:txBody>
          <a:bodyPr>
            <a:normAutofit fontScale="92500" lnSpcReduction="10000"/>
          </a:bodyPr>
          <a:lstStyle/>
          <a:p>
            <a:pPr algn="just"/>
            <a:r>
              <a:rPr lang="ru-RU" dirty="0"/>
              <a:t>Домашние животные приносят большую пользу человеку. Являются источником продовольствия — (молоко, масло, сыр и другие молочные продукты, а также мясо, жир). Сырья для изготовления одежды, обуви. Перевозят тяжести и помогают выполнять земледельческие работы. Иногда животных содержат для удовольствия и развлечения, как, например, некоторых птиц. Птиц разводят для получения полезных продуктов (мясо, яйца, перья, пух). Домашних насекомых — чтобы получить полезные продукты. Пчёлы производят мёд, а шелковичные черви — сырьё для изготовления шёлка. </a:t>
            </a:r>
          </a:p>
        </p:txBody>
      </p:sp>
      <p:pic>
        <p:nvPicPr>
          <p:cNvPr id="4" name="Изображение 3" descr="Снимок экрана 2016-11-28 в 17.52.1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67344"/>
            <a:ext cx="9144000" cy="1590656"/>
          </a:xfrm>
          <a:prstGeom prst="rect">
            <a:avLst/>
          </a:prstGeom>
        </p:spPr>
      </p:pic>
      <p:pic>
        <p:nvPicPr>
          <p:cNvPr id="5" name="Изображение 4" descr="Снимок экрана 2016-11-28 в 17.59.1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8409" y="228601"/>
            <a:ext cx="2282183" cy="1524000"/>
          </a:xfrm>
          <a:prstGeom prst="rect">
            <a:avLst/>
          </a:prstGeom>
        </p:spPr>
      </p:pic>
    </p:spTree>
    <p:extLst>
      <p:ext uri="{BB962C8B-B14F-4D97-AF65-F5344CB8AC3E}">
        <p14:creationId xmlns:p14="http://schemas.microsoft.com/office/powerpoint/2010/main" val="27319728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тека">
  <a:themeElements>
    <a:clrScheme name="Аптека">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Аптека">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птека">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Бизнес.thmx</Template>
  <TotalTime>307</TotalTime>
  <Words>1218</Words>
  <Application>Microsoft Office PowerPoint</Application>
  <PresentationFormat>Экран (4:3)</PresentationFormat>
  <Paragraphs>44</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Аптека</vt:lpstr>
      <vt:lpstr>             День домашних животных</vt:lpstr>
      <vt:lpstr>Презентация PowerPoint</vt:lpstr>
      <vt:lpstr>История праздника</vt:lpstr>
      <vt:lpstr>Как проходит этот праздник?</vt:lpstr>
      <vt:lpstr>Цель праздника</vt:lpstr>
      <vt:lpstr>Праздник в России</vt:lpstr>
      <vt:lpstr>Как решается проблема бездомных домашних животных заграницей???</vt:lpstr>
      <vt:lpstr>Домашние и Сельскохозяйственные</vt:lpstr>
      <vt:lpstr>Значение домашних животных </vt:lpstr>
      <vt:lpstr>Сельскохозяйственные насекомые</vt:lpstr>
      <vt:lpstr>Какие животные были одомашнены первыми?</vt:lpstr>
      <vt:lpstr>Наши любимые питомцы! </vt:lpstr>
      <vt:lpstr>Презентация PowerPoint</vt:lpstr>
      <vt:lpstr>Презентация PowerPoint</vt:lpstr>
      <vt:lpstr>Презентация PowerPoint</vt:lpstr>
      <vt:lpstr>Не оставайтесь равнодушными!!!</vt:lpstr>
      <vt:lpstr>Мы в ответе…</vt:lpstr>
      <vt:lpstr>Презентация PowerPoint</vt:lpstr>
    </vt:vector>
  </TitlesOfParts>
  <Company>Garmonia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30 ноября - День домашних животных</dc:title>
  <dc:creator>User</dc:creator>
  <cp:lastModifiedBy>Windows User</cp:lastModifiedBy>
  <cp:revision>24</cp:revision>
  <dcterms:created xsi:type="dcterms:W3CDTF">2016-11-28T11:41:11Z</dcterms:created>
  <dcterms:modified xsi:type="dcterms:W3CDTF">2023-01-11T14:42:16Z</dcterms:modified>
</cp:coreProperties>
</file>