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  <p:sldId id="259" r:id="rId6"/>
    <p:sldId id="261" r:id="rId7"/>
    <p:sldId id="276" r:id="rId8"/>
    <p:sldId id="277" r:id="rId9"/>
    <p:sldId id="260" r:id="rId10"/>
    <p:sldId id="266" r:id="rId11"/>
    <p:sldId id="275" r:id="rId12"/>
    <p:sldId id="269" r:id="rId13"/>
    <p:sldId id="272" r:id="rId14"/>
    <p:sldId id="273" r:id="rId15"/>
    <p:sldId id="267" r:id="rId16"/>
    <p:sldId id="270" r:id="rId17"/>
    <p:sldId id="274" r:id="rId18"/>
    <p:sldId id="263" r:id="rId19"/>
    <p:sldId id="26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5D09"/>
    <a:srgbClr val="E95E33"/>
    <a:srgbClr val="F28308"/>
    <a:srgbClr val="E56709"/>
    <a:srgbClr val="E14F0D"/>
    <a:srgbClr val="E3390B"/>
    <a:srgbClr val="2D828B"/>
    <a:srgbClr val="329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82" d="100"/>
          <a:sy n="82" d="100"/>
        </p:scale>
        <p:origin x="15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1928802"/>
            <a:ext cx="9144000" cy="2357454"/>
          </a:xfrm>
          <a:prstGeom prst="rect">
            <a:avLst/>
          </a:prstGeom>
          <a:solidFill>
            <a:srgbClr val="E55D09"/>
          </a:solidFill>
          <a:ln cmpd="tri">
            <a:noFill/>
            <a:prstDash val="solid"/>
          </a:ln>
          <a:effectLst>
            <a:innerShdw blurRad="63500" dist="38100" dir="16200000">
              <a:prstClr val="black">
                <a:alpha val="2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Овал 8"/>
          <p:cNvSpPr/>
          <p:nvPr userDrawn="1"/>
        </p:nvSpPr>
        <p:spPr>
          <a:xfrm>
            <a:off x="285720" y="2214554"/>
            <a:ext cx="2714644" cy="18097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Top"/>
              <a:lightRig rig="threePt" dir="t"/>
            </a:scene3d>
          </a:bodyPr>
          <a:lstStyle/>
          <a:p>
            <a:pPr algn="ctr"/>
            <a:endParaRPr lang="ru-RU">
              <a:effectLst>
                <a:glow rad="63500">
                  <a:schemeClr val="accent4">
                    <a:satMod val="175000"/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14678" y="2101851"/>
            <a:ext cx="5643602" cy="1470025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>
              <a:defRPr b="1" u="none" cap="all" spc="0">
                <a:ln w="0"/>
                <a:solidFill>
                  <a:schemeClr val="bg2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4678" y="3571876"/>
            <a:ext cx="5643602" cy="714380"/>
          </a:xfrm>
        </p:spPr>
        <p:txBody>
          <a:bodyPr/>
          <a:lstStyle>
            <a:lvl1pPr marL="0" indent="0" algn="ctr">
              <a:buNone/>
              <a:defRPr b="0">
                <a:solidFill>
                  <a:srgbClr val="2D828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3" descr="C:\Users\juliaar\AppData\Local\Microsoft\Windows\Temporary Internet Files\Content.IE5\ZJX436N3\MCj02382670000[1].wmf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357431"/>
            <a:ext cx="2298278" cy="1357322"/>
          </a:xfrm>
          <a:prstGeom prst="rect">
            <a:avLst/>
          </a:prstGeom>
          <a:noFill/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0" y="4286256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0" y="1927214"/>
            <a:ext cx="9144000" cy="1588"/>
          </a:xfrm>
          <a:prstGeom prst="line">
            <a:avLst/>
          </a:prstGeom>
          <a:ln>
            <a:solidFill>
              <a:srgbClr val="2D82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2A0A-D852-4BD0-B33F-8DE942E71BB7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1500174"/>
          </a:xfrm>
          <a:prstGeom prst="rect">
            <a:avLst/>
          </a:prstGeom>
          <a:solidFill>
            <a:srgbClr val="E55D09"/>
          </a:solidFill>
          <a:ln>
            <a:noFill/>
          </a:ln>
          <a:effectLst>
            <a:innerShdw blurRad="63500" dist="381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7125" y="285728"/>
            <a:ext cx="1535917" cy="10239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Top"/>
              <a:lightRig rig="threePt" dir="t"/>
            </a:scene3d>
          </a:bodyPr>
          <a:lstStyle/>
          <a:p>
            <a:pPr algn="ctr"/>
            <a:endParaRPr lang="ru-RU">
              <a:effectLst>
                <a:glow rad="63500">
                  <a:schemeClr val="accent4">
                    <a:satMod val="175000"/>
                    <a:alpha val="40000"/>
                  </a:scheme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14290"/>
            <a:ext cx="6972320" cy="11430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C2A0A-D852-4BD0-B33F-8DE942E71BB7}" type="datetimeFigureOut">
              <a:rPr lang="ru-RU" smtClean="0"/>
              <a:pPr/>
              <a:t>12.03.2026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1C676-BFAD-485F-97E6-0D63B5BAD9E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0" name="Picture 2" descr="C:\Users\juliaar\AppData\Local\Microsoft\Windows\Temporary Internet Files\Content.IE5\ZJX436N3\MCj02382670000[1].wmf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85720" y="428604"/>
            <a:ext cx="1209620" cy="71438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ru-RU" sz="4400" b="1" kern="1200" cap="all" spc="0" smtClean="0">
          <a:ln w="0"/>
          <a:solidFill>
            <a:schemeClr val="bg2"/>
          </a:soli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5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1556792"/>
            <a:ext cx="6878568" cy="266315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effectLst/>
              </a:rPr>
              <a:t>Семейное чтение как источник формирования интереса к книге и духовного обогащения семьи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0398" y="5229200"/>
            <a:ext cx="5643602" cy="71438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b="1" dirty="0"/>
              <a:t>Автор воспитатель: </a:t>
            </a:r>
            <a:endParaRPr lang="ru-RU" dirty="0"/>
          </a:p>
          <a:p>
            <a:pPr algn="r"/>
            <a:r>
              <a:rPr lang="ru-RU" dirty="0"/>
              <a:t>Дяченко Татьяна Ивановна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B14A6-DD5C-8864-195D-0B7DDC5CF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CF3D9B0-AC7E-8C85-AD32-5C13E3BC4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с детьми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54FB3A-C516-07F0-C07F-6325184071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42" y="2427336"/>
            <a:ext cx="4139952" cy="31049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7C603B-8272-909F-F42D-028793B19D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99"/>
          <a:stretch>
            <a:fillRect/>
          </a:stretch>
        </p:blipFill>
        <p:spPr>
          <a:xfrm>
            <a:off x="4597751" y="1600091"/>
            <a:ext cx="4321607" cy="23488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B2F8377-881B-C8B7-03F1-D33261B1B7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4" b="9648"/>
          <a:stretch>
            <a:fillRect/>
          </a:stretch>
        </p:blipFill>
        <p:spPr>
          <a:xfrm>
            <a:off x="4597751" y="4083469"/>
            <a:ext cx="4334963" cy="263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257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CD3773-2E04-D7B1-D1EB-2B0295C74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5107" y="2435467"/>
            <a:ext cx="4725144" cy="35438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84C857-0824-7026-2284-8A8651BB89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496" y="2780928"/>
            <a:ext cx="4283968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009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346B3-D898-BEE3-3D99-1EE41D274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00B52A-4BCE-33FB-255D-7802353C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с родителями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184552-BB1B-B5D0-7DDB-170B3FE160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" y="1506310"/>
            <a:ext cx="2193499" cy="31002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17005C-1B2A-48AD-C1F4-6E4BAE42D2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328" y="3704442"/>
            <a:ext cx="2263095" cy="32010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E673DAC-334A-B563-1B4B-1E3C6AD00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376" y="1495154"/>
            <a:ext cx="2313095" cy="333830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842AD5-F2D6-FAD1-96DD-2B8B52CF7D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8471" y="3422104"/>
            <a:ext cx="234242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00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BBA86-13F5-0F51-1B06-207E250AD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8D680-A747-F687-14FE-3E90811B7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с родителями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078A76-E5D4-BFC4-8C2E-9BD4D02686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8" t="10101" r="7475" b="4850"/>
          <a:stretch>
            <a:fillRect/>
          </a:stretch>
        </p:blipFill>
        <p:spPr>
          <a:xfrm>
            <a:off x="1751232" y="1922043"/>
            <a:ext cx="6120680" cy="472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688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354168-34B1-5562-ACD0-E124EF720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дома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C0D913-579F-319A-059C-57E2AFE749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3813"/>
            <a:ext cx="1923678" cy="25649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E19FC8D-BE75-E2EF-23E7-8BC75956C6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48" y="4088075"/>
            <a:ext cx="2086100" cy="27699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1211515-9E9C-5F19-9063-18436DDD5C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663" y="1533813"/>
            <a:ext cx="3792052" cy="33447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670E9F1-E7BF-5E9E-BC73-1DF717AAED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715" y="3129033"/>
            <a:ext cx="2790285" cy="372037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DA9A018-3A0A-D436-8578-AAD232F0DA9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147" r="16594"/>
          <a:stretch>
            <a:fillRect/>
          </a:stretch>
        </p:blipFill>
        <p:spPr>
          <a:xfrm>
            <a:off x="3074196" y="4944629"/>
            <a:ext cx="2577924" cy="197309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37160A0-7467-3BC6-CFA4-07578ACDCC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2829" y="1706574"/>
            <a:ext cx="1718724" cy="140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955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FE946F-B65C-26F0-E04D-F18658BEC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дома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62ACAA-511E-4F22-58DB-01C1861404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58"/>
          <a:stretch>
            <a:fillRect/>
          </a:stretch>
        </p:blipFill>
        <p:spPr>
          <a:xfrm>
            <a:off x="347574" y="1518735"/>
            <a:ext cx="2355726" cy="25486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649F3E-78D5-E6E5-3A81-7177E34EAA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" t="6982"/>
          <a:stretch>
            <a:fillRect/>
          </a:stretch>
        </p:blipFill>
        <p:spPr>
          <a:xfrm>
            <a:off x="331662" y="3909800"/>
            <a:ext cx="2355726" cy="29954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913E2B-D799-459B-D40B-B5DC0E285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408" y="1518735"/>
            <a:ext cx="2415183" cy="5339265"/>
          </a:xfrm>
          <a:prstGeom prst="rect">
            <a:avLst/>
          </a:prstGeom>
        </p:spPr>
      </p:pic>
      <p:pic>
        <p:nvPicPr>
          <p:cNvPr id="8" name="Объект 4">
            <a:extLst>
              <a:ext uri="{FF2B5EF4-FFF2-40B4-BE49-F238E27FC236}">
                <a16:creationId xmlns:a16="http://schemas.microsoft.com/office/drawing/2014/main" id="{8BD96E59-F707-77EC-6F7A-124E24561D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4"/>
          <a:stretch>
            <a:fillRect/>
          </a:stretch>
        </p:blipFill>
        <p:spPr>
          <a:xfrm>
            <a:off x="6236002" y="1532067"/>
            <a:ext cx="2561332" cy="28333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175FD05-F8BD-8EB5-FAA7-0AA07DB68E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60"/>
          <a:stretch>
            <a:fillRect/>
          </a:stretch>
        </p:blipFill>
        <p:spPr>
          <a:xfrm>
            <a:off x="6228184" y="4349751"/>
            <a:ext cx="2561332" cy="255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572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C977EA-1FF0-8735-D7CF-E00E2E992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итоги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0F88AF-EDD8-8FD7-A77F-EDB2119F8E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1108" y="2467205"/>
            <a:ext cx="4773149" cy="35798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ABC981-5B72-3352-751C-2CEBEAC2CD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434624"/>
            <a:ext cx="4860032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241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bukvoezhka36.ru/images/articles/razumeyk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26" y="2841585"/>
            <a:ext cx="5643673" cy="401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sz="3600" dirty="0"/>
              <a:t>Чтение – это окошко, через которое </a:t>
            </a:r>
          </a:p>
          <a:p>
            <a:pPr marL="0" indent="0" algn="r">
              <a:buNone/>
            </a:pPr>
            <a:r>
              <a:rPr lang="ru-RU" sz="3600" dirty="0"/>
              <a:t>дети видят мир и познают себя</a:t>
            </a:r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b="1" dirty="0"/>
              <a:t>В. А. Сухомлинский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73870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Спасибо за внимание</a:t>
            </a:r>
          </a:p>
        </p:txBody>
      </p:sp>
      <p:pic>
        <p:nvPicPr>
          <p:cNvPr id="7174" name="Picture 6" descr="https://data12.proshkolu.ru/content/media/pic/std/7000000/6115000/6114884-f05e0c079a7e315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13989"/>
            <a:ext cx="8291265" cy="469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clipart-library.com/images/pco5xrMr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-2120"/>
            <a:ext cx="220337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110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07112"/>
            <a:ext cx="8075240" cy="4104456"/>
          </a:xfrm>
        </p:spPr>
        <p:txBody>
          <a:bodyPr/>
          <a:lstStyle/>
          <a:p>
            <a:pPr algn="r"/>
            <a:r>
              <a:rPr lang="ru-RU" dirty="0"/>
              <a:t>Если с детства у ребёнка не воспитана любовь к книге, если чтение не стало его духовной потребностью на всю жизнь, в годы отрочества душа ребенка будет                                        пустой…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 algn="r">
              <a:buNone/>
            </a:pPr>
            <a:r>
              <a:rPr lang="ru-RU" dirty="0"/>
              <a:t>В. А. Сухомлинский </a:t>
            </a:r>
          </a:p>
        </p:txBody>
      </p:sp>
      <p:pic>
        <p:nvPicPr>
          <p:cNvPr id="1026" name="Picture 2" descr="https://ds04.infourok.ru/uploads/ex/09a5/00080c6c-5a848f74/hello_html_629f6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83" y="3559340"/>
            <a:ext cx="4019420" cy="329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4.infourok.ru/uploads/ex/1231/000d6c28-982084b3/hello_html_1c6012b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983" y="4793133"/>
            <a:ext cx="4176464" cy="206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3600" u="sng" dirty="0"/>
              <a:t>Семейное чтение</a:t>
            </a:r>
            <a:r>
              <a:rPr lang="ru-RU" sz="3600" dirty="0"/>
              <a:t> - это не просто самый доступный и короткий путь приобщения детей к книге.</a:t>
            </a:r>
          </a:p>
          <a:p>
            <a:pPr algn="just"/>
            <a:r>
              <a:rPr lang="ru-RU" sz="3600" u="sng" dirty="0"/>
              <a:t>Домашнее чтение</a:t>
            </a:r>
            <a:r>
              <a:rPr lang="ru-RU" sz="3600" dirty="0"/>
              <a:t> (семейное чтение) - источник формирования интереса к книге, одно из средств духовного обогащения семьи.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5566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moziru.com/images/scripture-clipart-family-reading-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794550"/>
            <a:ext cx="5423082" cy="307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6972320" cy="1143000"/>
          </a:xfrm>
        </p:spPr>
        <p:txBody>
          <a:bodyPr>
            <a:noAutofit/>
          </a:bodyPr>
          <a:lstStyle/>
          <a:p>
            <a:r>
              <a:rPr lang="ru-RU" sz="3200" dirty="0">
                <a:effectLst/>
              </a:rPr>
              <a:t>Почему важно возродить традицию именно семейного чтения?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это один из главных способов воспитания подрастающего поколения;</a:t>
            </a:r>
          </a:p>
          <a:p>
            <a:pPr algn="just"/>
            <a:r>
              <a:rPr lang="ru-RU" dirty="0"/>
              <a:t>семейное чтение формирует у ребенка правильное отношение к книге и литературе.</a:t>
            </a:r>
          </a:p>
        </p:txBody>
      </p:sp>
    </p:spTree>
    <p:extLst>
      <p:ext uri="{BB962C8B-B14F-4D97-AF65-F5344CB8AC3E}">
        <p14:creationId xmlns:p14="http://schemas.microsoft.com/office/powerpoint/2010/main" val="2543337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6972320" cy="1143000"/>
          </a:xfrm>
        </p:spPr>
        <p:txBody>
          <a:bodyPr>
            <a:noAutofit/>
          </a:bodyPr>
          <a:lstStyle/>
          <a:p>
            <a:r>
              <a:rPr lang="ru-RU" sz="2800" dirty="0">
                <a:effectLst/>
              </a:rPr>
              <a:t>Семейное чтение способствует установлению</a:t>
            </a:r>
            <a:br>
              <a:rPr lang="ru-RU" sz="2800" dirty="0">
                <a:effectLst/>
              </a:rPr>
            </a:br>
            <a:r>
              <a:rPr lang="ru-RU" sz="2800" dirty="0">
                <a:effectLst/>
              </a:rPr>
              <a:t>близких внутрисемейных контактов:</a:t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52578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совместное времяпровождение за чтением поучительных или волшебных сказок способствует не только пополнению "жизненной копилки" знаний и впечатлений человека, но и затрагивает подсознание, а значит, оживляет родовую, генетическую память кровных родственников;</a:t>
            </a:r>
          </a:p>
          <a:p>
            <a:pPr algn="just"/>
            <a:r>
              <a:rPr lang="ru-RU" dirty="0"/>
              <a:t>совместное чтение побуждает ребёнка задавать вопросы, искать пояснения непонятных слов и выражений, а значит, вступать в диалог с взрослым</a:t>
            </a:r>
          </a:p>
          <a:p>
            <a:pPr algn="just"/>
            <a:r>
              <a:rPr lang="ru-RU" dirty="0"/>
              <a:t>после чтения предлагаемых рассказов и сказок слушатели втягиваются в разговор о похожих событиях и ситуациях в их собственной жизни, что позволяет вскрыть тесные родовые связи и на этой основе заинтересоваться собственным семейным древом;</a:t>
            </a:r>
          </a:p>
          <a:p>
            <a:pPr algn="just"/>
            <a:r>
              <a:rPr lang="ru-RU" dirty="0"/>
              <a:t>чтение сказок позволяет детям уяснить значение понятий, о которых, как правило, они не слышат ни в детском саду, ни во дворе, ни даже в обыденном семейном общении; это, например, такие понятия, как целомудрие, добродетель, благочестие, бескорыстная любовь.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0751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2AD1DB-4B67-69F8-1203-B9D944949F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91" r="13986"/>
          <a:stretch>
            <a:fillRect/>
          </a:stretch>
        </p:blipFill>
        <p:spPr>
          <a:xfrm>
            <a:off x="6767230" y="3789040"/>
            <a:ext cx="2376770" cy="297619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BFA512-479F-B6A9-3C6D-8D91EF200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Роль педагога </a:t>
            </a:r>
            <a:br>
              <a:rPr lang="ru-RU" dirty="0"/>
            </a:br>
            <a:r>
              <a:rPr lang="ru-RU" dirty="0"/>
              <a:t>в организации работы </a:t>
            </a:r>
            <a:br>
              <a:rPr lang="ru-RU" dirty="0"/>
            </a:br>
            <a:r>
              <a:rPr lang="ru-RU" dirty="0"/>
              <a:t>по чтению книг в семье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CDAE00-A45F-D8D0-F4AF-EE9B70A47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628800"/>
            <a:ext cx="6587718" cy="4813995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2200" dirty="0"/>
              <a:t>наблюдение того, что рассказывают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   о своих детях и их высказываниях по существу содержания сказки;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впечатлений детей от сказки, их бесед с куклами, разыгрывании сценок с помощью предметов-заместителей в игровых ситуациях;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ситуаций, связанных с содержанием сказок (возникающих спонтанно или созданных специально), в которых ребенку необходимо проявить нравственные качества, описанные в сказке;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 детьми занятий по изобразительной деятельности, на которых предлагается отразить интересные моменты сказки.</a:t>
            </a:r>
          </a:p>
        </p:txBody>
      </p:sp>
    </p:spTree>
    <p:extLst>
      <p:ext uri="{BB962C8B-B14F-4D97-AF65-F5344CB8AC3E}">
        <p14:creationId xmlns:p14="http://schemas.microsoft.com/office/powerpoint/2010/main" val="3753309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6BE058-22A4-5719-694B-0FE44F4FF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7" y="5069390"/>
            <a:ext cx="3810721" cy="178861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430A7D-15B9-FFF0-2059-32386A5A2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480" y="731836"/>
            <a:ext cx="6972320" cy="625453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Приёмы работы </a:t>
            </a:r>
            <a:br>
              <a:rPr lang="ru-RU" dirty="0"/>
            </a:br>
            <a:r>
              <a:rPr lang="ru-RU" dirty="0"/>
              <a:t>со сказкой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CC8B45-B2AA-90BC-19A2-3610EA8E8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поступков героев, построенное на свободных ассоциациях, которые вызваны текстом и образами сказки;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рисунков по мотивам сказки или коллективных и индивидуальных поделок из природного материала, в которых могут быть проявлены свободные ассоциации;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активная работа с текстом по выявлению причинно- следственных связей в сказке: почему герой поступил именно так, как можно было бы еще поступить; что было бы, если бы...;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проигрывание эпизодов сказки, что поможет сыграть эмоции персонажей и понять их;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проигрывание вариантов решения ситуаций, то </a:t>
            </a:r>
          </a:p>
          <a:p>
            <a:pPr marL="0" indent="0" algn="just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есть использование </a:t>
            </a:r>
            <a:r>
              <a:rPr lang="ru-RU" dirty="0"/>
              <a:t>сказки как притчи-нравоучения и т. п.</a:t>
            </a:r>
          </a:p>
        </p:txBody>
      </p:sp>
    </p:spTree>
    <p:extLst>
      <p:ext uri="{BB962C8B-B14F-4D97-AF65-F5344CB8AC3E}">
        <p14:creationId xmlns:p14="http://schemas.microsoft.com/office/powerpoint/2010/main" val="909766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images.easyfreeclipart.com/145/flyers-printpapa-blog-full-color-printing-company-business-card-1456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15757"/>
            <a:ext cx="2523145" cy="191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Анализ анкетирования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5729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Читаете ли Вы ребенку книги? Если да, то как часто?</a:t>
            </a:r>
          </a:p>
          <a:p>
            <a:r>
              <a:rPr lang="ru-RU" dirty="0"/>
              <a:t>33,3% родителей – ежедневно</a:t>
            </a:r>
          </a:p>
          <a:p>
            <a:r>
              <a:rPr lang="ru-RU" dirty="0"/>
              <a:t>33,3% родителей – несколько раз в неделю</a:t>
            </a:r>
          </a:p>
          <a:p>
            <a:r>
              <a:rPr lang="ru-RU" dirty="0"/>
              <a:t>33,3% родителей – редко, когда есть время</a:t>
            </a:r>
          </a:p>
        </p:txBody>
      </p:sp>
      <p:pic>
        <p:nvPicPr>
          <p:cNvPr id="2050" name="Picture 2" descr="http://ds210.ru/images/1122progr_chte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437112"/>
            <a:ext cx="3494456" cy="267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224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D389603-6B08-42FC-5AFE-B95CB6219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с детьми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A18E62-67F7-50DC-E1DA-1CF498B905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103" y="4240933"/>
            <a:ext cx="3275856" cy="24568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4E384A-B714-498C-E884-F698E8797E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13729"/>
            <a:ext cx="3275856" cy="245689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80C1232-EA47-C929-9565-2B05D1185E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860032" y="1613729"/>
            <a:ext cx="3275856" cy="245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713994"/>
      </p:ext>
    </p:extLst>
  </p:cSld>
  <p:clrMapOvr>
    <a:masterClrMapping/>
  </p:clrMapOvr>
</p:sld>
</file>

<file path=ppt/theme/theme1.xml><?xml version="1.0" encoding="utf-8"?>
<a:theme xmlns:a="http://schemas.openxmlformats.org/drawingml/2006/main" name="Books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2E44451-62B4-4B04-AADC-14E6BB0CF4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Моя книжная полка</Template>
  <TotalTime>171</TotalTime>
  <Words>549</Words>
  <Application>Microsoft Office PowerPoint</Application>
  <PresentationFormat>Экран (4:3)</PresentationFormat>
  <Paragraphs>51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Books</vt:lpstr>
      <vt:lpstr>Семейное чтение как источник формирования интереса к книге и духовного обогащения семьи</vt:lpstr>
      <vt:lpstr> </vt:lpstr>
      <vt:lpstr> </vt:lpstr>
      <vt:lpstr>Почему важно возродить традицию именно семейного чтения? </vt:lpstr>
      <vt:lpstr>Семейное чтение способствует установлению близких внутрисемейных контактов: </vt:lpstr>
      <vt:lpstr>Роль педагога  в организации работы  по чтению книг в семье</vt:lpstr>
      <vt:lpstr>Приёмы работы  со сказкой </vt:lpstr>
      <vt:lpstr>Анализ анкетирования</vt:lpstr>
      <vt:lpstr>Работа с детьми</vt:lpstr>
      <vt:lpstr>Работа с детьми</vt:lpstr>
      <vt:lpstr>Презентация PowerPoint</vt:lpstr>
      <vt:lpstr>Работа с родителями</vt:lpstr>
      <vt:lpstr>Работа с родителями</vt:lpstr>
      <vt:lpstr>Работа дома</vt:lpstr>
      <vt:lpstr>Работа дома</vt:lpstr>
      <vt:lpstr>итоги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Семейное чтение как источник формирования интереса к книге и духовного обогащения семьи</dc:title>
  <dc:creator>Пользователь Windows</dc:creator>
  <cp:keywords/>
  <cp:lastModifiedBy>Пользователь</cp:lastModifiedBy>
  <cp:revision>17</cp:revision>
  <dcterms:created xsi:type="dcterms:W3CDTF">2018-03-24T15:01:36Z</dcterms:created>
  <dcterms:modified xsi:type="dcterms:W3CDTF">2026-03-12T16:56:19Z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TC300097049990</vt:lpwstr>
  </property>
</Properties>
</file>