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25"/>
  </p:notesMasterIdLst>
  <p:sldIdLst>
    <p:sldId id="256" r:id="rId2"/>
    <p:sldId id="257" r:id="rId3"/>
    <p:sldId id="274" r:id="rId4"/>
    <p:sldId id="275" r:id="rId5"/>
    <p:sldId id="276" r:id="rId6"/>
    <p:sldId id="258" r:id="rId7"/>
    <p:sldId id="259" r:id="rId8"/>
    <p:sldId id="262" r:id="rId9"/>
    <p:sldId id="272" r:id="rId10"/>
    <p:sldId id="271" r:id="rId11"/>
    <p:sldId id="260" r:id="rId12"/>
    <p:sldId id="270" r:id="rId13"/>
    <p:sldId id="268" r:id="rId14"/>
    <p:sldId id="263" r:id="rId15"/>
    <p:sldId id="261" r:id="rId16"/>
    <p:sldId id="264" r:id="rId17"/>
    <p:sldId id="265" r:id="rId18"/>
    <p:sldId id="266" r:id="rId19"/>
    <p:sldId id="277" r:id="rId20"/>
    <p:sldId id="278" r:id="rId21"/>
    <p:sldId id="279" r:id="rId22"/>
    <p:sldId id="281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14D99-669C-4AEA-93E5-1C451FAAB7C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9E302-85CF-4FB1-9801-638FBE708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82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9E302-85CF-4FB1-9801-638FBE70859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36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13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5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3759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389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219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396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745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33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642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7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388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77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30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25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31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7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8635A-E348-46E2-A67C-F04987E6C9E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011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Семинар-практикум </a:t>
            </a:r>
            <a:b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«Обучение дошкольников грамоте»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933" y="4885766"/>
            <a:ext cx="7766936" cy="128195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Дяченко Татьяна Ивановна, 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воспитатель 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МБДОУ №25 «Родничок»</a:t>
            </a:r>
          </a:p>
        </p:txBody>
      </p:sp>
    </p:spTree>
    <p:extLst>
      <p:ext uri="{BB962C8B-B14F-4D97-AF65-F5344CB8AC3E}">
        <p14:creationId xmlns:p14="http://schemas.microsoft.com/office/powerpoint/2010/main" val="129971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5170" t="10621" r="37147" b="12467"/>
          <a:stretch/>
        </p:blipFill>
        <p:spPr>
          <a:xfrm>
            <a:off x="0" y="0"/>
            <a:ext cx="9144000" cy="678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1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540" y="295836"/>
            <a:ext cx="6871461" cy="92336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Старшая группа с 5-6 лет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1" y="1093694"/>
            <a:ext cx="8507505" cy="5593977"/>
          </a:xfrm>
        </p:spPr>
        <p:txBody>
          <a:bodyPr>
            <a:noAutofit/>
          </a:bodyPr>
          <a:lstStyle/>
          <a:p>
            <a:pPr algn="just"/>
            <a:r>
              <a:rPr lang="ru-RU" b="1" dirty="0">
                <a:latin typeface="Cambria" panose="02040503050406030204" pitchFamily="18" charset="0"/>
              </a:rPr>
              <a:t>В старшей группе обучение детей звуковому анализу слова начинается с определения последовательности звуков в </a:t>
            </a:r>
            <a:r>
              <a:rPr lang="ru-RU" b="1" dirty="0" smtClean="0">
                <a:latin typeface="Cambria" panose="02040503050406030204" pitchFamily="18" charset="0"/>
              </a:rPr>
              <a:t>нем.</a:t>
            </a:r>
          </a:p>
          <a:p>
            <a:pPr algn="just"/>
            <a:r>
              <a:rPr lang="ru-RU" b="1" dirty="0">
                <a:latin typeface="Cambria" panose="02040503050406030204" pitchFamily="18" charset="0"/>
              </a:rPr>
              <a:t>После того как дети овладеют навыками проведения звукового анализа простейших слов, их знакомят с гласными звуками. </a:t>
            </a:r>
            <a:endParaRPr lang="ru-RU" b="1" dirty="0" smtClean="0">
              <a:latin typeface="Cambria" panose="02040503050406030204" pitchFamily="18" charset="0"/>
            </a:endParaRPr>
          </a:p>
          <a:p>
            <a:pPr algn="just"/>
            <a:r>
              <a:rPr lang="ru-RU" b="1" dirty="0">
                <a:latin typeface="Cambria" panose="02040503050406030204" pitchFamily="18" charset="0"/>
              </a:rPr>
              <a:t>Сравнение звуков в занимательной форме, дети улавливают разницу между гласными и согласными звуками. Они уже знают, что есть большие и маленькие братцы, вводим обозначение фишками (синей и зеленой</a:t>
            </a:r>
            <a:r>
              <a:rPr lang="ru-RU" b="1" dirty="0" smtClean="0">
                <a:latin typeface="Cambria" panose="02040503050406030204" pitchFamily="18" charset="0"/>
              </a:rPr>
              <a:t>).</a:t>
            </a:r>
          </a:p>
          <a:p>
            <a:pPr algn="just"/>
            <a:r>
              <a:rPr lang="ru-RU" b="1" dirty="0">
                <a:latin typeface="Cambria" panose="02040503050406030204" pitchFamily="18" charset="0"/>
              </a:rPr>
              <a:t>Обязательно следим за правильным употреблением терминов «гласный звук», «согласный твердый звук», «согласный мягкий звук</a:t>
            </a:r>
            <a:r>
              <a:rPr lang="ru-RU" b="1" dirty="0" smtClean="0">
                <a:latin typeface="Cambria" panose="02040503050406030204" pitchFamily="18" charset="0"/>
              </a:rPr>
              <a:t>».</a:t>
            </a:r>
          </a:p>
          <a:p>
            <a:pPr algn="just"/>
            <a:r>
              <a:rPr lang="ru-RU" b="1" dirty="0">
                <a:latin typeface="Cambria" panose="02040503050406030204" pitchFamily="18" charset="0"/>
              </a:rPr>
              <a:t>Главное, чтобы ребенок понял, чтобы определить ударный слог, не надо слово произносить по слогам. Ударение падает на гласный звук, т.к. только гласный можно протянуть, пропеть. </a:t>
            </a:r>
            <a:endParaRPr lang="ru-RU" b="1" dirty="0" smtClean="0">
              <a:latin typeface="Cambria" panose="02040503050406030204" pitchFamily="18" charset="0"/>
            </a:endParaRPr>
          </a:p>
          <a:p>
            <a:pPr algn="just"/>
            <a:r>
              <a:rPr lang="ru-RU" b="1" dirty="0">
                <a:latin typeface="Cambria" panose="02040503050406030204" pitchFamily="18" charset="0"/>
              </a:rPr>
              <a:t>В процессе обучения грамоте дошкольники знакомятся с </a:t>
            </a:r>
            <a:r>
              <a:rPr lang="ru-RU" b="1" dirty="0" smtClean="0">
                <a:latin typeface="Cambria" panose="02040503050406030204" pitchFamily="18" charset="0"/>
              </a:rPr>
              <a:t>предложением.</a:t>
            </a:r>
          </a:p>
          <a:p>
            <a:endParaRPr lang="ru-RU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26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5170" t="10391" r="37017" b="11312"/>
          <a:stretch/>
        </p:blipFill>
        <p:spPr>
          <a:xfrm>
            <a:off x="0" y="0"/>
            <a:ext cx="9144000" cy="685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5147" t="10981" r="37200" b="12885"/>
          <a:stretch/>
        </p:blipFill>
        <p:spPr bwMode="auto">
          <a:xfrm>
            <a:off x="0" y="-1"/>
            <a:ext cx="9143999" cy="67952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632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5250" t="11346" r="37303" b="12519"/>
          <a:stretch/>
        </p:blipFill>
        <p:spPr bwMode="auto">
          <a:xfrm>
            <a:off x="0" y="0"/>
            <a:ext cx="9144000" cy="67773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2133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294" y="143437"/>
            <a:ext cx="6889390" cy="6992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Старшая группа с 6-7 лет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1" y="842684"/>
            <a:ext cx="8722658" cy="55760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Cambria" panose="02040503050406030204" pitchFamily="18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подготовительной группе </a:t>
            </a:r>
            <a:r>
              <a:rPr lang="ru-RU" sz="2000" b="1" dirty="0">
                <a:latin typeface="Cambria" panose="02040503050406030204" pitchFamily="18" charset="0"/>
              </a:rPr>
              <a:t>решаются следующие задачи: </a:t>
            </a:r>
            <a:endParaRPr lang="ru-RU" sz="2000" b="1" dirty="0" smtClean="0">
              <a:latin typeface="Cambria" panose="02040503050406030204" pitchFamily="18" charset="0"/>
            </a:endParaRPr>
          </a:p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дети </a:t>
            </a:r>
            <a:r>
              <a:rPr lang="ru-RU" sz="2000" b="1" dirty="0">
                <a:latin typeface="Cambria" panose="02040503050406030204" pitchFamily="18" charset="0"/>
              </a:rPr>
              <a:t>учатся анализу и синтезу предложений разной </a:t>
            </a:r>
            <a:r>
              <a:rPr lang="ru-RU" sz="2000" b="1" dirty="0" smtClean="0">
                <a:latin typeface="Cambria" panose="02040503050406030204" pitchFamily="18" charset="0"/>
              </a:rPr>
              <a:t>конструкции; </a:t>
            </a:r>
          </a:p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знакомятся </a:t>
            </a:r>
            <a:r>
              <a:rPr lang="ru-RU" sz="2000" b="1" dirty="0">
                <a:latin typeface="Cambria" panose="02040503050406030204" pitchFamily="18" charset="0"/>
              </a:rPr>
              <a:t>со всеми буквами русского алфавита и правилами их </a:t>
            </a:r>
            <a:r>
              <a:rPr lang="ru-RU" sz="2000" b="1" dirty="0" smtClean="0">
                <a:latin typeface="Cambria" panose="02040503050406030204" pitchFamily="18" charset="0"/>
              </a:rPr>
              <a:t>написания; </a:t>
            </a:r>
          </a:p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овладевают </a:t>
            </a:r>
            <a:r>
              <a:rPr lang="ru-RU" sz="2000" b="1" dirty="0">
                <a:latin typeface="Cambria" panose="02040503050406030204" pitchFamily="18" charset="0"/>
              </a:rPr>
              <a:t>слоговым и слитным способами </a:t>
            </a:r>
            <a:r>
              <a:rPr lang="ru-RU" sz="2000" b="1" dirty="0" smtClean="0">
                <a:latin typeface="Cambria" panose="02040503050406030204" pitchFamily="18" charset="0"/>
              </a:rPr>
              <a:t>чтения</a:t>
            </a:r>
            <a:r>
              <a:rPr lang="ru-RU" sz="2000" b="1" dirty="0">
                <a:latin typeface="Cambria" panose="02040503050406030204" pitchFamily="18" charset="0"/>
              </a:rPr>
              <a:t>;</a:t>
            </a:r>
            <a:endParaRPr lang="ru-RU" sz="2000" b="1" dirty="0" smtClean="0">
              <a:latin typeface="Cambria" panose="02040503050406030204" pitchFamily="18" charset="0"/>
            </a:endParaRPr>
          </a:p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приучаются </a:t>
            </a:r>
            <a:r>
              <a:rPr lang="ru-RU" sz="2000" b="1" dirty="0">
                <a:latin typeface="Cambria" panose="02040503050406030204" pitchFamily="18" charset="0"/>
              </a:rPr>
              <a:t>грамотно выкладывать слова и предложения из букв </a:t>
            </a:r>
            <a:r>
              <a:rPr lang="ru-RU" sz="2000" b="1" dirty="0" smtClean="0">
                <a:latin typeface="Cambria" panose="02040503050406030204" pitchFamily="18" charset="0"/>
              </a:rPr>
              <a:t>разрезной </a:t>
            </a:r>
            <a:r>
              <a:rPr lang="ru-RU" sz="2000" b="1" dirty="0">
                <a:latin typeface="Cambria" panose="02040503050406030204" pitchFamily="18" charset="0"/>
              </a:rPr>
              <a:t>азбуки.</a:t>
            </a:r>
          </a:p>
          <a:p>
            <a:pPr marL="0" indent="0" algn="just">
              <a:buNone/>
            </a:pPr>
            <a:r>
              <a:rPr lang="ru-RU" sz="2000" b="1" dirty="0">
                <a:latin typeface="Cambria" panose="02040503050406030204" pitchFamily="18" charset="0"/>
              </a:rPr>
              <a:t>Для обучения чтения на начальном этапе используем 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пособие «окошечки».</a:t>
            </a:r>
          </a:p>
          <a:p>
            <a:pPr algn="just"/>
            <a:r>
              <a:rPr lang="ru-RU" sz="2000" b="1" dirty="0">
                <a:latin typeface="Cambria" panose="02040503050406030204" pitchFamily="18" charset="0"/>
              </a:rPr>
              <a:t>Словесные игры включены в каждое занятие</a:t>
            </a:r>
            <a:r>
              <a:rPr lang="ru-RU" sz="2000" b="1" dirty="0" smtClean="0">
                <a:latin typeface="Cambria" panose="02040503050406030204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Основная цель словесных игр </a:t>
            </a:r>
            <a:r>
              <a:rPr lang="ru-RU" sz="2000" b="1" dirty="0" smtClean="0">
                <a:latin typeface="Cambria" panose="02040503050406030204" pitchFamily="18" charset="0"/>
              </a:rPr>
              <a:t>является - </a:t>
            </a:r>
            <a:r>
              <a:rPr lang="ru-RU" sz="2000" b="1" dirty="0">
                <a:latin typeface="Cambria" panose="02040503050406030204" pitchFamily="18" charset="0"/>
              </a:rPr>
              <a:t>закрепление полученных знаний. </a:t>
            </a:r>
            <a:endParaRPr lang="ru-RU" sz="2000" b="1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Они </a:t>
            </a:r>
            <a:r>
              <a:rPr lang="ru-RU" sz="2000" b="1" dirty="0">
                <a:latin typeface="Cambria" panose="02040503050406030204" pitchFamily="18" charset="0"/>
              </a:rPr>
              <a:t>должны быть строго регламентированы, при точности и правильности методики обучения должен быть сохранен свойственный играм развлекательный и эмоциональный характер.</a:t>
            </a:r>
          </a:p>
          <a:p>
            <a:endParaRPr lang="ru-RU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13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5250" t="10615" r="37612" b="13068"/>
          <a:stretch/>
        </p:blipFill>
        <p:spPr bwMode="auto">
          <a:xfrm>
            <a:off x="0" y="-1"/>
            <a:ext cx="9143999" cy="68580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398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5457" t="10615" r="37611" b="1288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6618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5912" t="10650" r="37105" b="12275"/>
          <a:stretch/>
        </p:blipFill>
        <p:spPr bwMode="auto">
          <a:xfrm>
            <a:off x="0" y="-80682"/>
            <a:ext cx="9144000" cy="69386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401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317" y="107576"/>
            <a:ext cx="8166848" cy="59167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рганизация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сюжетно – тематических фронтальных занятий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871" y="1246094"/>
            <a:ext cx="8408894" cy="50373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</a:rPr>
              <a:t>1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. Организационный момент. </a:t>
            </a:r>
          </a:p>
          <a:p>
            <a:pPr algn="just"/>
            <a:r>
              <a:rPr lang="ru-RU" sz="2400" b="1" dirty="0">
                <a:latin typeface="Cambria" panose="02040503050406030204" pitchFamily="18" charset="0"/>
              </a:rPr>
              <a:t>Цель организационного момента: </a:t>
            </a:r>
          </a:p>
          <a:p>
            <a:pPr marL="0" indent="0" algn="just">
              <a:buNone/>
            </a:pPr>
            <a:r>
              <a:rPr lang="ru-RU" sz="2400" b="1" dirty="0">
                <a:latin typeface="Cambria" panose="02040503050406030204" pitchFamily="18" charset="0"/>
              </a:rPr>
              <a:t>ввести в тему занятия, создать положительный настрой на обучение, пробуждать интерес к познанию новых звуков, а также осуществлять коррекцию психофизических функций.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</a:rPr>
              <a:t>2.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Повторение пройденного материала. </a:t>
            </a:r>
          </a:p>
          <a:p>
            <a:pPr algn="just"/>
            <a:r>
              <a:rPr lang="ru-RU" sz="2400" b="1" dirty="0">
                <a:latin typeface="Cambria" panose="02040503050406030204" pitchFamily="18" charset="0"/>
              </a:rPr>
              <a:t>Цель: актуализировать знания детей.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</a:rPr>
              <a:t>3.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Сообщение новой темы.</a:t>
            </a:r>
            <a:r>
              <a:rPr lang="ru-RU" sz="2400" b="1" dirty="0">
                <a:latin typeface="Cambria" panose="02040503050406030204" pitchFamily="18" charset="0"/>
              </a:rPr>
              <a:t>       </a:t>
            </a:r>
          </a:p>
          <a:p>
            <a:pPr algn="just"/>
            <a:r>
              <a:rPr lang="ru-RU" sz="2400" b="1" dirty="0">
                <a:latin typeface="Cambria" panose="02040503050406030204" pitchFamily="18" charset="0"/>
              </a:rPr>
              <a:t>Цель: направить внимание детей к изучаемому звуку, к восприятию новых и повторению пройденных звуков. </a:t>
            </a:r>
          </a:p>
          <a:p>
            <a:pPr marL="0" indent="0" algn="just">
              <a:buNone/>
            </a:pPr>
            <a:endParaRPr lang="ru-RU" sz="2400" b="1" dirty="0">
              <a:latin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33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470" y="161365"/>
            <a:ext cx="6347713" cy="7082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Актуальность: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153" y="968285"/>
            <a:ext cx="7835153" cy="5620774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>
                <a:solidFill>
                  <a:schemeClr val="tx1"/>
                </a:solidFill>
                <a:latin typeface="Cambria" panose="02040503050406030204" pitchFamily="18" charset="0"/>
              </a:rPr>
              <a:t>Овладение грамотой </a:t>
            </a:r>
            <a:r>
              <a:rPr lang="ru-RU" sz="2400" b="1" dirty="0">
                <a:latin typeface="Cambria" panose="02040503050406030204" pitchFamily="18" charset="0"/>
              </a:rPr>
              <a:t>- это усвоение определенной системой знаний, где выделяются основополагающие средства языка. </a:t>
            </a:r>
            <a:endParaRPr lang="ru-RU" sz="2400" b="1" dirty="0" smtClean="0">
              <a:latin typeface="Cambria" panose="02040503050406030204" pitchFamily="18" charset="0"/>
            </a:endParaRPr>
          </a:p>
          <a:p>
            <a:pPr algn="just"/>
            <a:r>
              <a:rPr lang="ru-RU" sz="2400" b="1" i="1" dirty="0">
                <a:latin typeface="Cambria" panose="02040503050406030204" pitchFamily="18" charset="0"/>
              </a:rPr>
              <a:t>Вторая причина актуальности этой проблемы </a:t>
            </a:r>
            <a:r>
              <a:rPr lang="ru-RU" sz="2400" b="1" dirty="0">
                <a:latin typeface="Cambria" panose="02040503050406030204" pitchFamily="18" charset="0"/>
              </a:rPr>
              <a:t>- </a:t>
            </a:r>
            <a:r>
              <a:rPr lang="ru-RU" sz="2400" b="1" dirty="0" smtClean="0">
                <a:latin typeface="Cambria" panose="02040503050406030204" pitchFamily="18" charset="0"/>
              </a:rPr>
              <a:t>возросшие требования </a:t>
            </a:r>
            <a:r>
              <a:rPr lang="ru-RU" sz="2400" b="1" dirty="0">
                <a:latin typeface="Cambria" panose="02040503050406030204" pitchFamily="18" charset="0"/>
              </a:rPr>
              <a:t>школ</a:t>
            </a:r>
            <a:r>
              <a:rPr lang="ru-RU" sz="2400" b="1" dirty="0" smtClean="0">
                <a:latin typeface="Cambria" panose="02040503050406030204" pitchFamily="18" charset="0"/>
              </a:rPr>
              <a:t>, </a:t>
            </a:r>
            <a:r>
              <a:rPr lang="ru-RU" sz="2400" b="1" dirty="0">
                <a:latin typeface="Cambria" panose="02040503050406030204" pitchFamily="18" charset="0"/>
              </a:rPr>
              <a:t>а особенно гимназий и лицеев, к будущим первоклассникам. Одно из требований – готовность к овладению грамотой, которая включает в себя овладение ребенком звукобуквенным, </a:t>
            </a:r>
            <a:r>
              <a:rPr lang="ru-RU" sz="2400" b="1" dirty="0" err="1" smtClean="0">
                <a:latin typeface="Cambria" panose="02040503050406030204" pitchFamily="18" charset="0"/>
              </a:rPr>
              <a:t>звуко</a:t>
            </a:r>
            <a:r>
              <a:rPr lang="ru-RU" sz="2400" b="1" dirty="0" smtClean="0">
                <a:latin typeface="Cambria" panose="02040503050406030204" pitchFamily="18" charset="0"/>
              </a:rPr>
              <a:t>-слоговым, лексико-синтаксическим анализом </a:t>
            </a:r>
            <a:r>
              <a:rPr lang="ru-RU" sz="2400" b="1" dirty="0">
                <a:latin typeface="Cambria" panose="02040503050406030204" pitchFamily="18" charset="0"/>
              </a:rPr>
              <a:t>и </a:t>
            </a:r>
            <a:r>
              <a:rPr lang="ru-RU" sz="2400" b="1" dirty="0" smtClean="0">
                <a:latin typeface="Cambria" panose="02040503050406030204" pitchFamily="18" charset="0"/>
              </a:rPr>
              <a:t>синтезом, </a:t>
            </a:r>
            <a:r>
              <a:rPr lang="ru-RU" sz="2400" b="1" dirty="0">
                <a:latin typeface="Cambria" panose="02040503050406030204" pitchFamily="18" charset="0"/>
              </a:rPr>
              <a:t>до поступления в школу.</a:t>
            </a:r>
          </a:p>
        </p:txBody>
      </p:sp>
    </p:spTree>
    <p:extLst>
      <p:ext uri="{BB962C8B-B14F-4D97-AF65-F5344CB8AC3E}">
        <p14:creationId xmlns:p14="http://schemas.microsoft.com/office/powerpoint/2010/main" val="845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012" y="134471"/>
            <a:ext cx="7996517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Организация сюжетно – тематических фронтальных занятий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27" y="1533061"/>
            <a:ext cx="8283391" cy="4679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4. Характеристика </a:t>
            </a:r>
            <a:r>
              <a:rPr lang="ru-RU" sz="24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звуков. 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Cambria" panose="02040503050406030204" pitchFamily="18" charset="0"/>
              </a:rPr>
              <a:t>Цель</a:t>
            </a:r>
            <a:r>
              <a:rPr lang="ru-RU" sz="2400" b="1" dirty="0">
                <a:latin typeface="Cambria" panose="02040503050406030204" pitchFamily="18" charset="0"/>
              </a:rPr>
              <a:t>: упражнять детей анализировать звуки по акустическим и артикуляционным признакам.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5. </a:t>
            </a:r>
            <a:r>
              <a:rPr lang="ru-RU" sz="2400" b="1" i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Физминутка</a:t>
            </a:r>
            <a:r>
              <a:rPr lang="ru-RU" sz="24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.</a:t>
            </a:r>
            <a:r>
              <a:rPr lang="ru-RU" sz="2400" b="1" dirty="0">
                <a:latin typeface="Cambria" panose="02040503050406030204" pitchFamily="18" charset="0"/>
              </a:rPr>
              <a:t> </a:t>
            </a:r>
            <a:endParaRPr lang="ru-RU" sz="2400" b="1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ru-RU" sz="2400" b="1" dirty="0" err="1" smtClean="0">
                <a:latin typeface="Cambria" panose="02040503050406030204" pitchFamily="18" charset="0"/>
              </a:rPr>
              <a:t>Физминутка</a:t>
            </a:r>
            <a:r>
              <a:rPr lang="ru-RU" sz="2400" b="1" dirty="0" smtClean="0">
                <a:latin typeface="Cambria" panose="02040503050406030204" pitchFamily="18" charset="0"/>
              </a:rPr>
              <a:t> </a:t>
            </a:r>
            <a:r>
              <a:rPr lang="ru-RU" sz="2400" b="1" dirty="0">
                <a:latin typeface="Cambria" panose="02040503050406030204" pitchFamily="18" charset="0"/>
              </a:rPr>
              <a:t>тесно связана с темой занятия и является переходным моментом к следующей части занятия. </a:t>
            </a: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6.Закрепление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нового материала.</a:t>
            </a:r>
          </a:p>
          <a:p>
            <a:pPr algn="just"/>
            <a:r>
              <a:rPr lang="ru-RU" sz="2400" b="1" dirty="0">
                <a:latin typeface="Cambria" panose="02040503050406030204" pitchFamily="18" charset="0"/>
              </a:rPr>
              <a:t>Цель: развивать фонематические процессы, совершенствовать навык звукового анализа.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61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835" y="134470"/>
            <a:ext cx="8543365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Организация сюжетно – тематических фронтальных занятий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835" y="1535953"/>
            <a:ext cx="7342094" cy="44255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7. Знакомство с буквой.</a:t>
            </a:r>
          </a:p>
          <a:p>
            <a:pPr algn="just"/>
            <a:r>
              <a:rPr lang="ru-RU" sz="2400" b="1" dirty="0">
                <a:latin typeface="Cambria" panose="02040503050406030204" pitchFamily="18" charset="0"/>
              </a:rPr>
              <a:t>Цель: определить связь звука с его графическим образом.</a:t>
            </a:r>
          </a:p>
          <a:p>
            <a:pPr marL="0" indent="0" algn="just">
              <a:buNone/>
            </a:pPr>
            <a:r>
              <a:rPr lang="ru-RU" sz="2400" b="1" dirty="0">
                <a:latin typeface="Cambria" panose="02040503050406030204" pitchFamily="18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8. Формирование навыков чтения и печатания.</a:t>
            </a:r>
          </a:p>
          <a:p>
            <a:pPr algn="just"/>
            <a:r>
              <a:rPr lang="ru-RU" sz="2400" b="1" dirty="0">
                <a:latin typeface="Cambria" panose="02040503050406030204" pitchFamily="18" charset="0"/>
              </a:rPr>
              <a:t>Цель: совершенствовать навык слогового чтения.</a:t>
            </a:r>
          </a:p>
          <a:p>
            <a:pPr marL="0" indent="0" algn="just">
              <a:buNone/>
            </a:pPr>
            <a:r>
              <a:rPr lang="ru-RU" sz="2400" b="1" dirty="0">
                <a:latin typeface="Cambria" panose="02040503050406030204" pitchFamily="18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9. Итог. </a:t>
            </a:r>
            <a:r>
              <a:rPr lang="ru-RU" sz="2400" b="1" dirty="0">
                <a:latin typeface="Cambria" panose="02040503050406030204" pitchFamily="18" charset="0"/>
              </a:rPr>
              <a:t>Подводится итог занятия.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407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97223"/>
            <a:ext cx="7324166" cy="6364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Задание на 2 день семинара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210236"/>
            <a:ext cx="7826189" cy="4831128"/>
          </a:xfrm>
        </p:spPr>
        <p:txBody>
          <a:bodyPr>
            <a:normAutofit lnSpcReduction="10000"/>
          </a:bodyPr>
          <a:lstStyle/>
          <a:p>
            <a:pPr algn="just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Активизировать знания по теории и методике обучения грамоте детей дошкольного возраста.</a:t>
            </a:r>
          </a:p>
          <a:p>
            <a:pPr algn="just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Составить конспект занятия по обучению грамоте по параллелям- средний возраст с 4-5 лет гр.№6,№7), старший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возраст с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5-6 лет гр.№8, №9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),  старший возраст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с 6-7 лет (гр.№10, №11).</a:t>
            </a:r>
          </a:p>
          <a:p>
            <a:pPr algn="just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Подготовить и провести занятие по обучению грамоте с последующим обсуждением. </a:t>
            </a:r>
            <a:endParaRPr lang="ru-RU" sz="28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37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7153" y="1174376"/>
            <a:ext cx="6267731" cy="3881531"/>
          </a:xfrm>
        </p:spPr>
        <p:txBody>
          <a:bodyPr>
            <a:normAutofit/>
          </a:bodyPr>
          <a:lstStyle/>
          <a:p>
            <a:pPr marL="0" lvl="1" indent="0" algn="ctr">
              <a:buNone/>
            </a:pPr>
            <a:endParaRPr lang="ru-RU" sz="3200" b="1" dirty="0" smtClean="0">
              <a:solidFill>
                <a:srgbClr val="00B0F0"/>
              </a:solidFill>
              <a:latin typeface="Cambria" panose="02040503050406030204" pitchFamily="18" charset="0"/>
            </a:endParaRPr>
          </a:p>
          <a:p>
            <a:pPr marL="0" lvl="1" indent="0" algn="ctr">
              <a:buNone/>
            </a:pPr>
            <a:endParaRPr lang="ru-RU" sz="3200" b="1" dirty="0">
              <a:solidFill>
                <a:srgbClr val="00B0F0"/>
              </a:solidFill>
              <a:latin typeface="Cambria" panose="02040503050406030204" pitchFamily="18" charset="0"/>
            </a:endParaRPr>
          </a:p>
          <a:p>
            <a:pPr marL="0" lvl="1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Спасибо </a:t>
            </a: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внимание</a:t>
            </a: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!</a:t>
            </a:r>
          </a:p>
          <a:p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94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633882" cy="69028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Задачи обучения грамоте: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153" y="995082"/>
            <a:ext cx="8480612" cy="5692589"/>
          </a:xfrm>
        </p:spPr>
        <p:txBody>
          <a:bodyPr>
            <a:normAutofit lnSpcReduction="10000"/>
          </a:bodyPr>
          <a:lstStyle/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latin typeface="Cambria" panose="02040503050406030204" pitchFamily="18" charset="0"/>
                <a:ea typeface="Times New Roman" panose="02020603050405020304" pitchFamily="18" charset="0"/>
              </a:rPr>
              <a:t>знакомить детей с понятиями «звук», «слог», «слово», «предложение»;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latin typeface="Cambria" panose="02040503050406030204" pitchFamily="18" charset="0"/>
                <a:ea typeface="Times New Roman" panose="02020603050405020304" pitchFamily="18" charset="0"/>
              </a:rPr>
              <a:t>знакомить дошкольников с основными свойствами фонематического (звукового) строения слова;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latin typeface="Cambria" panose="02040503050406030204" pitchFamily="18" charset="0"/>
                <a:ea typeface="Times New Roman" panose="02020603050405020304" pitchFamily="18" charset="0"/>
              </a:rPr>
              <a:t>знакомить детей с моделями (схемами) слов и предложений, специальными символами для обозначения звуков;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latin typeface="Cambria" panose="02040503050406030204" pitchFamily="18" charset="0"/>
                <a:ea typeface="Times New Roman" panose="02020603050405020304" pitchFamily="18" charset="0"/>
              </a:rPr>
              <a:t>научить детей называть и подбирать слова, обозначающие названия предметов, действий, признаков предмета;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latin typeface="Cambria" panose="02040503050406030204" pitchFamily="18" charset="0"/>
                <a:ea typeface="Times New Roman" panose="02020603050405020304" pitchFamily="18" charset="0"/>
              </a:rPr>
              <a:t>научить детей   сравнивать звуки по их качественным характеристикам (гласные, твердые и мягкие согласные, глухие и звонкие согласные), сопоставлять слова по звуковому составу;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latin typeface="Cambria" panose="02040503050406030204" pitchFamily="18" charset="0"/>
                <a:ea typeface="Times New Roman" panose="02020603050405020304" pitchFamily="18" charset="0"/>
              </a:rPr>
              <a:t>научить детей слоговому членению слов, выделению слогов из слова, постановке ударения в словах, определению ударного слога;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latin typeface="Cambria" panose="02040503050406030204" pitchFamily="18" charset="0"/>
                <a:ea typeface="Times New Roman" panose="02020603050405020304" pitchFamily="18" charset="0"/>
              </a:rPr>
              <a:t>научить   различать в предложении слова на слух, определять их количество и последовательность, составлять предложения, в том числе и с заданным количеством слов.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09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766" y="89647"/>
            <a:ext cx="8570258" cy="80682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Последовательность предъявления слов для звукового анализа: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3" y="1443318"/>
            <a:ext cx="8650941" cy="5710518"/>
          </a:xfrm>
        </p:spPr>
        <p:txBody>
          <a:bodyPr/>
          <a:lstStyle/>
          <a:p>
            <a:r>
              <a:rPr lang="ru-RU" sz="2400" b="1" dirty="0">
                <a:latin typeface="Cambria" panose="02040503050406030204" pitchFamily="18" charset="0"/>
              </a:rPr>
              <a:t>слова из двух гласных (ау, </a:t>
            </a:r>
            <a:r>
              <a:rPr lang="ru-RU" sz="2400" b="1" dirty="0" err="1">
                <a:latin typeface="Cambria" panose="02040503050406030204" pitchFamily="18" charset="0"/>
              </a:rPr>
              <a:t>уа</a:t>
            </a:r>
            <a:r>
              <a:rPr lang="ru-RU" sz="2400" b="1" dirty="0">
                <a:latin typeface="Cambria" panose="02040503050406030204" pitchFamily="18" charset="0"/>
              </a:rPr>
              <a:t>);</a:t>
            </a:r>
          </a:p>
          <a:p>
            <a:r>
              <a:rPr lang="ru-RU" sz="2400" b="1" dirty="0">
                <a:latin typeface="Cambria" panose="02040503050406030204" pitchFamily="18" charset="0"/>
              </a:rPr>
              <a:t>слова из двух звуков (ум, ах, ус);</a:t>
            </a:r>
          </a:p>
          <a:p>
            <a:r>
              <a:rPr lang="ru-RU" sz="2400" b="1" dirty="0">
                <a:latin typeface="Cambria" panose="02040503050406030204" pitchFamily="18" charset="0"/>
              </a:rPr>
              <a:t>слова из трех звуков (дым, мир);</a:t>
            </a:r>
          </a:p>
          <a:p>
            <a:r>
              <a:rPr lang="ru-RU" sz="2400" b="1" dirty="0">
                <a:latin typeface="Cambria" panose="02040503050406030204" pitchFamily="18" charset="0"/>
              </a:rPr>
              <a:t>слова из двух открытых слогов (ваза, мама);</a:t>
            </a:r>
          </a:p>
          <a:p>
            <a:r>
              <a:rPr lang="ru-RU" sz="2400" b="1" dirty="0">
                <a:latin typeface="Cambria" panose="02040503050406030204" pitchFamily="18" charset="0"/>
              </a:rPr>
              <a:t>слова из одного слога со стечением согласных в конце (куст, лист);</a:t>
            </a:r>
          </a:p>
          <a:p>
            <a:r>
              <a:rPr lang="ru-RU" sz="2400" b="1" dirty="0">
                <a:latin typeface="Cambria" panose="02040503050406030204" pitchFamily="18" charset="0"/>
              </a:rPr>
              <a:t>слова из одного слога со стечением согласных вначале (двор, гром);</a:t>
            </a:r>
          </a:p>
          <a:p>
            <a:r>
              <a:rPr lang="ru-RU" sz="2400" b="1" dirty="0">
                <a:latin typeface="Cambria" panose="02040503050406030204" pitchFamily="18" charset="0"/>
              </a:rPr>
              <a:t>слова из двух слогов со стечением согласных на стыке слогов (галка, сумка);</a:t>
            </a:r>
          </a:p>
          <a:p>
            <a:r>
              <a:rPr lang="ru-RU" sz="2400" b="1" dirty="0">
                <a:latin typeface="Cambria" panose="02040503050406030204" pitchFamily="18" charset="0"/>
              </a:rPr>
              <a:t>слова из трех открытых слогов (Лариса, работа).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18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19" y="125506"/>
            <a:ext cx="8973670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Последовательность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проведения анализа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слова: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047" y="1147482"/>
            <a:ext cx="8803342" cy="55312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1. Произнеси слово и послушай его.</a:t>
            </a:r>
          </a:p>
          <a:p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До того, как начнется вычленение звуков из слова, педагог должен убедиться в том, что ребенок произносит слово правильно.</a:t>
            </a:r>
          </a:p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2. Произнеси слово по </a:t>
            </a:r>
            <a:r>
              <a:rPr lang="ru-RU" sz="2000" b="1" dirty="0" smtClean="0">
                <a:latin typeface="Cambria" panose="02040503050406030204" pitchFamily="18" charset="0"/>
              </a:rPr>
              <a:t>слогам.</a:t>
            </a:r>
            <a:endParaRPr lang="ru-RU" sz="20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3. Выдели (протяни) первый звук в слове, назови его, охарактеризуй.</a:t>
            </a:r>
          </a:p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4. Обозначь выделенный звук фишкой.</a:t>
            </a:r>
          </a:p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5. Протяни (выдели) второй звук в слове, охарактеризуй его.</a:t>
            </a:r>
          </a:p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6. Третий звук и т.д.</a:t>
            </a:r>
          </a:p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7. Прочитай по фишкам слово целиком.</a:t>
            </a:r>
          </a:p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8. Ответь на вопросы:</a:t>
            </a:r>
          </a:p>
          <a:p>
            <a:pPr marL="0" indent="0"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- сколько </a:t>
            </a:r>
            <a:r>
              <a:rPr lang="ru-RU" sz="2000" b="1" dirty="0">
                <a:latin typeface="Cambria" panose="02040503050406030204" pitchFamily="18" charset="0"/>
              </a:rPr>
              <a:t>всего звуков в слове? </a:t>
            </a:r>
            <a:endParaRPr lang="ru-RU" sz="2000" b="1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- </a:t>
            </a:r>
            <a:r>
              <a:rPr lang="ru-RU" sz="2000" b="1" dirty="0">
                <a:latin typeface="Cambria" panose="02040503050406030204" pitchFamily="18" charset="0"/>
              </a:rPr>
              <a:t>сколько слогов?</a:t>
            </a:r>
          </a:p>
          <a:p>
            <a:pPr marL="0" indent="0"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- </a:t>
            </a:r>
            <a:r>
              <a:rPr lang="ru-RU" sz="2000" b="1" dirty="0">
                <a:latin typeface="Cambria" panose="02040503050406030204" pitchFamily="18" charset="0"/>
              </a:rPr>
              <a:t>сколько гласных?</a:t>
            </a:r>
          </a:p>
          <a:p>
            <a:pPr marL="0" indent="0"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- </a:t>
            </a:r>
            <a:r>
              <a:rPr lang="ru-RU" sz="2000" b="1" dirty="0">
                <a:latin typeface="Cambria" panose="02040503050406030204" pitchFamily="18" charset="0"/>
              </a:rPr>
              <a:t>сколько согласных?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87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5104" y="304800"/>
            <a:ext cx="6347713" cy="64545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Звуковая система языка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5153" y="1246094"/>
            <a:ext cx="7933765" cy="5262282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Обучение в </a:t>
            </a:r>
            <a:r>
              <a:rPr lang="ru-RU" sz="2000" b="1" i="1" u="sng" dirty="0">
                <a:solidFill>
                  <a:srgbClr val="C00000"/>
                </a:solidFill>
                <a:latin typeface="Cambria" panose="02040503050406030204" pitchFamily="18" charset="0"/>
              </a:rPr>
              <a:t>средней группе</a:t>
            </a:r>
            <a:r>
              <a:rPr lang="ru-RU" sz="20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>
                <a:latin typeface="Cambria" panose="02040503050406030204" pitchFamily="18" charset="0"/>
              </a:rPr>
              <a:t>направлено на развитие фонематического слуха и речевого внимания детей, что подготавливает их к овладению звуковым анализом слов – первому действию по обучению собственно грамоте.</a:t>
            </a:r>
          </a:p>
          <a:p>
            <a:pPr algn="just"/>
            <a:r>
              <a:rPr lang="ru-RU" sz="2000" b="1" dirty="0">
                <a:latin typeface="Cambria" panose="02040503050406030204" pitchFamily="18" charset="0"/>
              </a:rPr>
              <a:t>В </a:t>
            </a:r>
            <a:r>
              <a:rPr lang="ru-RU" sz="2000" b="1" i="1" u="sng" dirty="0">
                <a:solidFill>
                  <a:srgbClr val="C00000"/>
                </a:solidFill>
                <a:latin typeface="Cambria" panose="02040503050406030204" pitchFamily="18" charset="0"/>
              </a:rPr>
              <a:t>старшей группе</a:t>
            </a:r>
            <a:r>
              <a:rPr lang="ru-RU" sz="20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>
                <a:latin typeface="Cambria" panose="02040503050406030204" pitchFamily="18" charset="0"/>
              </a:rPr>
              <a:t>дети приобретают навыки звукового анализа слов различной звуковой конструкции, дифференциации гласный, твердых и мягких согласных звуков. Они получают знания о слоговом строении слов, о словесном ударении.</a:t>
            </a:r>
          </a:p>
          <a:p>
            <a:pPr algn="just"/>
            <a:r>
              <a:rPr lang="ru-RU" sz="2000" b="1" dirty="0">
                <a:latin typeface="Cambria" panose="02040503050406030204" pitchFamily="18" charset="0"/>
              </a:rPr>
              <a:t>В </a:t>
            </a:r>
            <a:r>
              <a:rPr lang="ru-RU" sz="2000" b="1" i="1" u="sng" dirty="0">
                <a:solidFill>
                  <a:srgbClr val="C00000"/>
                </a:solidFill>
                <a:latin typeface="Cambria" panose="02040503050406030204" pitchFamily="18" charset="0"/>
              </a:rPr>
              <a:t>подготовительной группе</a:t>
            </a:r>
            <a:r>
              <a:rPr lang="ru-RU" sz="20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>
                <a:latin typeface="Cambria" panose="02040503050406030204" pitchFamily="18" charset="0"/>
              </a:rPr>
              <a:t>дети знакомятся со всеми буквами русского алфавита и правилами их написания, овладевают слоговым и слитным способам чтения, приучаются грамотно выкладывать слова и предложения из букв разрезной азбуки.</a:t>
            </a:r>
          </a:p>
        </p:txBody>
      </p:sp>
    </p:spTree>
    <p:extLst>
      <p:ext uri="{BB962C8B-B14F-4D97-AF65-F5344CB8AC3E}">
        <p14:creationId xmlns:p14="http://schemas.microsoft.com/office/powerpoint/2010/main" val="23852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387" y="268941"/>
            <a:ext cx="7086613" cy="80682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Средняя группа с 4-5 лет 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047" y="1192306"/>
            <a:ext cx="8525435" cy="53071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Cambria" panose="02040503050406030204" pitchFamily="18" charset="0"/>
              </a:rPr>
              <a:t>Начиная с марта по май в средней группе проводятся 10 занятий по подготовке к обучению грамоте. Длительностью 15-18 минут.</a:t>
            </a:r>
          </a:p>
          <a:p>
            <a:pPr marL="0" indent="0">
              <a:buNone/>
            </a:pPr>
            <a:r>
              <a:rPr lang="ru-RU" sz="2000" b="1" dirty="0">
                <a:latin typeface="Cambria" panose="02040503050406030204" pitchFamily="18" charset="0"/>
              </a:rPr>
              <a:t>Дети получают знания об основных законах речи: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 </a:t>
            </a:r>
            <a:r>
              <a:rPr lang="ru-RU" sz="2000" b="1" dirty="0">
                <a:latin typeface="Cambria" panose="02040503050406030204" pitchFamily="18" charset="0"/>
              </a:rPr>
              <a:t>речь состоит из слов;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слов </a:t>
            </a:r>
            <a:r>
              <a:rPr lang="ru-RU" sz="2000" b="1" dirty="0">
                <a:latin typeface="Cambria" panose="02040503050406030204" pitchFamily="18" charset="0"/>
              </a:rPr>
              <a:t>много, и они называют предметы, их признаки, действия предметов и с предметами;</a:t>
            </a:r>
          </a:p>
          <a:p>
            <a:r>
              <a:rPr lang="ru-RU" sz="2000" b="1" dirty="0">
                <a:latin typeface="Cambria" panose="02040503050406030204" pitchFamily="18" charset="0"/>
              </a:rPr>
              <a:t>  слова имеют протяженность (длинные и короткие);</a:t>
            </a:r>
          </a:p>
          <a:p>
            <a:r>
              <a:rPr lang="ru-RU" sz="2000" b="1" dirty="0">
                <a:latin typeface="Cambria" panose="02040503050406030204" pitchFamily="18" charset="0"/>
              </a:rPr>
              <a:t>  они звучат (состоят из звуков);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слово </a:t>
            </a:r>
            <a:r>
              <a:rPr lang="ru-RU" sz="2000" b="1" dirty="0">
                <a:latin typeface="Cambria" panose="02040503050406030204" pitchFamily="18" charset="0"/>
              </a:rPr>
              <a:t>линейно (звуки в нем идут друг за другом);</a:t>
            </a:r>
          </a:p>
          <a:p>
            <a:r>
              <a:rPr lang="ru-RU" sz="2000" b="1" dirty="0">
                <a:latin typeface="Cambria" panose="02040503050406030204" pitchFamily="18" charset="0"/>
              </a:rPr>
              <a:t>  из слов можно составлять предложения;</a:t>
            </a:r>
          </a:p>
          <a:p>
            <a:r>
              <a:rPr lang="ru-RU" sz="2000" b="1" dirty="0">
                <a:latin typeface="Cambria" panose="02040503050406030204" pitchFamily="18" charset="0"/>
              </a:rPr>
              <a:t>  звуки в словах произносятся по-разному (одни можно потянуть, а другие произносятся коротко).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8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752" y="251013"/>
            <a:ext cx="6817673" cy="67235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Дидактические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игры для детей 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 4-5 лет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259" y="923366"/>
            <a:ext cx="8390965" cy="51179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 </a:t>
            </a:r>
            <a:r>
              <a:rPr lang="ru-RU" sz="2000" b="1" dirty="0">
                <a:latin typeface="Cambria" panose="02040503050406030204" pitchFamily="18" charset="0"/>
              </a:rPr>
              <a:t>«Детский мир», «Зоопарк», «Назови слова» — знакомство с термином «слово».</a:t>
            </a:r>
          </a:p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«</a:t>
            </a:r>
            <a:r>
              <a:rPr lang="ru-RU" sz="2000" b="1" dirty="0">
                <a:latin typeface="Cambria" panose="02040503050406030204" pitchFamily="18" charset="0"/>
              </a:rPr>
              <a:t>Назови игрушку», «Назови длинное слово (короткое)» — длинные короткие слова.</a:t>
            </a:r>
          </a:p>
          <a:p>
            <a:pPr algn="just"/>
            <a:r>
              <a:rPr lang="ru-RU" sz="2000" b="1" dirty="0">
                <a:latin typeface="Cambria" panose="02040503050406030204" pitchFamily="18" charset="0"/>
              </a:rPr>
              <a:t>  «Ветер-ветерок», «Жуки прилетели», «Чья песенка?», «Насос» - знакомство и закрепления термина «звук</a:t>
            </a:r>
            <a:r>
              <a:rPr lang="ru-RU" sz="2000" b="1" dirty="0" smtClean="0">
                <a:latin typeface="Cambria" panose="02040503050406030204" pitchFamily="18" charset="0"/>
              </a:rPr>
              <a:t>».</a:t>
            </a:r>
            <a:endParaRPr lang="ru-RU" sz="2000" b="1" dirty="0">
              <a:latin typeface="Cambria" panose="02040503050406030204" pitchFamily="18" charset="0"/>
            </a:endParaRPr>
          </a:p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 </a:t>
            </a:r>
            <a:r>
              <a:rPr lang="ru-RU" sz="2000" b="1" dirty="0">
                <a:latin typeface="Cambria" panose="02040503050406030204" pitchFamily="18" charset="0"/>
              </a:rPr>
              <a:t>«Скажи, как я», «Эхо», «Назови первый звук» — учить интонационно выделять звуки в словах.</a:t>
            </a:r>
          </a:p>
          <a:p>
            <a:pPr algn="just"/>
            <a:r>
              <a:rPr lang="ru-RU" sz="2000" b="1" dirty="0">
                <a:latin typeface="Cambria" panose="02040503050406030204" pitchFamily="18" charset="0"/>
              </a:rPr>
              <a:t> </a:t>
            </a:r>
            <a:r>
              <a:rPr lang="ru-RU" sz="2000" b="1" dirty="0" smtClean="0">
                <a:latin typeface="Cambria" panose="02040503050406030204" pitchFamily="18" charset="0"/>
              </a:rPr>
              <a:t>«</a:t>
            </a:r>
            <a:r>
              <a:rPr lang="ru-RU" sz="2000" b="1" dirty="0">
                <a:latin typeface="Cambria" panose="02040503050406030204" pitchFamily="18" charset="0"/>
              </a:rPr>
              <a:t>Поймай конец и продолжай» — умение выделять отдельные звуки в слове и называть слова с заданным звуком.</a:t>
            </a:r>
          </a:p>
          <a:p>
            <a:pPr algn="just"/>
            <a:r>
              <a:rPr lang="ru-RU" sz="2000" b="1" dirty="0" smtClean="0">
                <a:latin typeface="Cambria" panose="02040503050406030204" pitchFamily="18" charset="0"/>
              </a:rPr>
              <a:t>«</a:t>
            </a:r>
            <a:r>
              <a:rPr lang="ru-RU" sz="2000" b="1" dirty="0">
                <a:latin typeface="Cambria" panose="02040503050406030204" pitchFamily="18" charset="0"/>
              </a:rPr>
              <a:t>Назови братца», «Назови слова», «Будь внимателен», — различение на слух твёрдых и мягких согласных.</a:t>
            </a:r>
          </a:p>
        </p:txBody>
      </p:sp>
    </p:spTree>
    <p:extLst>
      <p:ext uri="{BB962C8B-B14F-4D97-AF65-F5344CB8AC3E}">
        <p14:creationId xmlns:p14="http://schemas.microsoft.com/office/powerpoint/2010/main" val="29035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4780" t="10853" r="37017" b="12236"/>
          <a:stretch/>
        </p:blipFill>
        <p:spPr>
          <a:xfrm>
            <a:off x="28308" y="0"/>
            <a:ext cx="9115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5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204</TotalTime>
  <Words>1052</Words>
  <Application>Microsoft Office PowerPoint</Application>
  <PresentationFormat>Экран (4:3)</PresentationFormat>
  <Paragraphs>104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Cambria</vt:lpstr>
      <vt:lpstr>Times New Roman</vt:lpstr>
      <vt:lpstr>Trebuchet MS</vt:lpstr>
      <vt:lpstr>Webdings</vt:lpstr>
      <vt:lpstr>Wingdings 3</vt:lpstr>
      <vt:lpstr>Грань</vt:lpstr>
      <vt:lpstr>Семинар-практикум  «Обучение дошкольников грамоте»</vt:lpstr>
      <vt:lpstr>Актуальность: </vt:lpstr>
      <vt:lpstr>Задачи обучения грамоте:</vt:lpstr>
      <vt:lpstr>Последовательность предъявления слов для звукового анализа:</vt:lpstr>
      <vt:lpstr>Последовательность проведения анализа слова: </vt:lpstr>
      <vt:lpstr>Звуковая система языка</vt:lpstr>
      <vt:lpstr>Средняя группа с 4-5 лет </vt:lpstr>
      <vt:lpstr>Дидактические игры для детей  с 4-5 лет</vt:lpstr>
      <vt:lpstr>Презентация PowerPoint</vt:lpstr>
      <vt:lpstr>Презентация PowerPoint</vt:lpstr>
      <vt:lpstr>Старшая группа с 5-6 лет</vt:lpstr>
      <vt:lpstr>Презентация PowerPoint</vt:lpstr>
      <vt:lpstr>Презентация PowerPoint</vt:lpstr>
      <vt:lpstr>Презентация PowerPoint</vt:lpstr>
      <vt:lpstr>Старшая группа с 6-7 лет</vt:lpstr>
      <vt:lpstr>Презентация PowerPoint</vt:lpstr>
      <vt:lpstr>Презентация PowerPoint</vt:lpstr>
      <vt:lpstr>Презентация PowerPoint</vt:lpstr>
      <vt:lpstr>Организация сюжетно – тематических фронтальных занятий</vt:lpstr>
      <vt:lpstr>Организация сюжетно – тематических фронтальных занятий</vt:lpstr>
      <vt:lpstr>Организация сюжетно – тематических фронтальных занятий</vt:lpstr>
      <vt:lpstr>Задание на 2 день семинара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 «Обучение дошкольников грамоте»</dc:title>
  <dc:creator>comp1</dc:creator>
  <cp:lastModifiedBy>PC2</cp:lastModifiedBy>
  <cp:revision>21</cp:revision>
  <dcterms:created xsi:type="dcterms:W3CDTF">2019-01-24T12:14:16Z</dcterms:created>
  <dcterms:modified xsi:type="dcterms:W3CDTF">2026-03-12T08:27:10Z</dcterms:modified>
</cp:coreProperties>
</file>