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9" r:id="rId11"/>
    <p:sldId id="266" r:id="rId12"/>
    <p:sldId id="267" r:id="rId13"/>
    <p:sldId id="265" r:id="rId14"/>
    <p:sldId id="268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0"/>
  </p:normalViewPr>
  <p:slideViewPr>
    <p:cSldViewPr snapToGrid="0" snapToObjects="1">
      <p:cViewPr varScale="1">
        <p:scale>
          <a:sx n="148" d="100"/>
          <a:sy n="148" d="100"/>
        </p:scale>
        <p:origin x="57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539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3915A-679D-6446-FF9D-9CFA5DA7B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512117-E9B5-9764-572C-00F0B27204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B0626E-FA9A-B9D3-C605-A2F96BC47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F07531-36A8-ED6B-8DDD-6B81470035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08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26D28-292A-1828-EE4B-FABA94172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6C6CFF-A3BD-F461-85F9-4BD3A2CB8B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49653C-2999-5E3C-4908-39F3CF1B1D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D65608-CA07-676F-D30A-32965C6CC2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19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61159-6766-7240-F913-3ADE08523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C5B9F0-EAB0-3D9A-9CFE-C4EF76E81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1EF145-C235-E4EE-12F1-3FC9E980F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31A4D-21AD-2E30-FAFA-AF596C10F8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61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BCBC8-1044-162B-1F84-399E88981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F19597-1396-546B-4F27-606561DA66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C5A0FC-741B-B909-652F-BFB6586B5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28C37-2616-87C2-42C1-82DA98594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529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9A6BB-9D9A-5E91-1D97-F1AB97814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35E206-87FF-AA5E-62A2-65C0A27896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B30293-0B3E-7775-5667-904FFD096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D6DF1-DD63-5B15-5B98-03A4851D7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39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13EE1-E6C9-A69C-D9FA-146E8E6E2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4F777B-30D5-0126-DA9D-9C4C17B73B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0C8B1E-EF11-798A-91EA-DE8582CBC9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F46D9-27E9-7AB9-AC03-14D4576C51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43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0.png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30.png"/><Relationship Id="rId7" Type="http://schemas.openxmlformats.org/officeDocument/2006/relationships/image" Target="../media/image4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19475" y="1102175"/>
            <a:ext cx="7843992" cy="334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нейросетей в </a:t>
            </a:r>
            <a:r>
              <a:rPr lang="en-US" sz="3500" b="1" dirty="0" err="1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работе</a:t>
            </a:r>
            <a:r>
              <a:rPr lang="en-US" sz="35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35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современного </a:t>
            </a:r>
            <a:r>
              <a:rPr lang="en-US" sz="3500" b="1" dirty="0" err="1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педагога</a:t>
            </a:r>
            <a:r>
              <a:rPr lang="en-US" sz="35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5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Обзор искусственного интеллекта, нейросетей и их применения в педагогике.
</a:t>
            </a:r>
            <a:endParaRPr lang="ru-RU" sz="1500" dirty="0">
              <a:solidFill>
                <a:srgbClr val="1C3354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r">
              <a:lnSpc>
                <a:spcPct val="100000"/>
              </a:lnSpc>
              <a:buNone/>
            </a:pPr>
            <a:endParaRPr lang="ru-RU" sz="1500" dirty="0">
              <a:solidFill>
                <a:srgbClr val="1C3354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sz="1500" dirty="0" smtClean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Дяченко </a:t>
            </a:r>
            <a:r>
              <a:rPr lang="ru-RU" sz="1500" err="1" smtClean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Т.И</a:t>
            </a:r>
            <a:r>
              <a:rPr lang="ru-RU" sz="1500" smtClean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ru-RU" sz="1500" smtClean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воспитатель </a:t>
            </a:r>
            <a:r>
              <a:rPr lang="ru-RU" sz="1500" dirty="0" smtClean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МБДОУ №25 «Родничок»</a:t>
            </a:r>
            <a:r>
              <a:rPr lang="en-US" sz="1200" i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5093F0-1E71-0FDF-DAF3-D403CF75A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3D720C88-AA16-7E98-A81D-36EF5B9AC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2F3199E2-E676-BEA6-4463-B4233CD61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52B730B5-BEB3-A808-87B7-74DEDE1F86D0}"/>
              </a:ext>
            </a:extLst>
          </p:cNvPr>
          <p:cNvSpPr txBox="1"/>
          <p:nvPr/>
        </p:nvSpPr>
        <p:spPr>
          <a:xfrm>
            <a:off x="306354" y="2026730"/>
            <a:ext cx="3034925" cy="20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2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</a:t>
            </a:r>
            <a:r>
              <a:rPr lang="ru-RU" sz="3200" b="1" dirty="0" err="1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опулярные</a:t>
            </a:r>
            <a:r>
              <a:rPr lang="ru-RU" sz="32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нейросети</a:t>
            </a:r>
            <a:endParaRPr lang="en-US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AA4F38-6252-F86D-D221-DE8C924125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262" y="2436525"/>
            <a:ext cx="1237856" cy="12645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70DF4D-9CC5-4BA0-509F-BD1435A55B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7420" y="686981"/>
            <a:ext cx="2197206" cy="12377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4BE59A2-78C4-608C-3971-6A6D82AFBD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6284" y="650320"/>
            <a:ext cx="2216883" cy="123776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D56A72B-2A04-B608-003C-3DDED6ABEB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9167" y="2538400"/>
            <a:ext cx="2216883" cy="12151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DD6CCFE-BF53-BF6B-A05B-13228FCC74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0009" y="4149230"/>
            <a:ext cx="3185160" cy="67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3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4C238D-ABEA-9171-DB05-992C1FA38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219B2759-C10F-73FD-3E48-F1BF722EE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72F885BE-FEA3-84CF-2C9F-B06AE4015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1E4E48A8-9449-A6E2-D0A3-C07602799C94}"/>
              </a:ext>
            </a:extLst>
          </p:cNvPr>
          <p:cNvSpPr txBox="1"/>
          <p:nvPr/>
        </p:nvSpPr>
        <p:spPr>
          <a:xfrm>
            <a:off x="419475" y="1432950"/>
            <a:ext cx="8112000" cy="20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196C03-38C8-5A61-1115-FA088BECA9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202" y="201543"/>
            <a:ext cx="1901727" cy="3845513"/>
          </a:xfrm>
          <a:prstGeom prst="rect">
            <a:avLst/>
          </a:prstGeom>
        </p:spPr>
      </p:pic>
      <p:sp>
        <p:nvSpPr>
          <p:cNvPr id="7" name="Стрелка: влево 6">
            <a:extLst>
              <a:ext uri="{FF2B5EF4-FFF2-40B4-BE49-F238E27FC236}">
                <a16:creationId xmlns:a16="http://schemas.microsoft.com/office/drawing/2014/main" id="{CF1ADE86-6E73-076C-A633-27BC2E705F9E}"/>
              </a:ext>
            </a:extLst>
          </p:cNvPr>
          <p:cNvSpPr/>
          <p:nvPr/>
        </p:nvSpPr>
        <p:spPr>
          <a:xfrm rot="2616925">
            <a:off x="1187986" y="841698"/>
            <a:ext cx="571522" cy="17920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4F53EB2-10B5-7A95-E31C-C676BFFCDD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8094" y="1011615"/>
            <a:ext cx="1864034" cy="3879615"/>
          </a:xfrm>
          <a:prstGeom prst="rect">
            <a:avLst/>
          </a:prstGeom>
        </p:spPr>
      </p:pic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AA38DA25-728F-8D06-D86C-CFA20003C0F6}"/>
              </a:ext>
            </a:extLst>
          </p:cNvPr>
          <p:cNvSpPr/>
          <p:nvPr/>
        </p:nvSpPr>
        <p:spPr>
          <a:xfrm rot="1398197">
            <a:off x="3033407" y="1307039"/>
            <a:ext cx="605597" cy="14803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492DCDA-F03D-CB56-883B-EB09D987AC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1101" y="239865"/>
            <a:ext cx="1901727" cy="3803453"/>
          </a:xfrm>
          <a:prstGeom prst="rect">
            <a:avLst/>
          </a:prstGeom>
        </p:spPr>
      </p:pic>
      <p:sp>
        <p:nvSpPr>
          <p:cNvPr id="16" name="Стрелка: влево 15">
            <a:extLst>
              <a:ext uri="{FF2B5EF4-FFF2-40B4-BE49-F238E27FC236}">
                <a16:creationId xmlns:a16="http://schemas.microsoft.com/office/drawing/2014/main" id="{41F27710-9315-57EB-B84E-BF7818036CDC}"/>
              </a:ext>
            </a:extLst>
          </p:cNvPr>
          <p:cNvSpPr/>
          <p:nvPr/>
        </p:nvSpPr>
        <p:spPr>
          <a:xfrm rot="19490200">
            <a:off x="5527377" y="3428996"/>
            <a:ext cx="873760" cy="17610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E52EB2-0D26-D94B-0BC0-7C227B1765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1801" y="1064669"/>
            <a:ext cx="1983997" cy="3974204"/>
          </a:xfrm>
          <a:prstGeom prst="rect">
            <a:avLst/>
          </a:prstGeom>
        </p:spPr>
      </p:pic>
      <p:sp>
        <p:nvSpPr>
          <p:cNvPr id="19" name="Стрелка: влево 18">
            <a:extLst>
              <a:ext uri="{FF2B5EF4-FFF2-40B4-BE49-F238E27FC236}">
                <a16:creationId xmlns:a16="http://schemas.microsoft.com/office/drawing/2014/main" id="{F08AD3CD-E4A5-F1FF-70C7-50F3EFA2F6CF}"/>
              </a:ext>
            </a:extLst>
          </p:cNvPr>
          <p:cNvSpPr/>
          <p:nvPr/>
        </p:nvSpPr>
        <p:spPr>
          <a:xfrm rot="17640460">
            <a:off x="8083018" y="4507702"/>
            <a:ext cx="605597" cy="14803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87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86E154-C8C4-2027-810D-69FAE2F5C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1514FA96-DC8C-9422-088E-22989621A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3E9E1D42-F663-CD7A-AA8F-CBA27FD5FF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E1007FD7-DB5A-FF55-77C0-1E03180DDC13}"/>
              </a:ext>
            </a:extLst>
          </p:cNvPr>
          <p:cNvSpPr txBox="1"/>
          <p:nvPr/>
        </p:nvSpPr>
        <p:spPr>
          <a:xfrm>
            <a:off x="419475" y="1432950"/>
            <a:ext cx="8112000" cy="20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9DF849-B76B-0081-9132-E5AD92ED67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126" y="452145"/>
            <a:ext cx="2119603" cy="4239206"/>
          </a:xfrm>
          <a:prstGeom prst="rect">
            <a:avLst/>
          </a:prstGeom>
        </p:spPr>
      </p:pic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037CEF6B-8464-2E6A-9EC9-0386774C6273}"/>
              </a:ext>
            </a:extLst>
          </p:cNvPr>
          <p:cNvSpPr/>
          <p:nvPr/>
        </p:nvSpPr>
        <p:spPr>
          <a:xfrm rot="3292018">
            <a:off x="1133881" y="3789385"/>
            <a:ext cx="304066" cy="7415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88531D-4758-06D4-40CC-562B52FA04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0472" y="452145"/>
            <a:ext cx="1950697" cy="42392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C281E86-3037-BA17-7DCD-D70EFB1184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3446" y="452147"/>
            <a:ext cx="1950697" cy="4239207"/>
          </a:xfrm>
          <a:prstGeom prst="rect">
            <a:avLst/>
          </a:prstGeom>
        </p:spPr>
      </p:pic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228788C3-40CF-5CFC-7D2D-5550338545E4}"/>
              </a:ext>
            </a:extLst>
          </p:cNvPr>
          <p:cNvSpPr/>
          <p:nvPr/>
        </p:nvSpPr>
        <p:spPr>
          <a:xfrm rot="3292018">
            <a:off x="5282018" y="1150563"/>
            <a:ext cx="325431" cy="70345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CE67A137-35F2-E18D-2F5C-BA76542DF9B0}"/>
              </a:ext>
            </a:extLst>
          </p:cNvPr>
          <p:cNvSpPr/>
          <p:nvPr/>
        </p:nvSpPr>
        <p:spPr>
          <a:xfrm rot="3292018">
            <a:off x="8217610" y="1321824"/>
            <a:ext cx="298133" cy="66533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6E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19475" y="1432950"/>
            <a:ext cx="8112000" cy="20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2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193D22-4F51-778E-5A64-D37B20141F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081" y="411395"/>
            <a:ext cx="1988202" cy="43207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602497-ECA0-1F95-C94C-D7EC14BC3D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8374" y="411395"/>
            <a:ext cx="1988202" cy="432071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96043D-41FF-B412-6AF6-1D0D7A61F9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4544" y="411395"/>
            <a:ext cx="1988202" cy="4320710"/>
          </a:xfrm>
          <a:prstGeom prst="rect">
            <a:avLst/>
          </a:prstGeom>
        </p:spPr>
      </p:pic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F3A417AA-1B22-46AC-26C7-7AB91172EC82}"/>
              </a:ext>
            </a:extLst>
          </p:cNvPr>
          <p:cNvSpPr/>
          <p:nvPr/>
        </p:nvSpPr>
        <p:spPr>
          <a:xfrm rot="8346780" flipH="1">
            <a:off x="2325365" y="2564249"/>
            <a:ext cx="271167" cy="7810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542EE438-A060-FFA0-BC6E-A6D358D7DB45}"/>
              </a:ext>
            </a:extLst>
          </p:cNvPr>
          <p:cNvSpPr/>
          <p:nvPr/>
        </p:nvSpPr>
        <p:spPr>
          <a:xfrm rot="8346780" flipH="1">
            <a:off x="5342169" y="2180262"/>
            <a:ext cx="271167" cy="7810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613CBC18-A8FD-5EE4-07F7-94D46986DC2F}"/>
              </a:ext>
            </a:extLst>
          </p:cNvPr>
          <p:cNvSpPr/>
          <p:nvPr/>
        </p:nvSpPr>
        <p:spPr>
          <a:xfrm rot="8346780" flipH="1">
            <a:off x="8346649" y="2328314"/>
            <a:ext cx="271167" cy="7810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0CA9CC-638A-6564-95A0-F3602851E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1631A34-D924-757D-3EA1-E82475016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6E290A1F-473A-CBFB-16B9-FFBEBE512D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AC0DD2CD-C4B0-BA0B-5750-4C2C95A31CAD}"/>
              </a:ext>
            </a:extLst>
          </p:cNvPr>
          <p:cNvSpPr txBox="1"/>
          <p:nvPr/>
        </p:nvSpPr>
        <p:spPr>
          <a:xfrm>
            <a:off x="292504" y="174890"/>
            <a:ext cx="8112000" cy="20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28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«Ляпы»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8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нейросетей</a:t>
            </a:r>
            <a:endParaRPr lang="en-US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05CBE2-A00C-FA1A-DA0E-CE044F4E0F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504" y="238515"/>
            <a:ext cx="2388869" cy="2388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686BDC6-711D-7AF4-A0E9-62ED14AFAE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9872" y="2691007"/>
            <a:ext cx="2388869" cy="238886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8004BD-E0AB-BCC0-080D-5FCDC25022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5635" y="238512"/>
            <a:ext cx="2388869" cy="238886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83043CC-9011-B77D-5E00-427789F3E2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2691006"/>
            <a:ext cx="2388869" cy="238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4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F2F7C2-8B2C-00F2-3F96-1BA5D4054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77C0B919-6F41-37F3-A75D-38D3780EA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E6FEBECE-3307-8E7D-9A5E-8A93E1F32C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7ADB149-7497-C512-EFBC-F1B0138D6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8613" y="1982470"/>
            <a:ext cx="2052319" cy="2052319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0D14D7D5-7C75-3E92-E65E-3C9CA68E6C67}"/>
              </a:ext>
            </a:extLst>
          </p:cNvPr>
          <p:cNvSpPr txBox="1"/>
          <p:nvPr/>
        </p:nvSpPr>
        <p:spPr>
          <a:xfrm>
            <a:off x="292504" y="337450"/>
            <a:ext cx="8112000" cy="20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28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Чек-лист «Нейросети»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8675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6E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" y="0"/>
            <a:ext cx="4639039" cy="51411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492100" y="4866200"/>
            <a:ext cx="547800" cy="62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E6E9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4874675" y="905675"/>
            <a:ext cx="4090500" cy="3416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педагога в цифровую эпоху
</a:t>
            </a:r>
            <a:r>
              <a:rPr lang="en-US" sz="1200" dirty="0" err="1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Современный</a:t>
            </a:r>
            <a:r>
              <a:rPr lang="en-US" sz="12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 err="1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</a:t>
            </a:r>
            <a:r>
              <a:rPr lang="en-US" sz="12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сталкивается с ростом применения ИИ и нейросетей, что меняет требования к его профессиональным навыкам и образовательному процессу в детских учреждениях.
</a:t>
            </a:r>
            <a:endParaRPr 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6E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520" y="0"/>
            <a:ext cx="4672510" cy="5141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04375" y="4866200"/>
            <a:ext cx="547800" cy="62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4276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7" name="Text 1"/>
          <p:cNvSpPr txBox="1"/>
          <p:nvPr/>
        </p:nvSpPr>
        <p:spPr>
          <a:xfrm>
            <a:off x="860225" y="3411600"/>
            <a:ext cx="3435900" cy="1085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достижения ИИ включают создание диалоговых систем и интеллектуальных ассистентов, которые позволяют эффективно анализировать информацию и взаимодействовать с пользователями в образовательном процессе.
</a:t>
            </a:r>
            <a:endParaRPr lang="en-US" sz="1200" dirty="0"/>
          </a:p>
        </p:txBody>
      </p:sp>
      <p:sp>
        <p:nvSpPr>
          <p:cNvPr id="8" name="Text 2"/>
          <p:cNvSpPr txBox="1"/>
          <p:nvPr/>
        </p:nvSpPr>
        <p:spPr>
          <a:xfrm>
            <a:off x="860225" y="1891538"/>
            <a:ext cx="3435900" cy="1085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Искусственный интеллект — это способность машин выполнять задачи, ранее доступные только человеку, включая обработку данных и распознавание образов. Он обеспечивает автоматизацию сложных процессов в различных сферах.
</a:t>
            </a:r>
            <a:endParaRPr lang="en-US" sz="1200" dirty="0"/>
          </a:p>
        </p:txBody>
      </p:sp>
      <p:sp>
        <p:nvSpPr>
          <p:cNvPr id="9" name="Text 3"/>
          <p:cNvSpPr txBox="1"/>
          <p:nvPr/>
        </p:nvSpPr>
        <p:spPr>
          <a:xfrm>
            <a:off x="292825" y="510150"/>
            <a:ext cx="4003200" cy="9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Понятие искусственного интеллекта (ИИ)
</a:t>
            </a:r>
            <a:endParaRPr 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6E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566" y="245300"/>
            <a:ext cx="4357969" cy="4648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292825" y="839850"/>
            <a:ext cx="4131900" cy="3789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Нейросети: основы работы
</a:t>
            </a:r>
            <a:r>
              <a:rPr lang="en-US" sz="30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6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Структура нейросетей
</a:t>
            </a:r>
            <a:r>
              <a:rPr lang="en-US" sz="6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Нейросеть имитирует работу мозга, состоя из нейронных слоев, обрабатывающих информацию последовательно. Такая архитектура обеспечивает сложное обучение на больших данных.
</a:t>
            </a:r>
            <a:r>
              <a:rPr lang="en-US" sz="24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6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Функциональные возможности
</a:t>
            </a:r>
            <a:r>
              <a:rPr lang="en-US" sz="6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функции нейросетей — распознавание паттернов, прогнозирование и генерация контента, что открывает широкие возможности для применения в образовании и педагогической практике.
</a:t>
            </a:r>
            <a:endParaRPr lang="en-US" sz="2300" dirty="0"/>
          </a:p>
        </p:txBody>
      </p:sp>
      <p:sp>
        <p:nvSpPr>
          <p:cNvPr id="7" name="Text 1"/>
          <p:cNvSpPr txBox="1"/>
          <p:nvPr/>
        </p:nvSpPr>
        <p:spPr>
          <a:xfrm>
            <a:off x="104375" y="4866200"/>
            <a:ext cx="547800" cy="62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4276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6E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235550" y="475796"/>
            <a:ext cx="8115300" cy="80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64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Первые применения нейросетей в образовании
</a:t>
            </a:r>
            <a:endParaRPr lang="en-US" sz="2640" dirty="0"/>
          </a:p>
        </p:txBody>
      </p:sp>
      <p:sp>
        <p:nvSpPr>
          <p:cNvPr id="9" name="Text 1"/>
          <p:cNvSpPr txBox="1"/>
          <p:nvPr/>
        </p:nvSpPr>
        <p:spPr>
          <a:xfrm>
            <a:off x="104375" y="4866200"/>
            <a:ext cx="547800" cy="62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4276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10" name="Text 2"/>
          <p:cNvSpPr txBox="1"/>
          <p:nvPr/>
        </p:nvSpPr>
        <p:spPr>
          <a:xfrm>
            <a:off x="603850" y="1859650"/>
            <a:ext cx="2334300" cy="96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39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2014
</a:t>
            </a:r>
            <a:r>
              <a:rPr lang="en-US" sz="600" b="1" dirty="0">
                <a:solidFill>
                  <a:srgbClr val="1E39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Появились первые системы автоматической проверки заданий, позволяющие педагогу экономить время и повышать объективность оценки.
</a:t>
            </a:r>
            <a:endParaRPr lang="en-US" sz="1300" dirty="0"/>
          </a:p>
        </p:txBody>
      </p:sp>
      <p:sp>
        <p:nvSpPr>
          <p:cNvPr id="11" name="Text 3"/>
          <p:cNvSpPr txBox="1"/>
          <p:nvPr/>
        </p:nvSpPr>
        <p:spPr>
          <a:xfrm>
            <a:off x="2192550" y="3540375"/>
            <a:ext cx="2334300" cy="96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39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2016
</a:t>
            </a:r>
            <a:r>
              <a:rPr lang="en-US" sz="600" b="1" dirty="0">
                <a:solidFill>
                  <a:srgbClr val="1E39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1C33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адаптивных образовательных платформ, использующих нейросети для персонализации учебного процесса.
</a:t>
            </a:r>
            <a:endParaRPr lang="en-US" sz="1300" dirty="0"/>
          </a:p>
        </p:txBody>
      </p:sp>
      <p:sp>
        <p:nvSpPr>
          <p:cNvPr id="12" name="Text 4"/>
          <p:cNvSpPr txBox="1"/>
          <p:nvPr/>
        </p:nvSpPr>
        <p:spPr>
          <a:xfrm>
            <a:off x="3783200" y="1859675"/>
            <a:ext cx="2334300" cy="96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2018
</a:t>
            </a:r>
            <a:r>
              <a:rPr lang="en-US" sz="6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Внедрение систем рекомендаций и генерации учебных планов, ориентированных на индивидуальные потребности учеников.
</a:t>
            </a:r>
            <a:endParaRPr lang="en-US" sz="1300" dirty="0"/>
          </a:p>
        </p:txBody>
      </p:sp>
      <p:sp>
        <p:nvSpPr>
          <p:cNvPr id="13" name="Text 5"/>
          <p:cNvSpPr txBox="1"/>
          <p:nvPr/>
        </p:nvSpPr>
        <p:spPr>
          <a:xfrm>
            <a:off x="5401400" y="3540375"/>
            <a:ext cx="2334300" cy="96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39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2020
</a:t>
            </a:r>
            <a:r>
              <a:rPr lang="en-US" sz="600" b="1" dirty="0">
                <a:solidFill>
                  <a:srgbClr val="1E39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1C33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Расширение автоматизации тестирования и анализа успеваемости с помощью нейросетевых технологий.
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6E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0975" y="787692"/>
            <a:ext cx="4663800" cy="3568117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04375" y="4866200"/>
            <a:ext cx="547800" cy="62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4276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4280975" y="4578300"/>
            <a:ext cx="4663800" cy="15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50041"/>
              </a:lnSpc>
              <a:buNone/>
            </a:pPr>
            <a:r>
              <a:rPr lang="en-US" sz="808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Минпросвещения РФ, 2023
</a:t>
            </a:r>
            <a:endParaRPr lang="en-US" sz="808" dirty="0"/>
          </a:p>
        </p:txBody>
      </p:sp>
      <p:sp>
        <p:nvSpPr>
          <p:cNvPr id="6" name="Text 2"/>
          <p:cNvSpPr txBox="1"/>
          <p:nvPr/>
        </p:nvSpPr>
        <p:spPr>
          <a:xfrm>
            <a:off x="248300" y="786300"/>
            <a:ext cx="3758100" cy="3869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внедрения нейросетей в российском образовании
</a:t>
            </a:r>
            <a:r>
              <a:rPr lang="en-US" sz="24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Особенно заметен рост в анализе данных и дистанционном обучении, отвечающий новым образовательным вызовам.
</a:t>
            </a:r>
            <a:r>
              <a:rPr lang="en-US" sz="18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Увеличение в 3,15 раза за семь лет демонстрирует активизацию цифровизации и технологических инноваций в системе образования России.
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6E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0975" y="1649278"/>
            <a:ext cx="4663800" cy="1844944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04375" y="4866200"/>
            <a:ext cx="547800" cy="62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4276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4280974" y="4502100"/>
            <a:ext cx="4663800" cy="15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50041"/>
              </a:lnSpc>
              <a:buNone/>
            </a:pPr>
            <a:r>
              <a:rPr lang="en-US" sz="808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Исследование ИТ-педагогики, 2022
</a:t>
            </a:r>
            <a:endParaRPr lang="en-US" sz="808" dirty="0"/>
          </a:p>
        </p:txBody>
      </p:sp>
      <p:sp>
        <p:nvSpPr>
          <p:cNvPr id="6" name="Text 2"/>
          <p:cNvSpPr txBox="1"/>
          <p:nvPr/>
        </p:nvSpPr>
        <p:spPr>
          <a:xfrm>
            <a:off x="248300" y="786300"/>
            <a:ext cx="3758100" cy="3869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Преимущества и риски нейросетей в педагогике
</a:t>
            </a:r>
            <a:r>
              <a:rPr lang="en-US" sz="24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Сравнительный анализ сильных и слабых сторон использования нейросетевых технологий в образовательном процессе.
</a:t>
            </a:r>
            <a:r>
              <a:rPr lang="en-US" sz="18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Эффективность нейросетей зависит от умелого баланса между технологией и личным педагогическим взаимодействием.
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902" y="1204051"/>
            <a:ext cx="2455500" cy="152269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3840" y="1204051"/>
            <a:ext cx="2455500" cy="152269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0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4827" y="1204051"/>
            <a:ext cx="2455500" cy="1522698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292825" y="212825"/>
            <a:ext cx="8557500" cy="850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нейросетей в </a:t>
            </a:r>
            <a:r>
              <a:rPr lang="en-US" sz="3000" b="1" dirty="0" err="1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работе</a:t>
            </a:r>
            <a:r>
              <a:rPr lang="en-US" sz="30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30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педагогов</a:t>
            </a:r>
            <a:r>
              <a:rPr lang="en-US" sz="30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000" dirty="0"/>
          </a:p>
        </p:txBody>
      </p:sp>
      <p:sp>
        <p:nvSpPr>
          <p:cNvPr id="10" name="Text 1"/>
          <p:cNvSpPr txBox="1"/>
          <p:nvPr/>
        </p:nvSpPr>
        <p:spPr>
          <a:xfrm>
            <a:off x="104375" y="4866200"/>
            <a:ext cx="551700" cy="27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4276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200" dirty="0"/>
          </a:p>
        </p:txBody>
      </p:sp>
      <p:sp>
        <p:nvSpPr>
          <p:cNvPr id="11" name="Text 2"/>
          <p:cNvSpPr txBox="1"/>
          <p:nvPr/>
        </p:nvSpPr>
        <p:spPr>
          <a:xfrm>
            <a:off x="488229" y="3504175"/>
            <a:ext cx="2064900" cy="64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4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 используют нейросети для быстрого создания заданий и конспектов, что повышает качество и разнообразие учебного контента.
</a:t>
            </a:r>
            <a:endParaRPr lang="en-US" sz="943" dirty="0"/>
          </a:p>
        </p:txBody>
      </p:sp>
      <p:sp>
        <p:nvSpPr>
          <p:cNvPr id="12" name="Text 3"/>
          <p:cNvSpPr txBox="1"/>
          <p:nvPr/>
        </p:nvSpPr>
        <p:spPr>
          <a:xfrm>
            <a:off x="488230" y="2964825"/>
            <a:ext cx="20649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33" b="1" dirty="0">
                <a:solidFill>
                  <a:srgbClr val="C62F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Генерация образовательных материалов
</a:t>
            </a:r>
            <a:endParaRPr lang="en-US" sz="1033" dirty="0"/>
          </a:p>
        </p:txBody>
      </p:sp>
      <p:sp>
        <p:nvSpPr>
          <p:cNvPr id="13" name="Text 4"/>
          <p:cNvSpPr txBox="1"/>
          <p:nvPr/>
        </p:nvSpPr>
        <p:spPr>
          <a:xfrm>
            <a:off x="3539167" y="3504175"/>
            <a:ext cx="2064900" cy="64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ИИ-платформы позволяют оперативно проверить работы детей, снижая нагрузку </a:t>
            </a:r>
            <a:r>
              <a:rPr lang="en-US" sz="1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педагогов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обеспечивая объективную оценку.
</a:t>
            </a:r>
            <a:endParaRPr lang="en-US" sz="1000" dirty="0"/>
          </a:p>
        </p:txBody>
      </p:sp>
      <p:sp>
        <p:nvSpPr>
          <p:cNvPr id="14" name="Text 5"/>
          <p:cNvSpPr txBox="1"/>
          <p:nvPr/>
        </p:nvSpPr>
        <p:spPr>
          <a:xfrm>
            <a:off x="3539167" y="2964825"/>
            <a:ext cx="20649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20" b="1" dirty="0" err="1">
                <a:solidFill>
                  <a:srgbClr val="C62F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Автоматическая</a:t>
            </a:r>
            <a:r>
              <a:rPr lang="en-US" sz="1120" b="1" dirty="0">
                <a:solidFill>
                  <a:srgbClr val="C62F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20" b="1" dirty="0" err="1">
                <a:solidFill>
                  <a:srgbClr val="C62F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проверка</a:t>
            </a:r>
            <a:r>
              <a:rPr lang="en-US" sz="1120" b="1" dirty="0">
                <a:solidFill>
                  <a:srgbClr val="C62F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20" b="1" dirty="0" err="1">
                <a:solidFill>
                  <a:srgbClr val="C62F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домашних</a:t>
            </a:r>
            <a:r>
              <a:rPr lang="en-US" sz="1120" b="1" dirty="0">
                <a:solidFill>
                  <a:srgbClr val="C62F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20" b="1" dirty="0" err="1">
                <a:solidFill>
                  <a:srgbClr val="C62F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заданий</a:t>
            </a:r>
            <a:r>
              <a:rPr lang="en-US" sz="1120" b="1" dirty="0">
                <a:solidFill>
                  <a:srgbClr val="C62F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20" dirty="0"/>
          </a:p>
        </p:txBody>
      </p:sp>
      <p:sp>
        <p:nvSpPr>
          <p:cNvPr id="15" name="Text 6"/>
          <p:cNvSpPr txBox="1"/>
          <p:nvPr/>
        </p:nvSpPr>
        <p:spPr>
          <a:xfrm>
            <a:off x="6590154" y="3504175"/>
            <a:ext cx="2064900" cy="64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нейросетей помогает разрабатывать персональные траектории обучения, учитывая уникальные особенности и потребности каждого ребёнка.
</a:t>
            </a:r>
            <a:endParaRPr lang="en-US" sz="852" dirty="0"/>
          </a:p>
        </p:txBody>
      </p:sp>
      <p:sp>
        <p:nvSpPr>
          <p:cNvPr id="16" name="Text 7"/>
          <p:cNvSpPr txBox="1"/>
          <p:nvPr/>
        </p:nvSpPr>
        <p:spPr>
          <a:xfrm>
            <a:off x="6590155" y="2964825"/>
            <a:ext cx="20649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C62F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Индивидуализация развития детей
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D6796-25B8-6A07-166A-CC5BF668E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31DEB6B8-8E4E-90EE-A6D7-10E297D95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CB1914CD-1957-72DD-1451-A5984F3EF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CD864D1C-8510-7AC8-EB44-65826D5848A7}"/>
              </a:ext>
            </a:extLst>
          </p:cNvPr>
          <p:cNvSpPr txBox="1"/>
          <p:nvPr/>
        </p:nvSpPr>
        <p:spPr>
          <a:xfrm>
            <a:off x="419475" y="1432950"/>
            <a:ext cx="8112000" cy="20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Перспективы применения нейросетей в педагогике
</a:t>
            </a:r>
            <a:r>
              <a:rPr lang="en-US" sz="1500" dirty="0">
                <a:solidFill>
                  <a:srgbClr val="1C3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роли нейросетей требует повышения цифровых компетенций педагогов и разработки этических стандартов для охраны данных и безопасного взаимодействия с детьми.
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7217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200</Words>
  <Application>Microsoft Office PowerPoint</Application>
  <PresentationFormat>Экран (16:9)</PresentationFormat>
  <Paragraphs>56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PC2</cp:lastModifiedBy>
  <cp:revision>7</cp:revision>
  <dcterms:created xsi:type="dcterms:W3CDTF">2026-01-20T11:37:52Z</dcterms:created>
  <dcterms:modified xsi:type="dcterms:W3CDTF">2026-03-12T08:13:25Z</dcterms:modified>
</cp:coreProperties>
</file>