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8" r:id="rId3"/>
    <p:sldId id="279" r:id="rId4"/>
    <p:sldId id="272" r:id="rId5"/>
    <p:sldId id="280" r:id="rId6"/>
    <p:sldId id="263" r:id="rId7"/>
    <p:sldId id="281" r:id="rId8"/>
    <p:sldId id="282" r:id="rId9"/>
    <p:sldId id="269" r:id="rId10"/>
    <p:sldId id="284" r:id="rId11"/>
    <p:sldId id="266" r:id="rId12"/>
    <p:sldId id="285" r:id="rId13"/>
    <p:sldId id="286" r:id="rId14"/>
    <p:sldId id="270" r:id="rId15"/>
    <p:sldId id="268" r:id="rId16"/>
    <p:sldId id="28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2584C"/>
    <a:srgbClr val="87030C"/>
    <a:srgbClr val="97F3DB"/>
    <a:srgbClr val="000099"/>
    <a:srgbClr val="4BBBD5"/>
    <a:srgbClr val="361B4D"/>
    <a:srgbClr val="FF99FF"/>
    <a:srgbClr val="003366"/>
    <a:srgbClr val="5EECC7"/>
    <a:srgbClr val="F8ACA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3" autoAdjust="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2874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E0EAA-7EA8-43EB-9697-B49495471681}" type="datetimeFigureOut">
              <a:rPr lang="ru-RU" smtClean="0"/>
              <a:pPr/>
              <a:t>24.12.2022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99A098-1714-49CD-9184-62BB8DA6C46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21185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28737"/>
            <a:ext cx="7772400" cy="1470025"/>
          </a:xfrm>
        </p:spPr>
        <p:txBody>
          <a:bodyPr>
            <a:prstTxWarp prst="textArchUp">
              <a:avLst/>
            </a:prstTxWarp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>
              <a:defRPr sz="6000" b="1" cap="none" spc="0" baseline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684512"/>
            <a:ext cx="6400800" cy="1752600"/>
          </a:xfrm>
          <a:noFill/>
        </p:spPr>
        <p:txBody>
          <a:bodyPr/>
          <a:lstStyle>
            <a:lvl1pPr marL="0" indent="0" algn="ctr">
              <a:buNone/>
              <a:defRPr>
                <a:solidFill>
                  <a:srgbClr val="0033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CCD0-51E2-40C9-84E2-746EFBD76791}" type="datetimeFigureOut">
              <a:rPr lang="ru-RU" smtClean="0"/>
              <a:pPr/>
              <a:t>24.12.2022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6BFE4-1811-4E3F-B9DE-AB968352C8B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CCD0-51E2-40C9-84E2-746EFBD76791}" type="datetimeFigureOut">
              <a:rPr lang="ru-RU" smtClean="0"/>
              <a:pPr/>
              <a:t>24.12.2022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6BFE4-1811-4E3F-B9DE-AB968352C8B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CCD0-51E2-40C9-84E2-746EFBD76791}" type="datetimeFigureOut">
              <a:rPr lang="ru-RU" smtClean="0"/>
              <a:pPr/>
              <a:t>24.12.2022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6BFE4-1811-4E3F-B9DE-AB968352C8B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CCD0-51E2-40C9-84E2-746EFBD76791}" type="datetimeFigureOut">
              <a:rPr lang="ru-RU" smtClean="0"/>
              <a:pPr/>
              <a:t>24.12.2022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6BFE4-1811-4E3F-B9DE-AB968352C8B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CCD0-51E2-40C9-84E2-746EFBD76791}" type="datetimeFigureOut">
              <a:rPr lang="ru-RU" smtClean="0"/>
              <a:pPr/>
              <a:t>24.12.2022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6BFE4-1811-4E3F-B9DE-AB968352C8B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CCD0-51E2-40C9-84E2-746EFBD76791}" type="datetimeFigureOut">
              <a:rPr lang="ru-RU" smtClean="0"/>
              <a:pPr/>
              <a:t>24.12.2022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6BFE4-1811-4E3F-B9DE-AB968352C8B3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Рисунок 6" descr="1111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 rot="10800000" flipH="1" flipV="1">
            <a:off x="0" y="4221088"/>
            <a:ext cx="9144000" cy="26369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CCD0-51E2-40C9-84E2-746EFBD76791}" type="datetimeFigureOut">
              <a:rPr lang="ru-RU" smtClean="0"/>
              <a:pPr/>
              <a:t>24.12.2022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6BFE4-1811-4E3F-B9DE-AB968352C8B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CCD0-51E2-40C9-84E2-746EFBD76791}" type="datetimeFigureOut">
              <a:rPr lang="ru-RU" smtClean="0"/>
              <a:pPr/>
              <a:t>24.12.2022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6BFE4-1811-4E3F-B9DE-AB968352C8B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CCD0-51E2-40C9-84E2-746EFBD76791}" type="datetimeFigureOut">
              <a:rPr lang="ru-RU" smtClean="0"/>
              <a:pPr/>
              <a:t>24.12.2022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6BFE4-1811-4E3F-B9DE-AB968352C8B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CCD0-51E2-40C9-84E2-746EFBD76791}" type="datetimeFigureOut">
              <a:rPr lang="ru-RU" smtClean="0"/>
              <a:pPr/>
              <a:t>24.12.2022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6BFE4-1811-4E3F-B9DE-AB968352C8B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462372" y="1268760"/>
            <a:ext cx="8280000" cy="5328592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CCD0-51E2-40C9-84E2-746EFBD76791}" type="datetimeFigureOut">
              <a:rPr lang="ru-RU" smtClean="0"/>
              <a:pPr/>
              <a:t>24.12.2022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6BFE4-1811-4E3F-B9DE-AB968352C8B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CCD0-51E2-40C9-84E2-746EFBD76791}" type="datetimeFigureOut">
              <a:rPr lang="ru-RU" smtClean="0"/>
              <a:pPr/>
              <a:t>24.12.2022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6BFE4-1811-4E3F-B9DE-AB968352C8B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screen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372" y="274638"/>
            <a:ext cx="8280000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2372" y="1268760"/>
            <a:ext cx="8280000" cy="5328592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txBody>
          <a:bodyPr vert="horz" lIns="108000" tIns="72000" rIns="108000" bIns="7200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3CCD0-51E2-40C9-84E2-746EFBD76791}" type="datetimeFigureOut">
              <a:rPr lang="ru-RU" smtClean="0"/>
              <a:pPr/>
              <a:t>24.12.2022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6BFE4-1811-4E3F-B9DE-AB968352C8B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003366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5"/>
        </a:buBlip>
        <a:defRPr sz="2800" kern="12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5"/>
        </a:buBlip>
        <a:defRPr sz="2400" kern="1200">
          <a:solidFill>
            <a:srgbClr val="00336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2000" kern="1200">
          <a:solidFill>
            <a:srgbClr val="00336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800" kern="1200">
          <a:solidFill>
            <a:srgbClr val="00336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800" kern="1200">
          <a:solidFill>
            <a:srgbClr val="0033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7772400" cy="2088232"/>
          </a:xfrm>
        </p:spPr>
        <p:txBody>
          <a:bodyPr/>
          <a:lstStyle/>
          <a:p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Проект «Секреты воды»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684512"/>
            <a:ext cx="6400800" cy="3840832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sz="2000" b="1" dirty="0" smtClean="0"/>
          </a:p>
          <a:p>
            <a:r>
              <a:rPr lang="ru-RU" sz="2000" b="1" dirty="0" smtClean="0"/>
              <a:t>Сергиев Посад</a:t>
            </a:r>
          </a:p>
          <a:p>
            <a:r>
              <a:rPr lang="ru-RU" sz="2000" b="1" dirty="0" smtClean="0"/>
              <a:t>2020</a:t>
            </a:r>
            <a:endParaRPr lang="ru-RU" sz="20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4048" y="3789040"/>
            <a:ext cx="4139952" cy="1021556"/>
          </a:xfrm>
          <a:prstGeom prst="roundRect">
            <a:avLst/>
          </a:prstGeom>
          <a:solidFill>
            <a:srgbClr val="97F3DB"/>
          </a:solidFill>
          <a:ln w="28575">
            <a:solidFill>
              <a:srgbClr val="361B4D"/>
            </a:solidFill>
            <a:prstDash val="sysDot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i="1" dirty="0" smtClean="0">
                <a:solidFill>
                  <a:srgbClr val="450F22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Times New Roman" pitchFamily="18" charset="0"/>
              </a:rPr>
              <a:t>Выполнили:</a:t>
            </a:r>
          </a:p>
          <a:p>
            <a:pPr algn="ctr">
              <a:defRPr/>
            </a:pPr>
            <a:r>
              <a:rPr lang="ru-RU" b="1" i="1" dirty="0" err="1" smtClean="0">
                <a:solidFill>
                  <a:srgbClr val="450F22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Times New Roman" pitchFamily="18" charset="0"/>
              </a:rPr>
              <a:t>Султанбекова</a:t>
            </a:r>
            <a:r>
              <a:rPr lang="ru-RU" b="1" i="1" dirty="0" smtClean="0">
                <a:solidFill>
                  <a:srgbClr val="450F22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Times New Roman" pitchFamily="18" charset="0"/>
              </a:rPr>
              <a:t> Э.Х</a:t>
            </a:r>
          </a:p>
          <a:p>
            <a:pPr algn="ctr">
              <a:defRPr/>
            </a:pPr>
            <a:r>
              <a:rPr lang="ru-RU" b="1" i="1" dirty="0" smtClean="0">
                <a:solidFill>
                  <a:srgbClr val="450F22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cs typeface="Times New Roman" pitchFamily="18" charset="0"/>
              </a:rPr>
              <a:t>Суслова С.Ю.</a:t>
            </a:r>
            <a:endParaRPr lang="ru-RU" b="1" i="1" dirty="0" smtClean="0">
              <a:solidFill>
                <a:srgbClr val="450F22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4211960" y="8469559"/>
            <a:ext cx="2088232" cy="8494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cap="all" dirty="0" smtClean="0">
                <a:ln w="19050" cmpd="sng">
                  <a:solidFill>
                    <a:srgbClr val="003366"/>
                  </a:solidFill>
                  <a:prstDash val="solid"/>
                </a:ln>
                <a:solidFill>
                  <a:srgbClr val="F2584C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 морях и реках обитает,</a:t>
            </a:r>
            <a:br>
              <a:rPr lang="ru-RU" sz="2800" b="1" cap="all" dirty="0" smtClean="0">
                <a:ln w="19050" cmpd="sng">
                  <a:solidFill>
                    <a:srgbClr val="003366"/>
                  </a:solidFill>
                  <a:prstDash val="solid"/>
                </a:ln>
                <a:solidFill>
                  <a:srgbClr val="F2584C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800" b="1" cap="all" dirty="0" smtClean="0">
                <a:ln w="19050" cmpd="sng">
                  <a:solidFill>
                    <a:srgbClr val="003366"/>
                  </a:solidFill>
                  <a:prstDash val="solid"/>
                </a:ln>
                <a:solidFill>
                  <a:srgbClr val="F2584C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Но часто по небу летает.</a:t>
            </a:r>
            <a:br>
              <a:rPr lang="ru-RU" sz="2800" b="1" cap="all" dirty="0" smtClean="0">
                <a:ln w="19050" cmpd="sng">
                  <a:solidFill>
                    <a:srgbClr val="003366"/>
                  </a:solidFill>
                  <a:prstDash val="solid"/>
                </a:ln>
                <a:solidFill>
                  <a:srgbClr val="F2584C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800" b="1" cap="all" dirty="0" smtClean="0">
                <a:ln w="19050" cmpd="sng">
                  <a:solidFill>
                    <a:srgbClr val="003366"/>
                  </a:solidFill>
                  <a:prstDash val="solid"/>
                </a:ln>
                <a:solidFill>
                  <a:srgbClr val="F2584C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 как наскучит ей летать,</a:t>
            </a:r>
            <a:br>
              <a:rPr lang="ru-RU" sz="2800" b="1" cap="all" dirty="0" smtClean="0">
                <a:ln w="19050" cmpd="sng">
                  <a:solidFill>
                    <a:srgbClr val="003366"/>
                  </a:solidFill>
                  <a:prstDash val="solid"/>
                </a:ln>
                <a:solidFill>
                  <a:srgbClr val="F2584C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800" b="1" cap="all" dirty="0" smtClean="0">
                <a:ln w="19050" cmpd="sng">
                  <a:solidFill>
                    <a:srgbClr val="003366"/>
                  </a:solidFill>
                  <a:prstDash val="solid"/>
                </a:ln>
                <a:solidFill>
                  <a:srgbClr val="F2584C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На землю падает опять.</a:t>
            </a:r>
            <a:endParaRPr lang="ru-RU" sz="2800" b="1" cap="all" dirty="0">
              <a:ln w="19050" cmpd="sng">
                <a:solidFill>
                  <a:srgbClr val="003366"/>
                </a:solidFill>
                <a:prstDash val="solid"/>
              </a:ln>
              <a:solidFill>
                <a:srgbClr val="F2584C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267892" y="296361"/>
            <a:ext cx="495321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МБДОУ «Детский сад комбинированного вида 39»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2548046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980728"/>
            <a:ext cx="2548046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988840"/>
            <a:ext cx="2491928" cy="4529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98114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23528" y="260648"/>
            <a:ext cx="8496944" cy="715089"/>
          </a:xfrm>
          <a:prstGeom prst="round2DiagRect">
            <a:avLst/>
          </a:prstGeom>
          <a:solidFill>
            <a:srgbClr val="5EECC7"/>
          </a:solidFill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Какой бывает вода?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99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395536" y="6021288"/>
            <a:ext cx="2520280" cy="491654"/>
          </a:xfrm>
          <a:prstGeom prst="roundRect">
            <a:avLst/>
          </a:prstGeom>
          <a:solidFill>
            <a:srgbClr val="97F3DB"/>
          </a:solidFill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noProof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000099"/>
                </a:solidFill>
                <a:latin typeface="+mj-lt"/>
                <a:ea typeface="+mj-ea"/>
                <a:cs typeface="+mj-cs"/>
              </a:rPr>
              <a:t>ТВЁРДАЯ</a:t>
            </a:r>
            <a:endParaRPr kumimoji="0" lang="ru-RU" sz="2400" b="1" u="none" strike="noStrike" kern="1200" cap="none" spc="0" normalizeH="0" baseline="0" noProof="0" dirty="0">
              <a:ln w="12700">
                <a:solidFill>
                  <a:srgbClr val="C00000"/>
                </a:solidFill>
                <a:prstDash val="solid"/>
              </a:ln>
              <a:solidFill>
                <a:srgbClr val="000099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3275856" y="5517232"/>
            <a:ext cx="2727920" cy="500038"/>
          </a:xfrm>
          <a:prstGeom prst="roundRect">
            <a:avLst/>
          </a:prstGeom>
          <a:solidFill>
            <a:srgbClr val="97F3DB"/>
          </a:solidFill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noProof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000099"/>
                </a:solidFill>
                <a:latin typeface="+mj-lt"/>
                <a:ea typeface="+mj-ea"/>
                <a:cs typeface="+mj-cs"/>
              </a:rPr>
              <a:t>ЖИДКАЯ</a:t>
            </a:r>
            <a:endParaRPr kumimoji="0" lang="ru-RU" sz="2400" b="1" u="none" strike="noStrike" kern="1200" cap="none" spc="0" normalizeH="0" baseline="0" noProof="0" dirty="0">
              <a:ln w="12700">
                <a:solidFill>
                  <a:srgbClr val="C00000"/>
                </a:solidFill>
                <a:prstDash val="solid"/>
              </a:ln>
              <a:solidFill>
                <a:srgbClr val="000099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6300192" y="6021288"/>
            <a:ext cx="2520280" cy="504056"/>
          </a:xfrm>
          <a:prstGeom prst="roundRect">
            <a:avLst/>
          </a:prstGeom>
          <a:solidFill>
            <a:srgbClr val="97F3DB"/>
          </a:solidFill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noProof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000099"/>
                </a:solidFill>
                <a:latin typeface="+mj-lt"/>
                <a:ea typeface="+mj-ea"/>
                <a:cs typeface="+mj-cs"/>
              </a:rPr>
              <a:t>ГАЗООБРАЗНАЯ</a:t>
            </a:r>
            <a:endParaRPr kumimoji="0" lang="ru-RU" sz="2400" b="1" u="none" strike="noStrike" kern="1200" cap="none" spc="0" normalizeH="0" baseline="0" noProof="0" dirty="0">
              <a:ln w="12700">
                <a:solidFill>
                  <a:srgbClr val="C00000"/>
                </a:solidFill>
                <a:prstDash val="solid"/>
              </a:ln>
              <a:solidFill>
                <a:srgbClr val="000099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2" descr="Лед Три состояния вещества Вода Водяной пар "/>
          <p:cNvPicPr>
            <a:picLocks noChangeAspect="1" noChangeArrowheads="1"/>
          </p:cNvPicPr>
          <p:nvPr/>
        </p:nvPicPr>
        <p:blipFill>
          <a:blip r:embed="rId2" cstate="print"/>
          <a:srcRect b="14"/>
          <a:stretch>
            <a:fillRect/>
          </a:stretch>
        </p:blipFill>
        <p:spPr bwMode="auto">
          <a:xfrm>
            <a:off x="755576" y="1412776"/>
            <a:ext cx="7752184" cy="3536461"/>
          </a:xfrm>
          <a:prstGeom prst="rect">
            <a:avLst/>
          </a:prstGeom>
          <a:noFill/>
          <a:ln w="57150">
            <a:solidFill>
              <a:srgbClr val="87030C"/>
            </a:solidFill>
            <a:prstDash val="sysDot"/>
          </a:ln>
        </p:spPr>
      </p:pic>
      <p:sp>
        <p:nvSpPr>
          <p:cNvPr id="11" name="Стрелка вверх 10"/>
          <p:cNvSpPr/>
          <p:nvPr/>
        </p:nvSpPr>
        <p:spPr>
          <a:xfrm>
            <a:off x="1547664" y="5085184"/>
            <a:ext cx="288032" cy="720080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верх 11"/>
          <p:cNvSpPr/>
          <p:nvPr/>
        </p:nvSpPr>
        <p:spPr>
          <a:xfrm>
            <a:off x="7380312" y="5085184"/>
            <a:ext cx="288032" cy="720080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верх 12"/>
          <p:cNvSpPr/>
          <p:nvPr/>
        </p:nvSpPr>
        <p:spPr>
          <a:xfrm>
            <a:off x="4572000" y="4797152"/>
            <a:ext cx="279648" cy="495672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Игры с водой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244827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124744"/>
            <a:ext cx="2232248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484784"/>
            <a:ext cx="2862705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68769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038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276872"/>
            <a:ext cx="4038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17716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23528" y="188640"/>
            <a:ext cx="8496944" cy="715089"/>
          </a:xfrm>
          <a:prstGeom prst="round2DiagRect">
            <a:avLst/>
          </a:prstGeom>
          <a:solidFill>
            <a:srgbClr val="5EECC7"/>
          </a:solidFill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Отчего загрязняется вода?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99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194" name="Picture 2" descr="http://dreempics.com/img/picture/May/01/d910f79ec0ddab520bee78a53770b329/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861048"/>
            <a:ext cx="4180369" cy="2740539"/>
          </a:xfrm>
          <a:prstGeom prst="round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198" name="Picture 6" descr="https://b-a.d-cd.net/f852dfcs-960.jpg"/>
          <p:cNvPicPr>
            <a:picLocks noChangeAspect="1" noChangeArrowheads="1"/>
          </p:cNvPicPr>
          <p:nvPr/>
        </p:nvPicPr>
        <p:blipFill>
          <a:blip r:embed="rId3" cstate="print"/>
          <a:srcRect r="22"/>
          <a:stretch>
            <a:fillRect/>
          </a:stretch>
        </p:blipFill>
        <p:spPr bwMode="auto">
          <a:xfrm>
            <a:off x="5148064" y="3768842"/>
            <a:ext cx="3816424" cy="2839047"/>
          </a:xfrm>
          <a:prstGeom prst="round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200" name="Picture 8" descr="http://velikol.ru/dostb/%D0%A7%D0%B5%D0%BC+%D0%BE%D0%BF%D0%B0%D1%81%D0%B5%D0%BD+%D1%8D%D0%BA%D0%BE%D0%BB%D0%BE%D0%B3%D0%B8%D1%87%D0%B5%D1%81%D0%BA%D0%B8%D0%B9+%D0%BA%D1%80%D0%B8%D0%B7%D0%B8%D1%81%3Fb/img5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724128" y="1052736"/>
            <a:ext cx="3131840" cy="2522871"/>
          </a:xfrm>
          <a:prstGeom prst="round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8204" name="Picture 12" descr="http://cache.gawkerassets.com/assets/images/4/2011/08/sewe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124744"/>
            <a:ext cx="3413061" cy="2376264"/>
          </a:xfrm>
          <a:prstGeom prst="round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1704" y="1844824"/>
            <a:ext cx="4606560" cy="3140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pp.vk.me/c624222/v624222107/2e14b/-V1JKLY4n20.jpg"/>
          <p:cNvPicPr>
            <a:picLocks noChangeAspect="1" noChangeArrowheads="1"/>
          </p:cNvPicPr>
          <p:nvPr/>
        </p:nvPicPr>
        <p:blipFill>
          <a:blip r:embed="rId2" cstate="print"/>
          <a:srcRect b="44"/>
          <a:stretch>
            <a:fillRect/>
          </a:stretch>
        </p:blipFill>
        <p:spPr bwMode="auto">
          <a:xfrm>
            <a:off x="755576" y="1052736"/>
            <a:ext cx="7704856" cy="4248472"/>
          </a:xfrm>
          <a:prstGeom prst="roundRect">
            <a:avLst/>
          </a:prstGeom>
          <a:noFill/>
          <a:ln w="57150">
            <a:solidFill>
              <a:srgbClr val="F2584C"/>
            </a:solidFill>
            <a:prstDash val="sysDot"/>
          </a:ln>
        </p:spPr>
      </p:pic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1115616" y="5373216"/>
            <a:ext cx="734481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2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Воду нужно уважать —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Это должен каждый знать!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Совершенно не секрет —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Без воды нам жизни нет!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Ни умыться, ни напиться,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И не сможем насладиться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Ни природой, ни пейзажем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Без воды угаснет каждый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!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23528" y="188640"/>
            <a:ext cx="8496944" cy="715089"/>
          </a:xfrm>
          <a:prstGeom prst="round2DiagRect">
            <a:avLst/>
          </a:prstGeom>
          <a:solidFill>
            <a:srgbClr val="5EECC7"/>
          </a:solidFill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Любите и берегите воду!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99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16832"/>
            <a:ext cx="7772400" cy="2448272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390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68760"/>
            <a:ext cx="8424936" cy="532859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/>
              <a:t>Первые представления о воде ребенок получает в младшем дошкольном возрасте: вода течёт из крана, в весеннем ручейке, вода растекается, её можно разлить. Но сколько секретов таит в себе вода, когда дети удивляются исчезнувшим лужам на асфальте, своему отражению в воде, запотевшим окнам в раздевалке от сырой одежды и многому другому. Воды на земле и много и мало одновременно. Ее много в морях и океанах, но она не пригодна для питья. А ограниченные запасы пресной воды еще больше сокращаются из-за их загрязнения. Вода необходима всему живому на нашей планете. В рамках проекта знакомим детей со свойствами воды, значением для жизни человека, а также бережного к ней отношения.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1595028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и уточнить представления детей о свойствах воды, ее качестве, о значении в жизни человека.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формирования у детей познавательного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детей о свойствах воды и её переходах из одного состояниях в другое (вкус, цвет, запах, текучесть, способность отражать, испаряться, твердеть) посредством организации опытно-экспериментальной деятельности;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о значении воды в жизни человека;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наблюдательность;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бережное отношение к воде.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9113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95536" y="188640"/>
            <a:ext cx="8496944" cy="715089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5EECC7"/>
          </a:solidFill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Вода в природе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99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r="29" b="31"/>
          <a:stretch>
            <a:fillRect/>
          </a:stretch>
        </p:blipFill>
        <p:spPr bwMode="auto">
          <a:xfrm>
            <a:off x="683568" y="1340768"/>
            <a:ext cx="3888432" cy="3888432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4BBBD5"/>
            </a:solidFill>
            <a:miter lim="800000"/>
            <a:headEnd/>
            <a:tailEnd/>
          </a:ln>
          <a:effectLst>
            <a:glow rad="228600">
              <a:schemeClr val="tx1">
                <a:alpha val="40000"/>
              </a:schemeClr>
            </a:glow>
          </a:effectLst>
        </p:spPr>
      </p:pic>
      <p:pic>
        <p:nvPicPr>
          <p:cNvPr id="8" name="Picture 8" descr="сканирова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1196752"/>
            <a:ext cx="1944216" cy="424847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467544" y="5733256"/>
            <a:ext cx="3744416" cy="851694"/>
          </a:xfrm>
          <a:prstGeom prst="roundRect">
            <a:avLst/>
          </a:prstGeom>
          <a:solidFill>
            <a:srgbClr val="97F3DB"/>
          </a:solidFill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noProof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000099"/>
                </a:solidFill>
                <a:latin typeface="+mj-lt"/>
                <a:ea typeface="+mj-ea"/>
                <a:cs typeface="+mj-cs"/>
              </a:rPr>
              <a:t>Наша п</a:t>
            </a:r>
            <a:r>
              <a:rPr kumimoji="0" lang="ru-RU" sz="2400" b="1" u="none" strike="noStrike" kern="1200" cap="none" spc="0" normalizeH="0" baseline="0" noProof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000099"/>
                </a:solidFill>
                <a:uLnTx/>
                <a:uFillTx/>
                <a:latin typeface="+mj-lt"/>
                <a:ea typeface="+mj-ea"/>
                <a:cs typeface="+mj-cs"/>
              </a:rPr>
              <a:t>ланета </a:t>
            </a:r>
            <a:r>
              <a:rPr lang="ru-RU" sz="24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000099"/>
                </a:solidFill>
                <a:latin typeface="+mj-lt"/>
                <a:ea typeface="+mj-ea"/>
                <a:cs typeface="+mj-cs"/>
              </a:rPr>
              <a:t> </a:t>
            </a:r>
            <a:r>
              <a:rPr kumimoji="0" lang="ru-RU" sz="2400" b="1" u="none" strike="noStrike" kern="1200" cap="none" spc="0" normalizeH="0" baseline="0" noProof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000099"/>
                </a:solidFill>
                <a:uLnTx/>
                <a:uFillTx/>
                <a:latin typeface="+mj-lt"/>
                <a:ea typeface="+mj-ea"/>
                <a:cs typeface="+mj-cs"/>
              </a:rPr>
              <a:t>Земля</a:t>
            </a:r>
            <a:br>
              <a:rPr kumimoji="0" lang="ru-RU" sz="2400" b="1" u="none" strike="noStrike" kern="1200" cap="none" spc="0" normalizeH="0" baseline="0" noProof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000099"/>
                </a:solidFill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1" u="none" strike="noStrike" kern="1200" cap="none" spc="0" normalizeH="0" baseline="0" noProof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000099"/>
                </a:solidFill>
                <a:uLnTx/>
                <a:uFillTx/>
                <a:latin typeface="+mj-lt"/>
                <a:ea typeface="+mj-ea"/>
                <a:cs typeface="+mj-cs"/>
              </a:rPr>
              <a:t>состоит из воды на 70 %</a:t>
            </a:r>
            <a:endParaRPr kumimoji="0" lang="ru-RU" sz="2400" b="1" u="none" strike="noStrike" kern="1200" cap="none" spc="0" normalizeH="0" baseline="0" noProof="0" dirty="0">
              <a:ln w="12700">
                <a:solidFill>
                  <a:srgbClr val="C00000"/>
                </a:solidFill>
                <a:prstDash val="solid"/>
              </a:ln>
              <a:solidFill>
                <a:srgbClr val="000099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5364088" y="5805264"/>
            <a:ext cx="3600400" cy="779686"/>
          </a:xfrm>
          <a:prstGeom prst="roundRect">
            <a:avLst/>
          </a:prstGeom>
          <a:solidFill>
            <a:srgbClr val="97F3DB"/>
          </a:solidFill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000099"/>
                </a:solidFill>
                <a:latin typeface="+mj-lt"/>
                <a:ea typeface="+mj-ea"/>
                <a:cs typeface="+mj-cs"/>
              </a:rPr>
              <a:t>Человек тоже</a:t>
            </a:r>
            <a:r>
              <a:rPr kumimoji="0" lang="ru-RU" sz="2400" b="1" u="none" strike="noStrike" kern="1200" cap="none" spc="0" normalizeH="0" baseline="0" noProof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000099"/>
                </a:solidFill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1" u="none" strike="noStrike" kern="1200" cap="none" spc="0" normalizeH="0" baseline="0" noProof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000099"/>
                </a:solidFill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1" u="none" strike="noStrike" kern="1200" cap="none" spc="0" normalizeH="0" baseline="0" noProof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000099"/>
                </a:solidFill>
                <a:uLnTx/>
                <a:uFillTx/>
                <a:latin typeface="+mj-lt"/>
                <a:ea typeface="+mj-ea"/>
                <a:cs typeface="+mj-cs"/>
              </a:rPr>
              <a:t>состоит из воды на 70 %</a:t>
            </a:r>
            <a:endParaRPr kumimoji="0" lang="ru-RU" sz="2400" b="1" u="none" strike="noStrike" kern="1200" cap="none" spc="0" normalizeH="0" baseline="0" noProof="0" dirty="0">
              <a:ln w="12700">
                <a:solidFill>
                  <a:srgbClr val="C00000"/>
                </a:solidFill>
                <a:prstDash val="solid"/>
              </a:ln>
              <a:solidFill>
                <a:srgbClr val="000099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Знакомство с водой и водными ресурсами.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1963" y="1602163"/>
            <a:ext cx="8280400" cy="4661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31613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395536" y="188640"/>
            <a:ext cx="8496944" cy="715089"/>
          </a:xfrm>
          <a:prstGeom prst="round2DiagRect">
            <a:avLst/>
          </a:prstGeom>
          <a:solidFill>
            <a:srgbClr val="5EECC7"/>
          </a:solidFill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Круговорот воды в природе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99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Picture 4" descr="http://skachatkartinki.ru/img/picture/Aug/22/b8fadaab984577d783067781620012b7/2.jpg"/>
          <p:cNvPicPr>
            <a:picLocks noChangeAspect="1" noChangeArrowheads="1"/>
          </p:cNvPicPr>
          <p:nvPr/>
        </p:nvPicPr>
        <p:blipFill>
          <a:blip r:embed="rId2" cstate="print"/>
          <a:srcRect b="43"/>
          <a:stretch>
            <a:fillRect/>
          </a:stretch>
        </p:blipFill>
        <p:spPr bwMode="auto">
          <a:xfrm>
            <a:off x="323528" y="1196752"/>
            <a:ext cx="8644988" cy="5328592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Знакомство с водой и её пользой для природы и человека.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352839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00808"/>
            <a:ext cx="33549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36555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2548046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4546" y="764704"/>
            <a:ext cx="2689582" cy="5105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132856"/>
            <a:ext cx="2548046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90855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Опытно-исследовательская деятельность.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388843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00200"/>
            <a:ext cx="403244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862</TotalTime>
  <Words>299</Words>
  <Application>Microsoft Office PowerPoint</Application>
  <PresentationFormat>Экран (4:3)</PresentationFormat>
  <Paragraphs>40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Проект «Секреты воды»</vt:lpstr>
      <vt:lpstr>Актуальность</vt:lpstr>
      <vt:lpstr>Цель проекта: Расширить и уточнить представления детей о свойствах воды, ее качестве, о значении в жизни человека.</vt:lpstr>
      <vt:lpstr>Слайд 4</vt:lpstr>
      <vt:lpstr>Знакомство с водой и водными ресурсами.</vt:lpstr>
      <vt:lpstr>Слайд 6</vt:lpstr>
      <vt:lpstr>Знакомство с водой и её пользой для природы и человека.</vt:lpstr>
      <vt:lpstr>Слайд 8</vt:lpstr>
      <vt:lpstr>Опытно-исследовательская деятельность.</vt:lpstr>
      <vt:lpstr>Слайд 10</vt:lpstr>
      <vt:lpstr>Слайд 11</vt:lpstr>
      <vt:lpstr>Игры с водой</vt:lpstr>
      <vt:lpstr>Слайд 13</vt:lpstr>
      <vt:lpstr>Слайд 14</vt:lpstr>
      <vt:lpstr>Слайд 15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Solaris</dc:creator>
  <cp:lastModifiedBy>Пользователь Windows</cp:lastModifiedBy>
  <cp:revision>82</cp:revision>
  <dcterms:created xsi:type="dcterms:W3CDTF">2014-07-31T14:00:58Z</dcterms:created>
  <dcterms:modified xsi:type="dcterms:W3CDTF">2022-12-24T18:44:45Z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2225154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