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2" r:id="rId9"/>
    <p:sldId id="263" r:id="rId10"/>
    <p:sldId id="264" r:id="rId11"/>
    <p:sldId id="275" r:id="rId12"/>
    <p:sldId id="274" r:id="rId13"/>
    <p:sldId id="273" r:id="rId14"/>
    <p:sldId id="272" r:id="rId15"/>
    <p:sldId id="271" r:id="rId16"/>
    <p:sldId id="270" r:id="rId17"/>
    <p:sldId id="265" r:id="rId18"/>
    <p:sldId id="276" r:id="rId19"/>
    <p:sldId id="266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29681"/>
            <a:ext cx="9036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Муниципальное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бюджетное  дошкольное  образовательное                                                                  учреждение  «Детский сад комбинированного вида №39»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55068" y="1600201"/>
            <a:ext cx="388843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Проект в подготовительной к школе группе №3 «Наш веселый огород»</a:t>
            </a:r>
            <a:endParaRPr lang="ru-RU" sz="3200" b="1" dirty="0">
              <a:ln w="1905">
                <a:solidFill>
                  <a:schemeClr val="tx1"/>
                </a:solidFill>
              </a:ln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33600" y="4343400"/>
            <a:ext cx="5410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Подготовила и провела:</a:t>
            </a:r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воспитатель первой кв. кат. </a:t>
            </a:r>
          </a:p>
          <a:p>
            <a:pPr lvl="0" algn="r"/>
            <a:r>
              <a:rPr lang="ru-RU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Смыслова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Н.А.</a:t>
            </a:r>
          </a:p>
          <a:p>
            <a:pPr lvl="0" algn="r"/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г.Сергиев Посад, 2022 г.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64500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47801" y="914401"/>
            <a:ext cx="70865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Дидактические игры с овощами: «Что лишнее?», «Угадай, чего не стало?», «Вершки – корешки»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13" descr="что лишнее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95400" y="1676400"/>
            <a:ext cx="1929673" cy="2789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15" descr="чего не стало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52800" y="3048000"/>
            <a:ext cx="3200400" cy="32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Содержимое 17" descr="вершки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29400" y="1981200"/>
            <a:ext cx="1940565" cy="24685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2256851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00201" y="1037927"/>
            <a:ext cx="64007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Наблюдения за ростом, закрепление знаний условий для роста растений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11" descr="лук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7800" y="1905000"/>
            <a:ext cx="2255383" cy="3788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24" descr="лук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43600" y="1905000"/>
            <a:ext cx="1993552" cy="35353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Содержимое 59" descr="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86200" y="2743200"/>
            <a:ext cx="1864647" cy="33067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2256851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57400" y="1037927"/>
            <a:ext cx="55908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Экспериментальная деятельность: рассматривание почвы и семян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31" descr="семена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67200" y="2438400"/>
            <a:ext cx="3200400" cy="32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30" descr="почв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95400" y="2057400"/>
            <a:ext cx="2895600" cy="2895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2256851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95400" y="1037927"/>
            <a:ext cx="7010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Рассматривание иллюстраций, отгадывание загадок, просмотр мультфильма «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Чиполлино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», с/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игра «Повар»</a:t>
            </a: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34" descr="мультик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81400" y="3733800"/>
            <a:ext cx="2667000" cy="266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Содержимое 35" descr="овощи карт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52600" y="1981200"/>
            <a:ext cx="1778710" cy="31543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Содержимое 40" descr="сригра повар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00800" y="2057400"/>
            <a:ext cx="1778710" cy="31543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2256851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19200" y="1037927"/>
            <a:ext cx="76944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Беседа и рисование «Овощи и фрукты – полезные продукты»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42" descr="полезные прод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67000" y="2133600"/>
            <a:ext cx="4267200" cy="4267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256851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19201" y="1037927"/>
            <a:ext cx="723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Работа с родителями: фотовыставка «Наш семейный огород»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47" descr="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19800" y="2286000"/>
            <a:ext cx="2623608" cy="1967706"/>
          </a:xfrm>
          <a:prstGeom prst="rect">
            <a:avLst/>
          </a:prstGeom>
        </p:spPr>
      </p:pic>
      <p:pic>
        <p:nvPicPr>
          <p:cNvPr id="8" name="Содержимое 46" descr="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0" y="3505200"/>
            <a:ext cx="1677196" cy="2984137"/>
          </a:xfrm>
          <a:prstGeom prst="rect">
            <a:avLst/>
          </a:prstGeom>
        </p:spPr>
      </p:pic>
      <p:pic>
        <p:nvPicPr>
          <p:cNvPr id="9" name="Содержимое 50" descr="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66800" y="2209800"/>
            <a:ext cx="2080022" cy="2773363"/>
          </a:xfrm>
          <a:prstGeom prst="rect">
            <a:avLst/>
          </a:prstGeom>
        </p:spPr>
      </p:pic>
      <p:pic>
        <p:nvPicPr>
          <p:cNvPr id="10" name="Содержимое 57" descr="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76600" y="1981200"/>
            <a:ext cx="2573866" cy="1447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256851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76400" y="1037927"/>
            <a:ext cx="59435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Работа с родителями: фотовыставка «Наш семейный огород»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53" descr="3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57600" y="2514600"/>
            <a:ext cx="2158314" cy="3840163"/>
          </a:xfrm>
          <a:prstGeom prst="rect">
            <a:avLst/>
          </a:prstGeom>
        </p:spPr>
      </p:pic>
      <p:pic>
        <p:nvPicPr>
          <p:cNvPr id="9" name="Содержимое 51" descr="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19800" y="2057400"/>
            <a:ext cx="1815696" cy="3230563"/>
          </a:xfrm>
          <a:prstGeom prst="rect">
            <a:avLst/>
          </a:prstGeom>
        </p:spPr>
      </p:pic>
      <p:pic>
        <p:nvPicPr>
          <p:cNvPr id="10" name="Содержимое 56" descr="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14400" y="2209800"/>
            <a:ext cx="2514600" cy="18859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256851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822" y="4053475"/>
            <a:ext cx="3337385" cy="22005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63" descr="огород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86000" y="1219200"/>
            <a:ext cx="4998382" cy="2819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34124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Наш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огород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на подоконнике 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«В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гостях у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Чиполлино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62" descr="огород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00200" y="1447800"/>
            <a:ext cx="6152929" cy="52588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36496" cy="6669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95736" y="2410780"/>
            <a:ext cx="44310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3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2171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99592" y="2060848"/>
            <a:ext cx="77768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Общение с природой, забота о ней необходимы для воспитания добрых чувств обязательных для каждого человека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</a:p>
          <a:p>
            <a:pPr algn="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А.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Сухомлинский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81742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79104" y="547800"/>
            <a:ext cx="7741368" cy="4532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15000"/>
              </a:lnSpc>
              <a:spcAft>
                <a:spcPts val="150"/>
              </a:spcAft>
            </a:pPr>
            <a:endParaRPr lang="ru-RU" sz="2400" b="1" dirty="0" smtClean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 algn="ctr">
              <a:lnSpc>
                <a:spcPct val="115000"/>
              </a:lnSpc>
              <a:spcAft>
                <a:spcPts val="150"/>
              </a:spcAft>
            </a:pP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Введение.</a:t>
            </a:r>
            <a:endParaRPr lang="ru-RU" sz="2000" dirty="0" smtClean="0">
              <a:solidFill>
                <a:srgbClr val="363636"/>
              </a:solidFill>
              <a:latin typeface="PT Mono"/>
            </a:endParaRPr>
          </a:p>
          <a:p>
            <a:pPr lvl="0">
              <a:lnSpc>
                <a:spcPct val="115000"/>
              </a:lnSpc>
              <a:spcAft>
                <a:spcPts val="150"/>
              </a:spcAf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Влияние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окружающего мира на развитие ребёнка огромно. Знакомство с бесконечными, постоянно изменяющимися явлениями начинается с первых лет жизни малыша. Явления и объекты природы привлекают детей красотой, яркостью красок, разнообразием. Наблюдая за ними, ребёнок обогащает свой чувственный опыт, на котором и основывается его дальнейшее творчество. Чем глубже ребёнок познаёт таинства окружающего мира, тем больше у него возникает вопросов. Основная задача взрослого состоит в том, чтобы помочь ребёнку самостоятельно найти ответы на эти вопросы. </a:t>
            </a: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534269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1654" y="923121"/>
            <a:ext cx="799288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Чтобы удовлетворить детскую любознательность, привить первые навыки активности и самостоятельности мышления, создаются условия для поисково-исследовательской деятельности детей, что способствует формированию у детей эстетического восприятия, чувства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красоты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гуманное отношение к природе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формирование у детей интереса к опытнической и исследовательской деятельности по выращиванию культурных растений в комнатных условиях.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37701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3568" y="980728"/>
            <a:ext cx="813690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</a:p>
          <a:p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Расширить знания детей о культурных и дикорастущих растениях.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2.Продолжить знакомить детей с особенностями выращивания культурных растений (лук, горох, огурцы, цветы);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3.Обобщать представление детей о необходимости света, тепла, влаги почвы для роста растений.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4.Продолжать формировать умение детей ухаживать за растениями в комнатных условиях.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5.Способствовать развитию творческих способностей у детей; поощрять разнообразие детских работ, вариативность.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6.Развивать чувство ответственности за благополучное состояние растений (полив, взрыхление, прополка сорняков)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7.Продолжать развивать наблюдательность – умение замечать изменения в росте растений, связывать их с условиями, в которых они находятся, правильно отражать наблюдения в рисунке.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8.Воспитывать уважение к труду, бережное отношение к его результатам.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9.Развивать познавательные и творческие способности.</a:t>
            </a:r>
          </a:p>
          <a:p>
            <a:pPr marL="285750" indent="-285750"/>
            <a:r>
              <a:rPr lang="ru-RU" sz="2000" dirty="0">
                <a:solidFill>
                  <a:srgbClr val="000000"/>
                </a:solidFill>
                <a:latin typeface="Times New Roman, serif"/>
              </a:rPr>
              <a:t/>
            </a:r>
            <a:br>
              <a:rPr lang="ru-RU" sz="2000" dirty="0">
                <a:solidFill>
                  <a:srgbClr val="000000"/>
                </a:solidFill>
                <a:latin typeface="Times New Roman, serif"/>
              </a:rPr>
            </a:br>
            <a:endParaRPr lang="ru-RU" sz="2000" b="0" i="0" dirty="0">
              <a:solidFill>
                <a:srgbClr val="000000"/>
              </a:solidFill>
              <a:effectLst/>
              <a:latin typeface="Open San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37256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15615" y="1052734"/>
            <a:ext cx="631634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Участники проекта: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дети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подготовительной к школе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группы,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педагоги, родители.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Тип проекта: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краткосрочный.</a:t>
            </a:r>
          </a:p>
          <a:p>
            <a:pPr fontAlgn="base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Вид проекта: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познавательный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исследовательски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творческий</a:t>
            </a:r>
            <a:r>
              <a:rPr lang="ru-RU" sz="2000" dirty="0" smtClean="0">
                <a:solidFill>
                  <a:srgbClr val="363636"/>
                </a:solidFill>
                <a:latin typeface="Times New Roman" pitchFamily="18" charset="0"/>
                <a:cs typeface="Times New Roman" pitchFamily="18" charset="0"/>
              </a:rPr>
              <a:t>, групповой.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Срок реализации: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28.03 – 15.04.2022 г.</a:t>
            </a:r>
            <a:r>
              <a:rPr lang="ru-RU" sz="2000" b="1" dirty="0" smtClean="0"/>
              <a:t> 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Задачи по работе с родителями: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Повысить компетентность родителей по теме проектной недели;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Привлечь семьи к участию в воспитательном процессе на основе педагогического сотрудничества.</a:t>
            </a:r>
          </a:p>
          <a:p>
            <a:pPr fontAlgn="base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endParaRPr lang="ru-RU" sz="2000" b="0" i="0" dirty="0">
              <a:solidFill>
                <a:srgbClr val="363636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2204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Этапы проекта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 этап – подготовительный.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Определение цели и задач проекта, сбор информационного материала, создание условий для организации работы в «огороде на окне», составление плана мероприятий по организации детской деятельности.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 этап – практический.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Поиск ответов на поставленные вопросы разными способами, через практическую деятельность детей.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 этап – обобщающий (заключительный).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Обобщение результатов работы в игровой форме, их анализ, закрепление полученных знаний, формулировка выводов. К опыту работы будут приобщены лучшие работы детей, фотоматериалы и итоговое мероприятие по проведению проектной недели.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47864" y="960105"/>
            <a:ext cx="266429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Посадили дети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Семена в горшке.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5" descr="посадка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28800" y="2057400"/>
            <a:ext cx="2859154" cy="3611563"/>
          </a:xfrm>
          <a:prstGeom prst="rect">
            <a:avLst/>
          </a:prstGeom>
        </p:spPr>
      </p:pic>
      <p:pic>
        <p:nvPicPr>
          <p:cNvPr id="6" name="Содержимое 4" descr="посадк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53000" y="2133600"/>
            <a:ext cx="3505200" cy="3505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37217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91880" y="1066800"/>
            <a:ext cx="259228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Поливали  землю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Тёплою водой,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взошла посадка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Ровною стеной.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Дети продолжали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Зелень поливать,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Очень им хотелось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Урожай собрать.</a:t>
            </a:r>
          </a:p>
        </p:txBody>
      </p:sp>
      <p:pic>
        <p:nvPicPr>
          <p:cNvPr id="6" name="Содержимое 5" descr="уход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3600" y="1905000"/>
            <a:ext cx="2682081" cy="2682081"/>
          </a:xfrm>
          <a:prstGeom prst="rect">
            <a:avLst/>
          </a:prstGeom>
        </p:spPr>
      </p:pic>
      <p:pic>
        <p:nvPicPr>
          <p:cNvPr id="7" name="Содержимое 4" descr="уход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00200" y="1295400"/>
            <a:ext cx="1828800" cy="2971800"/>
          </a:xfrm>
          <a:prstGeom prst="rect">
            <a:avLst/>
          </a:prstGeom>
        </p:spPr>
      </p:pic>
      <p:pic>
        <p:nvPicPr>
          <p:cNvPr id="8" name="Содержимое 8" descr="лук рос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86200" y="3581400"/>
            <a:ext cx="1618970" cy="28710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476707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552</Words>
  <Application>Microsoft Office PowerPoint</Application>
  <PresentationFormat>Экран (4:3)</PresentationFormat>
  <Paragraphs>58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Этапы проекта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Наш огород на подоконнике  «В гостях у Чиполлино»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Светланка</cp:lastModifiedBy>
  <cp:revision>19</cp:revision>
  <dcterms:created xsi:type="dcterms:W3CDTF">2019-04-28T10:02:05Z</dcterms:created>
  <dcterms:modified xsi:type="dcterms:W3CDTF">2022-05-12T09:40:51Z</dcterms:modified>
</cp:coreProperties>
</file>