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core-properties" Target="docProps/core.xml" /><Relationship Id="rId3" Type="http://schemas.openxmlformats.org/officeDocument/2006/relationships/extended-properties" Target="docProps/app.xml" /><Relationship Id="rId4" Type="http://schemas.openxmlformats.org/package/2006/relationships/metadata/thumbnail" Target="docProps/thumbnail.jpeg" /></Relationships>
</file>

<file path=ppt/presentation.xml><?xml version="1.0" encoding="utf-8"?>
<!--Generated by Aspose.Slides for .NET 19.12-->
<p:presentation xmlns:r="http://schemas.openxmlformats.org/officeDocument/2006/relationships" xmlns:a="http://schemas.openxmlformats.org/drawingml/2006/main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99" r:id="rId5"/>
    <p:sldId id="300" r:id="rId6"/>
    <p:sldId id="269" r:id="rId7"/>
    <p:sldId id="284" r:id="rId8"/>
    <p:sldId id="270" r:id="rId9"/>
    <p:sldId id="291" r:id="rId10"/>
    <p:sldId id="301" r:id="rId11"/>
    <p:sldId id="289" r:id="rId12"/>
    <p:sldId id="293" r:id="rId13"/>
    <p:sldId id="271" r:id="rId14"/>
    <p:sldId id="287" r:id="rId15"/>
    <p:sldId id="286" r:id="rId16"/>
    <p:sldId id="285" r:id="rId17"/>
    <p:sldId id="288" r:id="rId18"/>
    <p:sldId id="296" r:id="rId19"/>
    <p:sldId id="295" r:id="rId20"/>
    <p:sldId id="276" r:id="rId21"/>
    <p:sldId id="280" r:id="rId22"/>
    <p:sldId id="273" r:id="rId23"/>
    <p:sldId id="283" r:id="rId24"/>
    <p:sldId id="279" r:id="rId25"/>
    <p:sldId id="272" r:id="rId26"/>
    <p:sldId id="274" r:id="rId27"/>
    <p:sldId id="282" r:id="rId28"/>
    <p:sldId id="292" r:id="rId29"/>
    <p:sldId id="290" r:id="rId30"/>
    <p:sldId id="281" r:id="rId31"/>
    <p:sldId id="275" r:id="rId32"/>
    <p:sldId id="278" r:id="rId33"/>
    <p:sldId id="303" r:id="rId34"/>
    <p:sldId id="277" r:id="rId35"/>
    <p:sldId id="304" r:id="rId36"/>
    <p:sldId id="298" r:id="rId37"/>
    <p:sldId id="302" r:id="rId38"/>
  </p:sldIdLst>
  <p:sldSz cx="12192000" cy="6858000"/>
  <p:notesSz cx="6858000" cy="9144000"/>
  <p:custDataLst>
    <p:tags r:id="rId39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389"/>
    <a:srgbClr val="F9F8BD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r="http://schemas.openxmlformats.org/officeDocument/2006/relationships"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1" d="100"/>
          <a:sy n="1" d="100"/>
        </p:scale>
        <p:origin x="0" y="0"/>
      </p:cViewPr>
    </p:cSldViewPr>
  </p:notes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slide" Target="slides/slide9.xml" /><Relationship Id="rId11" Type="http://schemas.openxmlformats.org/officeDocument/2006/relationships/slide" Target="slides/slide10.xml" /><Relationship Id="rId12" Type="http://schemas.openxmlformats.org/officeDocument/2006/relationships/slide" Target="slides/slide11.xml" /><Relationship Id="rId13" Type="http://schemas.openxmlformats.org/officeDocument/2006/relationships/slide" Target="slides/slide12.xml" /><Relationship Id="rId14" Type="http://schemas.openxmlformats.org/officeDocument/2006/relationships/slide" Target="slides/slide13.xml" /><Relationship Id="rId15" Type="http://schemas.openxmlformats.org/officeDocument/2006/relationships/slide" Target="slides/slide14.xml" /><Relationship Id="rId16" Type="http://schemas.openxmlformats.org/officeDocument/2006/relationships/slide" Target="slides/slide15.xml" /><Relationship Id="rId17" Type="http://schemas.openxmlformats.org/officeDocument/2006/relationships/slide" Target="slides/slide16.xml" /><Relationship Id="rId18" Type="http://schemas.openxmlformats.org/officeDocument/2006/relationships/slide" Target="slides/slide17.xml" /><Relationship Id="rId19" Type="http://schemas.openxmlformats.org/officeDocument/2006/relationships/slide" Target="slides/slide18.xml" /><Relationship Id="rId2" Type="http://schemas.openxmlformats.org/officeDocument/2006/relationships/slide" Target="slides/slide1.xml" /><Relationship Id="rId20" Type="http://schemas.openxmlformats.org/officeDocument/2006/relationships/slide" Target="slides/slide19.xml" /><Relationship Id="rId21" Type="http://schemas.openxmlformats.org/officeDocument/2006/relationships/slide" Target="slides/slide20.xml" /><Relationship Id="rId22" Type="http://schemas.openxmlformats.org/officeDocument/2006/relationships/slide" Target="slides/slide21.xml" /><Relationship Id="rId23" Type="http://schemas.openxmlformats.org/officeDocument/2006/relationships/slide" Target="slides/slide22.xml" /><Relationship Id="rId24" Type="http://schemas.openxmlformats.org/officeDocument/2006/relationships/slide" Target="slides/slide23.xml" /><Relationship Id="rId25" Type="http://schemas.openxmlformats.org/officeDocument/2006/relationships/slide" Target="slides/slide24.xml" /><Relationship Id="rId26" Type="http://schemas.openxmlformats.org/officeDocument/2006/relationships/slide" Target="slides/slide25.xml" /><Relationship Id="rId27" Type="http://schemas.openxmlformats.org/officeDocument/2006/relationships/slide" Target="slides/slide26.xml" /><Relationship Id="rId28" Type="http://schemas.openxmlformats.org/officeDocument/2006/relationships/slide" Target="slides/slide27.xml" /><Relationship Id="rId29" Type="http://schemas.openxmlformats.org/officeDocument/2006/relationships/slide" Target="slides/slide28.xml" /><Relationship Id="rId3" Type="http://schemas.openxmlformats.org/officeDocument/2006/relationships/slide" Target="slides/slide2.xml" /><Relationship Id="rId30" Type="http://schemas.openxmlformats.org/officeDocument/2006/relationships/slide" Target="slides/slide29.xml" /><Relationship Id="rId31" Type="http://schemas.openxmlformats.org/officeDocument/2006/relationships/slide" Target="slides/slide30.xml" /><Relationship Id="rId32" Type="http://schemas.openxmlformats.org/officeDocument/2006/relationships/slide" Target="slides/slide31.xml" /><Relationship Id="rId33" Type="http://schemas.openxmlformats.org/officeDocument/2006/relationships/slide" Target="slides/slide32.xml" /><Relationship Id="rId34" Type="http://schemas.openxmlformats.org/officeDocument/2006/relationships/slide" Target="slides/slide33.xml" /><Relationship Id="rId35" Type="http://schemas.openxmlformats.org/officeDocument/2006/relationships/slide" Target="slides/slide34.xml" /><Relationship Id="rId36" Type="http://schemas.openxmlformats.org/officeDocument/2006/relationships/slide" Target="slides/slide35.xml" /><Relationship Id="rId37" Type="http://schemas.openxmlformats.org/officeDocument/2006/relationships/slide" Target="slides/slide36.xml" /><Relationship Id="rId38" Type="http://schemas.openxmlformats.org/officeDocument/2006/relationships/slide" Target="slides/slide37.xml" /><Relationship Id="rId39" Type="http://schemas.openxmlformats.org/officeDocument/2006/relationships/tags" Target="tags/tag1.xml" /><Relationship Id="rId4" Type="http://schemas.openxmlformats.org/officeDocument/2006/relationships/slide" Target="slides/slide3.xml" /><Relationship Id="rId40" Type="http://schemas.openxmlformats.org/officeDocument/2006/relationships/presProps" Target="presProps.xml" /><Relationship Id="rId41" Type="http://schemas.openxmlformats.org/officeDocument/2006/relationships/viewProps" Target="viewProps.xml" /><Relationship Id="rId42" Type="http://schemas.openxmlformats.org/officeDocument/2006/relationships/theme" Target="theme/theme1.xml" /><Relationship Id="rId43" Type="http://schemas.openxmlformats.org/officeDocument/2006/relationships/tableStyles" Target="tableStyles.xml" /><Relationship Id="rId5" Type="http://schemas.openxmlformats.org/officeDocument/2006/relationships/slide" Target="slides/slide4.xml" /><Relationship Id="rId6" Type="http://schemas.openxmlformats.org/officeDocument/2006/relationships/slide" Target="slides/slide5.xml" /><Relationship Id="rId7" Type="http://schemas.openxmlformats.org/officeDocument/2006/relationships/slide" Target="slides/slide6.xml" /><Relationship Id="rId8" Type="http://schemas.openxmlformats.org/officeDocument/2006/relationships/slide" Target="slides/slide7.xml" /><Relationship Id="rId9" Type="http://schemas.openxmlformats.org/officeDocument/2006/relationships/slide" Target="slides/slide8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171E50-B784-A38B-F18C-555606C2F2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DDE5813-1A8E-36BC-5F7A-BA339B3E63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B5D7F5-95CF-EAF3-B45A-499C6F1579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3649-0818-4269-BF65-72D7FFBFB592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4837B63-C363-3656-E16D-A2E7CF4129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48757A-6DE0-116D-DD00-6627BBA4F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E566-B972-4805-AEDE-AD8D74AE6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0769331"/>
      </p:ext>
    </p:extLst>
  </p:cSld>
  <p:clrMapOvr>
    <a:masterClrMapping/>
  </p:clrMapOvr>
  <p:transition/>
  <p:timing/>
</p:sldLayout>
</file>

<file path=ppt/slideLayouts/slideLayout2.xml><?xml version="1.0" encoding="utf-8"?>
<p:sldLayout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7754C93-D46D-DED4-795B-8B94E347EC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3561162-1382-8628-255D-EB01989CAC2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61CB2D-C9BA-0808-E176-8B31F7E749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543649-0818-4269-BF65-72D7FFBFB592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1932EEB-4AC0-AC30-EB78-52AC2F21DC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54D9A85-283A-44DF-DD3D-FBCDB47CE6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39E566-B972-4805-AEDE-AD8D74AE6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038577"/>
      </p:ext>
    </p:extLst>
  </p:cSld>
  <p:clrMapOvr>
    <a:masterClrMapping/>
  </p:clrMapOvr>
  <p:transition/>
  <p:timing/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slideLayout" Target="../slideLayouts/slideLayout2.xml" /><Relationship Id="rId3" Type="http://schemas.openxmlformats.org/officeDocument/2006/relationships/image" Target="../media/image1.jpeg" /><Relationship Id="rId4" Type="http://schemas.openxmlformats.org/officeDocument/2006/relationships/theme" Target="../theme/theme1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bg>
      <p:bgPr>
        <a:blipFill dpi="0" rotWithShape="1">
          <a:blip r:embed="rId3">
            <a:lum/>
          </a:blip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AB7839F-6ADC-A981-D43B-CC97C744D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6134C94-15F7-6473-D9BB-461EAE68F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67E15F-F757-9409-EF21-BA1163A733E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543649-0818-4269-BF65-72D7FFBFB592}" type="datetimeFigureOut">
              <a:rPr lang="ru-RU" smtClean="0"/>
              <a:t>19.02.2026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83E02AD-BFE3-850A-3C8F-545AAEF3CF8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5FD19A-ED77-1D16-1DE9-A00D60A6E6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739E566-B972-4805-AEDE-AD8D74AE6E6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9819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ransition/>
  <p:timing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2.jpeg" /><Relationship Id="rId3" Type="http://schemas.openxmlformats.org/officeDocument/2006/relationships/image" Target="../media/image3.png" /><Relationship Id="rId4" Type="http://schemas.openxmlformats.org/officeDocument/2006/relationships/image" Target="../media/image4.png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.png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7.png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8.png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7.png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9.jpeg" /><Relationship Id="rId4" Type="http://schemas.openxmlformats.org/officeDocument/2006/relationships/image" Target="../media/image10.png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11.jpeg" /><Relationship Id="rId4" Type="http://schemas.openxmlformats.org/officeDocument/2006/relationships/image" Target="../media/image12.jpeg" /><Relationship Id="rId5" Type="http://schemas.openxmlformats.org/officeDocument/2006/relationships/image" Target="../media/image13.jpeg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14.jpeg" /><Relationship Id="rId4" Type="http://schemas.openxmlformats.org/officeDocument/2006/relationships/image" Target="../media/image15.jpeg" /><Relationship Id="rId5" Type="http://schemas.openxmlformats.org/officeDocument/2006/relationships/image" Target="../media/image16.jpeg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17.jpeg" /><Relationship Id="rId4" Type="http://schemas.openxmlformats.org/officeDocument/2006/relationships/image" Target="../media/image18.jpeg" /><Relationship Id="rId5" Type="http://schemas.openxmlformats.org/officeDocument/2006/relationships/image" Target="../media/image19.jpeg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20.png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21.jpeg" /><Relationship Id="rId4" Type="http://schemas.openxmlformats.org/officeDocument/2006/relationships/image" Target="../media/image22.jpeg" /><Relationship Id="rId5" Type="http://schemas.openxmlformats.org/officeDocument/2006/relationships/image" Target="../media/image23.jpeg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24.jpeg" /><Relationship Id="rId4" Type="http://schemas.openxmlformats.org/officeDocument/2006/relationships/image" Target="../media/image25.jpeg" /><Relationship Id="rId5" Type="http://schemas.openxmlformats.org/officeDocument/2006/relationships/image" Target="../media/image26.jpeg" /></Relationships>
</file>

<file path=ppt/slides/_rels/slide1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27.jpeg" /><Relationship Id="rId4" Type="http://schemas.openxmlformats.org/officeDocument/2006/relationships/image" Target="../media/image28.jpeg" /></Relationships>
</file>

<file path=ppt/slides/_rels/slide1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29.jpeg" /><Relationship Id="rId4" Type="http://schemas.openxmlformats.org/officeDocument/2006/relationships/image" Target="../media/image30.jpeg" /><Relationship Id="rId5" Type="http://schemas.openxmlformats.org/officeDocument/2006/relationships/image" Target="../media/image31.jpeg" /></Relationships>
</file>

<file path=ppt/slides/_rels/slide1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32.jpeg" /><Relationship Id="rId4" Type="http://schemas.openxmlformats.org/officeDocument/2006/relationships/image" Target="../media/image33.jpeg" /><Relationship Id="rId5" Type="http://schemas.openxmlformats.org/officeDocument/2006/relationships/image" Target="../media/image34.jpeg" /><Relationship Id="rId6" Type="http://schemas.openxmlformats.org/officeDocument/2006/relationships/image" Target="../media/image35.jpeg" /></Relationships>
</file>

<file path=ppt/slides/_rels/slide1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36.jpeg" /><Relationship Id="rId4" Type="http://schemas.openxmlformats.org/officeDocument/2006/relationships/image" Target="../media/image37.jpeg" /></Relationships>
</file>

<file path=ppt/slides/_rels/slide1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38.jpeg" /><Relationship Id="rId4" Type="http://schemas.openxmlformats.org/officeDocument/2006/relationships/image" Target="../media/image39.jpeg" /><Relationship Id="rId5" Type="http://schemas.openxmlformats.org/officeDocument/2006/relationships/image" Target="../media/image40.jpeg" /></Relationships>
</file>

<file path=ppt/slides/_rels/slide1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41.jpeg" /><Relationship Id="rId4" Type="http://schemas.openxmlformats.org/officeDocument/2006/relationships/image" Target="../media/image42.jpeg" /><Relationship Id="rId5" Type="http://schemas.openxmlformats.org/officeDocument/2006/relationships/image" Target="../media/image43.jpeg" /></Relationships>
</file>

<file path=ppt/slides/_rels/slide1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44.jpeg" /><Relationship Id="rId4" Type="http://schemas.openxmlformats.org/officeDocument/2006/relationships/image" Target="../media/image45.jpeg" /><Relationship Id="rId5" Type="http://schemas.openxmlformats.org/officeDocument/2006/relationships/image" Target="../media/image46.jpeg" /></Relationships>
</file>

<file path=ppt/slides/_rels/slide2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47.jpeg" /><Relationship Id="rId4" Type="http://schemas.openxmlformats.org/officeDocument/2006/relationships/image" Target="../media/image48.jpeg" /><Relationship Id="rId5" Type="http://schemas.openxmlformats.org/officeDocument/2006/relationships/image" Target="../media/image49.jpeg" /><Relationship Id="rId6" Type="http://schemas.openxmlformats.org/officeDocument/2006/relationships/image" Target="../media/image50.jpeg" /></Relationships>
</file>

<file path=ppt/slides/_rels/slide2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51.jpeg" /><Relationship Id="rId4" Type="http://schemas.openxmlformats.org/officeDocument/2006/relationships/image" Target="../media/image52.jpeg" /></Relationships>
</file>

<file path=ppt/slides/_rels/slide2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53.jpeg" /><Relationship Id="rId4" Type="http://schemas.openxmlformats.org/officeDocument/2006/relationships/image" Target="../media/image54.jpeg" /></Relationships>
</file>

<file path=ppt/slides/_rels/slide2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55.jpeg" /><Relationship Id="rId4" Type="http://schemas.openxmlformats.org/officeDocument/2006/relationships/image" Target="../media/image56.jpeg" /></Relationships>
</file>

<file path=ppt/slides/_rels/slide2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57.jpeg" /><Relationship Id="rId4" Type="http://schemas.openxmlformats.org/officeDocument/2006/relationships/image" Target="../media/image58.jpeg" /><Relationship Id="rId5" Type="http://schemas.openxmlformats.org/officeDocument/2006/relationships/image" Target="../media/image59.jpeg" /></Relationships>
</file>

<file path=ppt/slides/_rels/slide2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0.jpeg" /><Relationship Id="rId4" Type="http://schemas.openxmlformats.org/officeDocument/2006/relationships/image" Target="../media/image61.jpeg" /><Relationship Id="rId5" Type="http://schemas.openxmlformats.org/officeDocument/2006/relationships/image" Target="../media/image62.jpeg" /><Relationship Id="rId6" Type="http://schemas.openxmlformats.org/officeDocument/2006/relationships/image" Target="../media/image63.jpeg" /></Relationships>
</file>

<file path=ppt/slides/_rels/slide2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4.jpeg" /><Relationship Id="rId4" Type="http://schemas.openxmlformats.org/officeDocument/2006/relationships/image" Target="../media/image65.jpeg" /></Relationships>
</file>

<file path=ppt/slides/_rels/slide2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6.png" /><Relationship Id="rId4" Type="http://schemas.openxmlformats.org/officeDocument/2006/relationships/image" Target="../media/image67.jpeg" /></Relationships>
</file>

<file path=ppt/slides/_rels/slide2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68.jpeg" /><Relationship Id="rId4" Type="http://schemas.openxmlformats.org/officeDocument/2006/relationships/image" Target="../media/image69.jpeg" /><Relationship Id="rId5" Type="http://schemas.openxmlformats.org/officeDocument/2006/relationships/image" Target="../media/image70.jpeg" /></Relationships>
</file>

<file path=ppt/slides/_rels/slide2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71.jpeg" /><Relationship Id="rId4" Type="http://schemas.openxmlformats.org/officeDocument/2006/relationships/image" Target="../media/image72.jpeg" /><Relationship Id="rId5" Type="http://schemas.openxmlformats.org/officeDocument/2006/relationships/image" Target="../media/image73.jpeg" /><Relationship Id="rId6" Type="http://schemas.openxmlformats.org/officeDocument/2006/relationships/image" Target="../media/image74.jpeg" /></Relationships>
</file>

<file path=ppt/slides/_rels/slide3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75.jpeg" /><Relationship Id="rId4" Type="http://schemas.openxmlformats.org/officeDocument/2006/relationships/image" Target="../media/image76.jpeg" /><Relationship Id="rId5" Type="http://schemas.openxmlformats.org/officeDocument/2006/relationships/image" Target="../media/image77.jpeg" /><Relationship Id="rId6" Type="http://schemas.openxmlformats.org/officeDocument/2006/relationships/image" Target="../media/image78.jpeg" /></Relationships>
</file>

<file path=ppt/slides/_rels/slide3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79.jpeg" /><Relationship Id="rId4" Type="http://schemas.openxmlformats.org/officeDocument/2006/relationships/image" Target="../media/image80.jpeg" /><Relationship Id="rId5" Type="http://schemas.openxmlformats.org/officeDocument/2006/relationships/image" Target="../media/image81.jpeg" /><Relationship Id="rId6" Type="http://schemas.openxmlformats.org/officeDocument/2006/relationships/image" Target="../media/image82.jpeg" /></Relationships>
</file>

<file path=ppt/slides/_rels/slide3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83.jpeg" /><Relationship Id="rId4" Type="http://schemas.openxmlformats.org/officeDocument/2006/relationships/image" Target="../media/image84.jpeg" /><Relationship Id="rId5" Type="http://schemas.openxmlformats.org/officeDocument/2006/relationships/image" Target="../media/image85.jpeg" /><Relationship Id="rId6" Type="http://schemas.openxmlformats.org/officeDocument/2006/relationships/image" Target="../media/image86.jpeg" /></Relationships>
</file>

<file path=ppt/slides/_rels/slide3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87.jpeg" /><Relationship Id="rId4" Type="http://schemas.openxmlformats.org/officeDocument/2006/relationships/image" Target="../media/image88.jpeg" /></Relationships>
</file>

<file path=ppt/slides/_rels/slide3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96.jpeg" /><Relationship Id="rId11" Type="http://schemas.openxmlformats.org/officeDocument/2006/relationships/image" Target="../media/image97.jpeg" /><Relationship Id="rId2" Type="http://schemas.openxmlformats.org/officeDocument/2006/relationships/image" Target="../media/image5.png" /><Relationship Id="rId3" Type="http://schemas.openxmlformats.org/officeDocument/2006/relationships/image" Target="../media/image89.jpeg" /><Relationship Id="rId4" Type="http://schemas.openxmlformats.org/officeDocument/2006/relationships/image" Target="../media/image90.jpeg" /><Relationship Id="rId5" Type="http://schemas.openxmlformats.org/officeDocument/2006/relationships/image" Target="../media/image91.jpeg" /><Relationship Id="rId6" Type="http://schemas.openxmlformats.org/officeDocument/2006/relationships/image" Target="../media/image92.jpeg" /><Relationship Id="rId7" Type="http://schemas.openxmlformats.org/officeDocument/2006/relationships/image" Target="../media/image93.jpeg" /><Relationship Id="rId8" Type="http://schemas.openxmlformats.org/officeDocument/2006/relationships/image" Target="../media/image94.jpeg" /><Relationship Id="rId9" Type="http://schemas.openxmlformats.org/officeDocument/2006/relationships/image" Target="../media/image95.jpeg" /></Relationships>
</file>

<file path=ppt/slides/_rels/slide3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98.png" /><Relationship Id="rId4" Type="http://schemas.openxmlformats.org/officeDocument/2006/relationships/image" Target="../media/image99.jpeg" /></Relationships>
</file>

<file path=ppt/slides/_rels/slide3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10" Type="http://schemas.openxmlformats.org/officeDocument/2006/relationships/image" Target="../media/image107.jpeg" /><Relationship Id="rId11" Type="http://schemas.openxmlformats.org/officeDocument/2006/relationships/image" Target="../media/image108.jpeg" /><Relationship Id="rId2" Type="http://schemas.openxmlformats.org/officeDocument/2006/relationships/image" Target="../media/image5.png" /><Relationship Id="rId3" Type="http://schemas.openxmlformats.org/officeDocument/2006/relationships/image" Target="../media/image100.jpeg" /><Relationship Id="rId4" Type="http://schemas.openxmlformats.org/officeDocument/2006/relationships/image" Target="../media/image101.jpeg" /><Relationship Id="rId5" Type="http://schemas.openxmlformats.org/officeDocument/2006/relationships/image" Target="../media/image102.jpeg" /><Relationship Id="rId6" Type="http://schemas.openxmlformats.org/officeDocument/2006/relationships/image" Target="../media/image103.jpeg" /><Relationship Id="rId7" Type="http://schemas.openxmlformats.org/officeDocument/2006/relationships/image" Target="../media/image104.jpeg" /><Relationship Id="rId8" Type="http://schemas.openxmlformats.org/officeDocument/2006/relationships/image" Target="../media/image105.jpeg" /><Relationship Id="rId9" Type="http://schemas.openxmlformats.org/officeDocument/2006/relationships/image" Target="../media/image106.jpeg" /></Relationships>
</file>

<file path=ppt/slides/_rels/slide3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5.png" /><Relationship Id="rId3" Type="http://schemas.openxmlformats.org/officeDocument/2006/relationships/image" Target="../media/image109.png" /><Relationship Id="rId4" Type="http://schemas.openxmlformats.org/officeDocument/2006/relationships/image" Target="../media/image110.png" /></Relationships>
</file>

<file path=ppt/slides/slide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19" name="TextBox 18">
            <a:extLst>
              <a:ext uri="{FF2B5EF4-FFF2-40B4-BE49-F238E27FC236}">
                <a16:creationId xmlns:a16="http://schemas.microsoft.com/office/drawing/2014/main" id="{2BB31EAC-B230-7BC7-D9B4-D73296FB83F9}"/>
              </a:ext>
            </a:extLst>
          </p:cNvPr>
          <p:cNvSpPr txBox="1"/>
          <p:nvPr/>
        </p:nvSpPr>
        <p:spPr>
          <a:xfrm>
            <a:off x="3164297" y="298128"/>
            <a:ext cx="861767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Муниципальное бюджетное общеобразовательное учреждение средняя школа №9 (дошкольное отделение)</a:t>
            </a:r>
          </a:p>
        </p:txBody>
      </p:sp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552CD66-47E5-5BE7-0C70-7CAACBBA5EE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1751330" y="334754"/>
            <a:ext cx="1092234" cy="10068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7874ED8-FBED-63CD-B79F-4D78A4D2893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1941" t="5932" r="7895" b="13776"/>
          <a:stretch>
            <a:fillRect/>
          </a:stretch>
        </p:blipFill>
        <p:spPr>
          <a:xfrm>
            <a:off x="3829815" y="2524294"/>
            <a:ext cx="5212498" cy="29884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8DB460-A362-C747-D7AE-654AFDEC8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3085" y="334754"/>
            <a:ext cx="1197512" cy="10927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BE919A8-C975-2B4D-1C64-99551C96F04F}"/>
              </a:ext>
            </a:extLst>
          </p:cNvPr>
          <p:cNvSpPr txBox="1"/>
          <p:nvPr/>
        </p:nvSpPr>
        <p:spPr>
          <a:xfrm>
            <a:off x="8939975" y="4312430"/>
            <a:ext cx="28419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ru-RU" sz="1600" i="1">
                <a:solidFill>
                  <a:srgbClr val="002060"/>
                </a:solidFill>
                <a:latin typeface="Arial Black" panose="020b0a04020102020204" pitchFamily="34" charset="0"/>
              </a:rPr>
              <a:t>Подготовили:</a:t>
            </a:r>
          </a:p>
          <a:p>
            <a:pPr algn="r"/>
            <a:r>
              <a:rPr lang="ru-RU" sz="1400" i="1">
                <a:solidFill>
                  <a:srgbClr val="002060"/>
                </a:solidFill>
                <a:latin typeface="Arial Black" panose="020b0a04020102020204" pitchFamily="34" charset="0"/>
              </a:rPr>
              <a:t>Ахметзянова З.Х., Архагова Л.М., </a:t>
            </a:r>
          </a:p>
          <a:p>
            <a:pPr algn="r"/>
            <a:r>
              <a:rPr lang="ru-RU" sz="1400" i="1">
                <a:solidFill>
                  <a:srgbClr val="002060"/>
                </a:solidFill>
                <a:latin typeface="Arial Black" panose="020b0a04020102020204" pitchFamily="34" charset="0"/>
              </a:rPr>
              <a:t>Вальд Л.З., </a:t>
            </a:r>
          </a:p>
          <a:p>
            <a:pPr algn="r"/>
            <a:r>
              <a:rPr lang="ru-RU" sz="1400" i="1">
                <a:solidFill>
                  <a:srgbClr val="002060"/>
                </a:solidFill>
                <a:latin typeface="Arial Black" panose="020b0a04020102020204" pitchFamily="34" charset="0"/>
              </a:rPr>
              <a:t>Керимова З.Н.</a:t>
            </a: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5F8199-BE05-3000-DF27-407B39DBF3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774110"/>
            <a:ext cx="12872128" cy="1655916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Autofit/>
          </a:bodyPr>
          <a:lstStyle/>
          <a:p>
            <a:r>
              <a:rPr lang="ru-RU" sz="8000" i="1">
                <a:solidFill>
                  <a:srgbClr val="FF0000"/>
                </a:solidFill>
                <a:latin typeface="Arial Black" panose="020b0a04020102020204" pitchFamily="34" charset="0"/>
              </a:rPr>
              <a:t>МОЯ ЮГРА</a:t>
            </a:r>
            <a:endParaRPr lang="ru-RU" sz="96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1923982"/>
      </p:ext>
    </p:extLst>
  </p:cSld>
  <p:clrMapOvr>
    <a:masterClrMapping/>
  </p:clrMapOvr>
  <p:transition/>
  <p:timing/>
</p:sld>
</file>

<file path=ppt/slides/slide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CED66F-7BBE-980D-C329-73F4E2C81B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53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i="1">
                <a:solidFill>
                  <a:srgbClr val="FF0000"/>
                </a:solidFill>
                <a:latin typeface="Arial Black" panose="020b0a04020102020204" pitchFamily="34" charset="0"/>
              </a:rPr>
              <a:t>Актуальность проекта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72DF5A2-531F-B382-8474-C4F51567C0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E8BE4A4B-F0DE-15BE-2436-B3D11AA53DED}"/>
              </a:ext>
            </a:extLst>
          </p:cNvPr>
          <p:cNvSpPr txBox="1"/>
          <p:nvPr/>
        </p:nvSpPr>
        <p:spPr>
          <a:xfrm>
            <a:off x="838200" y="2413075"/>
            <a:ext cx="1016508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</a:rPr>
              <a:t>В условиях реализации ФОП ДО особое значение приобретает воспитание юного гражданина, знающего и любящего свою «малую Родину». Для воспитанников МБОУ СШ №9 г. Сургута Югра — это дом, объединяющий множество культур и традиций. </a:t>
            </a:r>
          </a:p>
          <a:p>
            <a:pPr algn="ctr"/>
            <a:endParaRPr lang="ru-RU" sz="20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000">
                <a:solidFill>
                  <a:srgbClr val="002060"/>
                </a:solidFill>
                <a:latin typeface="Arial Black" panose="020b0a04020102020204" pitchFamily="34" charset="0"/>
              </a:rPr>
              <a:t>Уникальность нашего подхода заключается в создании единого образовательного пространства, центром которого является музей «Моя Югра», расположенный непосредственно в рекреации дошкольного отделения. Это позволяет сделать краеведение не просто уроком, а частью повседневной жизни ребенка.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5D13919-422E-5E3D-7CA8-2B79943D78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97401" y="3738638"/>
            <a:ext cx="1594599" cy="2961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592043"/>
      </p:ext>
    </p:extLst>
  </p:cSld>
  <p:clrMapOvr>
    <a:masterClrMapping/>
  </p:clrMapOvr>
  <p:transition/>
  <p:timing/>
</p:sld>
</file>

<file path=ppt/slides/slide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4E4117-534E-25A9-9099-F73774D61F8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036093-6058-E71E-3F7F-E26708A00F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672" y="-25327"/>
            <a:ext cx="9119616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«Любовь к большой Родине начинается с малой»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5D49AC2-9523-C0D9-1674-25982B570E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09F52E0F-F77C-C332-F604-323047BFA69D}"/>
              </a:ext>
            </a:extLst>
          </p:cNvPr>
          <p:cNvSpPr txBox="1"/>
          <p:nvPr/>
        </p:nvSpPr>
        <p:spPr>
          <a:xfrm>
            <a:off x="530352" y="2766218"/>
            <a:ext cx="111922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/>
            <a:r>
              <a:rPr lang="ru-RU" sz="1600">
                <a:solidFill>
                  <a:srgbClr val="FF0000"/>
                </a:solidFill>
                <a:latin typeface="Arial Black" panose="020b0a04020102020204" pitchFamily="34" charset="0"/>
              </a:rPr>
              <a:t>Цель проекта: </a:t>
            </a:r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Формирование у дошкольников системы знаний о родном крае, воспитание чувства патриотизма и уважения к культурному наследию народов Севера.</a:t>
            </a:r>
          </a:p>
          <a:p>
            <a:pPr algn="just"/>
            <a:endParaRPr lang="ru-RU" sz="1600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600">
                <a:solidFill>
                  <a:srgbClr val="FF0000"/>
                </a:solidFill>
                <a:latin typeface="Arial Black" panose="020b0a04020102020204" pitchFamily="34" charset="0"/>
              </a:rPr>
              <a:t>Задачи проекта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 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Образовательные: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Познакомить детей с бытом, традициями и фольклором коренных народов Севера.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Расширить знания об экологическом богатстве региона и правилах природопользования.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Дать представление о многообразии народов, населяющих Югру, и важности их дружбы.</a:t>
            </a:r>
          </a:p>
          <a:p>
            <a:pPr algn="just"/>
            <a:endParaRPr lang="ru-RU" sz="16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Развивающие: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Развивать интерес к исследовательской деятельности в условиях музейной среды.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Совершенствовать физические качества и выносливость через национальные виды спорта. • Развивать мелкую моторику и творческие способности через традиционные ремесла.</a:t>
            </a:r>
          </a:p>
          <a:p>
            <a:pPr algn="just"/>
            <a:endParaRPr lang="ru-RU" sz="16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Воспитательные: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Воспитывать чувство гордости за свой регион и принадлежности к «югорской семье».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Формировать бережное отношение к природе родного края.</a:t>
            </a:r>
          </a:p>
          <a:p>
            <a:pPr algn="just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• Воспитывать толерантность и уважение к людям разных национальностей.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5DC1222-BC6D-B55C-D7C2-1B5EFE4D4BD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46340" b="30442"/>
          <a:stretch>
            <a:fillRect/>
          </a:stretch>
        </p:blipFill>
        <p:spPr>
          <a:xfrm>
            <a:off x="10686288" y="5166307"/>
            <a:ext cx="1355997" cy="1691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5476627"/>
      </p:ext>
    </p:extLst>
  </p:cSld>
  <p:clrMapOvr>
    <a:masterClrMapping/>
  </p:clrMapOvr>
  <p:transition/>
  <p:timing/>
</p:sld>
</file>

<file path=ppt/slides/slide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1C0C4F-9B40-9805-17BF-180952C7B8AE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3D93A5C-5790-C064-4BD9-2BC8122DC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295531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i="1">
                <a:solidFill>
                  <a:srgbClr val="FF0000"/>
                </a:solidFill>
                <a:latin typeface="Arial Black" panose="020b0a04020102020204" pitchFamily="34" charset="0"/>
              </a:rPr>
              <a:t>«Югра — не просто точка на карте. Югра — это то, что мы носим в сердце»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4A13CE1-7DDB-B7BB-D418-0DF3A943D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D002539E-2957-94F6-A79B-0FB173D3E14E}"/>
              </a:ext>
            </a:extLst>
          </p:cNvPr>
          <p:cNvSpPr/>
          <p:nvPr/>
        </p:nvSpPr>
        <p:spPr>
          <a:xfrm>
            <a:off x="566928" y="2010322"/>
            <a:ext cx="11058144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342900" algn="just">
              <a:buFont typeface="Wingdings" panose="05000000000000000000" pitchFamily="2" charset="2"/>
              <a:buChar char="ü"/>
            </a:pPr>
            <a:r>
              <a:rPr lang="ru-RU" b="1">
                <a:solidFill>
                  <a:srgbClr val="002060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 </a:t>
            </a:r>
            <a:r>
              <a:rPr lang="ru-RU" sz="2400" b="1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Тип проекта: </a:t>
            </a:r>
            <a:r>
              <a:rPr lang="ru-RU" sz="2400">
                <a:solidFill>
                  <a:srgbClr val="00206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творческий, познавательный, долгосрочный</a:t>
            </a:r>
          </a:p>
          <a:p>
            <a:pPr algn="just"/>
            <a:endParaRPr lang="ru-RU" sz="2400">
              <a:solidFill>
                <a:srgbClr val="00206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indent="-342900" algn="just">
              <a:buFont typeface="Wingdings" panose="05000000000000000000" pitchFamily="2" charset="2"/>
              <a:buChar char="ü"/>
            </a:pPr>
            <a:r>
              <a:rPr lang="ru-RU" sz="2400" b="1">
                <a:solidFill>
                  <a:srgbClr val="002060"/>
                </a:solidFill>
                <a:latin typeface="Arial Black" panose="020b0a04020102020204" pitchFamily="34" charset="0"/>
                <a:ea typeface="Times New Roman" pitchFamily="18" charset="0"/>
                <a:cs typeface="Times New Roman" panose="02020603050405020304" pitchFamily="18" charset="0"/>
              </a:rPr>
              <a:t>Участники проекта</a:t>
            </a:r>
            <a:r>
              <a:rPr lang="ru-RU" sz="2400">
                <a:solidFill>
                  <a:srgbClr val="002060"/>
                </a:solidFill>
                <a:latin typeface="Arial Black" panose="020b0a04020102020204" pitchFamily="34" charset="0"/>
                <a:ea typeface="Times New Roman" pitchFamily="18" charset="0"/>
                <a:cs typeface="Times New Roman" panose="02020603050405020304" pitchFamily="18" charset="0"/>
              </a:rPr>
              <a:t>: воспитанники группы №7 «Югорка» и №8 «Буровичок», воспитатели, родители (законные представители). </a:t>
            </a:r>
            <a:endParaRPr lang="ru-RU" sz="2400">
              <a:solidFill>
                <a:srgbClr val="00206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  <a:p>
            <a:pPr algn="just"/>
            <a:endParaRPr lang="ru-RU" sz="2400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algn="just"/>
            <a:endParaRPr lang="ru-RU">
              <a:solidFill>
                <a:prstClr val="black"/>
              </a:solidFill>
              <a:latin typeface="Times New Roman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F4A34B8-75C1-5635-3DE1-F80C8E815B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8041" y="4015766"/>
            <a:ext cx="3575304" cy="2716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425288"/>
      </p:ext>
    </p:extLst>
  </p:cSld>
  <p:clrMapOvr>
    <a:masterClrMapping/>
  </p:clrMapOvr>
  <p:transition/>
  <p:timing/>
</p:sld>
</file>

<file path=ppt/slides/slide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66C507-F717-A4E3-89E3-103E02D57760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4D7C23-6033-F16C-E647-9696DB333A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6672" y="-25327"/>
            <a:ext cx="9119616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Ожидаемые результаты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78209B5-E936-9F9C-9A67-8F164F76C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E889657-74F8-2FFD-E545-B0A87E294133}"/>
              </a:ext>
            </a:extLst>
          </p:cNvPr>
          <p:cNvSpPr txBox="1"/>
          <p:nvPr/>
        </p:nvSpPr>
        <p:spPr>
          <a:xfrm>
            <a:off x="719328" y="2766218"/>
            <a:ext cx="10838688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FF0000"/>
                </a:solidFill>
                <a:latin typeface="Arial Black" panose="020b0a04020102020204" pitchFamily="34" charset="0"/>
              </a:rPr>
              <a:t>Воспитанники:</a:t>
            </a: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Имеют устойчивый интерес к истории, культуре и природе Югры; знают традиции, сказки, игры народов ханты и манси; узнают национальные орнаменты, предметы быта, элементы костюма; имеют представление о жизни коренных народов Севера (чум, оленеводство, рыболовство); проявляют уважение к культуре разных народов, живущих в Югре; активно участвуют в конкурсах, праздниках, акциях; испытывают гордость за свою малую Родину.</a:t>
            </a:r>
          </a:p>
          <a:p>
            <a:pPr algn="just">
              <a:lnSpc>
                <a:spcPct val="100000"/>
              </a:lnSpc>
            </a:pPr>
            <a:endParaRPr lang="ru-RU" sz="14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FF0000"/>
                </a:solidFill>
                <a:latin typeface="Arial Black" panose="020b0a04020102020204" pitchFamily="34" charset="0"/>
              </a:rPr>
              <a:t>Родители:</a:t>
            </a: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Вовлечены в совместную деятельность с детьми и педагогами; участвуют в мастер-классах, конкурсах, акциях, пополнении музея; проявляют интерес к этнокультурному воспитанию; укрепляют семейные традиции через совместные мероприятия.</a:t>
            </a:r>
          </a:p>
          <a:p>
            <a:pPr algn="just">
              <a:lnSpc>
                <a:spcPct val="100000"/>
              </a:lnSpc>
            </a:pPr>
            <a:endParaRPr lang="ru-RU" sz="14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FF0000"/>
                </a:solidFill>
                <a:latin typeface="Arial Black" panose="020b0a04020102020204" pitchFamily="34" charset="0"/>
              </a:rPr>
              <a:t>Педагоги:</a:t>
            </a: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Обогатили развивающую среду; создали методические материалы по этнокультурному воспитанию; укрепили сотрудничество с семьями воспитанников.</a:t>
            </a:r>
          </a:p>
          <a:p>
            <a:pPr algn="just">
              <a:lnSpc>
                <a:spcPct val="100000"/>
              </a:lnSpc>
            </a:pPr>
            <a:endParaRPr lang="ru-RU" sz="14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FF0000"/>
                </a:solidFill>
                <a:latin typeface="Arial Black" panose="020b0a04020102020204" pitchFamily="34" charset="0"/>
              </a:rPr>
              <a:t>Детский сад:</a:t>
            </a:r>
          </a:p>
          <a:p>
            <a:pPr algn="just">
              <a:lnSpc>
                <a:spcPct val="100000"/>
              </a:lnSpc>
            </a:pPr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Работает музей «Моя Югра»; дошкольное отделение — центр этнокультурного воспитания; пополнена копилка достижений (дипломы, сертификаты).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6302C63-6CB3-85EF-5594-B9E1D4A8559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1935" t="38186"/>
          <a:stretch>
            <a:fillRect/>
          </a:stretch>
        </p:blipFill>
        <p:spPr>
          <a:xfrm>
            <a:off x="10762488" y="5349240"/>
            <a:ext cx="1159895" cy="1435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978809"/>
      </p:ext>
    </p:extLst>
  </p:cSld>
  <p:clrMapOvr>
    <a:masterClrMapping/>
  </p:clrMapOvr>
  <p:transition/>
  <p:timing/>
</p:sld>
</file>

<file path=ppt/slides/slide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C4A794-B299-D4A7-7FD2-A05F6BDB4B66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3AC26-0F28-941A-D12D-A59A5E9C4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56816" y="202044"/>
            <a:ext cx="9396984" cy="1325563"/>
          </a:xfrm>
        </p:spPr>
        <p:txBody>
          <a:bodyPr>
            <a:noAutofit/>
          </a:bodyPr>
          <a:lstStyle/>
          <a:p>
            <a:pPr algn="ctr"/>
            <a: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  <a:t>В основе нашей работы — системный научный подход к этнокультурному воспитанию дошкольников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09FE3CC-CCE6-7B89-EC03-6BBDA4C5C26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1BC23B6-A774-3DF8-1268-6E4170DFED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13273" y="1527607"/>
            <a:ext cx="3318166" cy="49693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943297-39B1-5EF2-8523-0DAA2E202291}"/>
              </a:ext>
            </a:extLst>
          </p:cNvPr>
          <p:cNvSpPr txBox="1"/>
          <p:nvPr/>
        </p:nvSpPr>
        <p:spPr>
          <a:xfrm>
            <a:off x="2758440" y="2205704"/>
            <a:ext cx="457504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В рамках реализации программы «Наследие Югры: на пути к истокам» (авторы Л.Л. Лашкова, С.А. Якоб) наши воспитанники не просто знакомятся с культурой народов ханты и манси, а проживают её благодаря уникальным условиям и творческому подходу педагогов.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34D4D68-8A21-FB5E-33AA-E80F643227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1113" y="4425695"/>
            <a:ext cx="3877616" cy="2505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8770706"/>
      </p:ext>
    </p:extLst>
  </p:cSld>
  <p:clrMapOvr>
    <a:masterClrMapping/>
  </p:clrMapOvr>
  <p:transition/>
  <p:timing/>
</p:sld>
</file>

<file path=ppt/slides/slide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A0BE4-3CAC-F948-F79D-0A04ED51C1A4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40253-3FB0-CF61-0068-D84F1822DD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5104" y="-7356"/>
            <a:ext cx="7571232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Торжественное открытие музея «Моя Югра»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27E840D-E4CC-1603-1728-08602CF5FE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282BC2-4790-7067-5267-FB22D911C961}"/>
              </a:ext>
            </a:extLst>
          </p:cNvPr>
          <p:cNvSpPr txBox="1"/>
          <p:nvPr/>
        </p:nvSpPr>
        <p:spPr>
          <a:xfrm>
            <a:off x="701040" y="4624292"/>
            <a:ext cx="107923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>
                <a:solidFill>
                  <a:srgbClr val="002060"/>
                </a:solidFill>
                <a:latin typeface="Arial Black" panose="020b0a04020102020204" pitchFamily="34" charset="0"/>
              </a:rPr>
              <a:t>Мы не просто перерезали ленточку. Мы открыли дверь в прошлое. Здесь, среди бересты и ткани, среди кукол и утвари, поселилась сама душа северного края. Дети впервые увидели не картинки в книжке, а настоящие предметы, которых касались руки их предков.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BEA92E7-BEF2-8743-35C4-54F3735FD8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259" t="19295" r="19444" b="14001"/>
          <a:stretch>
            <a:fillRect/>
          </a:stretch>
        </p:blipFill>
        <p:spPr>
          <a:xfrm>
            <a:off x="1613154" y="1390782"/>
            <a:ext cx="2855870" cy="3142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CCF00AC-0B65-501D-07CB-24CEECEB9F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2688" y="1489688"/>
            <a:ext cx="3803904" cy="28529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EBC9537-B0C9-52F1-C286-2599C7051B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8841" b="2353"/>
          <a:stretch>
            <a:fillRect/>
          </a:stretch>
        </p:blipFill>
        <p:spPr>
          <a:xfrm>
            <a:off x="8939811" y="953012"/>
            <a:ext cx="2471901" cy="35304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00175978"/>
      </p:ext>
    </p:extLst>
  </p:cSld>
  <p:clrMapOvr>
    <a:masterClrMapping/>
  </p:clrMapOvr>
  <p:transition/>
  <p:timing/>
</p:sld>
</file>

<file path=ppt/slides/slide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AAE82-0B19-F7DB-16EA-4BA388D135E7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CFDCBD-7FDE-02C1-E88D-FCCA96B963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8880" y="-25327"/>
            <a:ext cx="7571232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Главная сокровищница — музей «Моя Югра»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611653E-7A8C-2595-EB30-0C5877FBBF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8113872-6958-72A9-D0B3-19A23D065DA7}"/>
              </a:ext>
            </a:extLst>
          </p:cNvPr>
          <p:cNvSpPr txBox="1"/>
          <p:nvPr/>
        </p:nvSpPr>
        <p:spPr>
          <a:xfrm>
            <a:off x="701040" y="4624292"/>
            <a:ext cx="10792396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700">
                <a:solidFill>
                  <a:srgbClr val="002060"/>
                </a:solidFill>
                <a:latin typeface="Arial Black" panose="020b0a04020102020204" pitchFamily="34" charset="0"/>
              </a:rPr>
              <a:t>Сердце нашей этнографической работы — уникальный музей, расположенный прямо в рекреации дошкольного отделения. Здесь, в атмосфере «Дружбы народов», дети могут прикоснуться к подлинным предметам быта и вдохновиться на творчество.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643F363-99AD-7F60-7A09-C7E460F0DA3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2193" t="36399" r="14030" b="14534"/>
          <a:stretch>
            <a:fillRect/>
          </a:stretch>
        </p:blipFill>
        <p:spPr>
          <a:xfrm>
            <a:off x="740664" y="1300236"/>
            <a:ext cx="3456432" cy="30649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DB7FE6B-0E65-07AE-79D7-2A39C8B976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70615" y="1415454"/>
            <a:ext cx="3767761" cy="283454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518562B-154F-CF30-DE8F-4D4CC024A1E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11895" y="1494678"/>
            <a:ext cx="3194304" cy="27480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7376087"/>
      </p:ext>
    </p:extLst>
  </p:cSld>
  <p:clrMapOvr>
    <a:masterClrMapping/>
  </p:clrMapOvr>
  <p:transition/>
  <p:timing/>
</p:sld>
</file>

<file path=ppt/slides/slide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009EA-16C1-8F42-B04E-D0978B28B6F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CC7782C-2BFB-A8F5-D532-945FD08B21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36A2A447-B24C-C4B3-487F-BF67CD89A8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Моя малая Родина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F380D1-58E5-CD0A-1972-9B0B21FCA449}"/>
              </a:ext>
            </a:extLst>
          </p:cNvPr>
          <p:cNvSpPr txBox="1"/>
          <p:nvPr/>
        </p:nvSpPr>
        <p:spPr>
          <a:xfrm>
            <a:off x="575092" y="4810340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Вместе с детьми мы рассматривали иллюстрации, фотографии, открытки — искали и находили свою Югру в каждом уголке нашей малой Родины. Так рождалось первое, самое важное знание: это моя земля.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D082FEF-C5CC-21C6-5CA1-3E0F4B6C99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618" r="11248"/>
          <a:stretch>
            <a:fillRect/>
          </a:stretch>
        </p:blipFill>
        <p:spPr>
          <a:xfrm>
            <a:off x="297125" y="1678675"/>
            <a:ext cx="3387592" cy="30198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14C5601-8EB8-F90D-503E-8A389EFCD5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6561" y="2093722"/>
            <a:ext cx="3914569" cy="21897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95777C-C31D-0378-074B-A7F4C7B8A53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62974" y="1585995"/>
            <a:ext cx="3239010" cy="31124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0424832"/>
      </p:ext>
    </p:extLst>
  </p:cSld>
  <p:clrMapOvr>
    <a:masterClrMapping/>
  </p:clrMapOvr>
  <p:transition/>
  <p:timing/>
</p:sld>
</file>

<file path=ppt/slides/slide1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C650B9-A478-1757-B016-C1443D2484EC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37E27ED-A575-C4D4-3741-359225AD07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93073F2-BC4A-C107-E92E-D50074AF9E72}"/>
              </a:ext>
            </a:extLst>
          </p:cNvPr>
          <p:cNvSpPr txBox="1"/>
          <p:nvPr/>
        </p:nvSpPr>
        <p:spPr>
          <a:xfrm>
            <a:off x="575092" y="1341595"/>
            <a:ext cx="11041816" cy="35702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FF0000"/>
                </a:solidFill>
                <a:latin typeface="Arial Black" panose="020b0a04020102020204" pitchFamily="34" charset="0"/>
              </a:rPr>
              <a:t>Говорят, чтобы узнать народ, нужно увидеть, как он играет, поёт и воспитывает детей.</a:t>
            </a:r>
          </a:p>
          <a:p>
            <a:pPr algn="ctr"/>
            <a:endParaRPr lang="ru-RU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>
                <a:solidFill>
                  <a:srgbClr val="FF0000"/>
                </a:solidFill>
                <a:latin typeface="Arial Black" panose="020b0a04020102020204" pitchFamily="34" charset="0"/>
              </a:rPr>
              <a:t>В нашем дошкольном отделении мы каждый день прикасаемся к культуре родного края. Через сказки и стихи, через праздники и будни, через творчество и добрые дела. Мы не просто знакомим детей с Югрой — мы даём им возможность прожить эту любовь сердцем.</a:t>
            </a:r>
          </a:p>
          <a:p>
            <a:pPr algn="ctr"/>
            <a:endParaRPr lang="ru-RU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>
                <a:solidFill>
                  <a:srgbClr val="FF0000"/>
                </a:solidFill>
                <a:latin typeface="Arial Black" panose="020b0a04020102020204" pitchFamily="34" charset="0"/>
              </a:rPr>
              <a:t>Вот лишь малая часть того, чем жили, что создавали и как росли наши воспитанники в стенах МБОУ СШ №9.</a:t>
            </a:r>
          </a:p>
          <a:p>
            <a:pPr algn="ctr"/>
            <a:endParaRPr lang="ru-RU">
              <a:solidFill>
                <a:srgbClr val="FF000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800">
                <a:solidFill>
                  <a:srgbClr val="FF0000"/>
                </a:solidFill>
                <a:latin typeface="Arial Black" panose="020b0a04020102020204" pitchFamily="34" charset="0"/>
              </a:rPr>
              <a:t>Добро пожаловать в наше путешествие к истокам!</a:t>
            </a:r>
            <a:endParaRPr lang="ru-RU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EEF7320-1AC1-B313-C0A6-43E073416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4773285"/>
            <a:ext cx="5067681" cy="215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3312"/>
      </p:ext>
    </p:extLst>
  </p:cSld>
  <p:clrMapOvr>
    <a:masterClrMapping/>
  </p:clrMapOvr>
  <p:transition/>
  <p:timing/>
</p:sld>
</file>

<file path=ppt/slides/slide1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4FB3F2-5C75-33AE-342E-2703F078272A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4868207-BDF3-B394-FEEB-C4FFBA312E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5D023E10-EAF3-A2DD-C324-525A498DA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600" i="1">
                <a:solidFill>
                  <a:srgbClr val="FF0000"/>
                </a:solidFill>
                <a:latin typeface="Arial Black" panose="020b0a04020102020204" pitchFamily="34" charset="0"/>
              </a:rPr>
              <a:t>Окружной конкурс «Расту в Югре»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09D29C6-1B5D-BD83-783B-DDB5F956EA67}"/>
              </a:ext>
            </a:extLst>
          </p:cNvPr>
          <p:cNvSpPr txBox="1"/>
          <p:nvPr/>
        </p:nvSpPr>
        <p:spPr>
          <a:xfrm>
            <a:off x="575092" y="4804293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Конкурс собрал самых активных, творческих, неравнодушных ребят со всего округа. Наши воспитанники показали, как интересно, радостно и осмысленно они растут на северной земле.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43FECD2-D399-728F-4BAB-C31A3502E0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5652" y="1552595"/>
            <a:ext cx="4444603" cy="29093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87CF9FF-A549-470F-2BF9-22E3BCA42DB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7304" y="1357360"/>
            <a:ext cx="1860264" cy="3299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2262EF0-F6C5-6080-E051-1A0DD71871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76058" y="1357360"/>
            <a:ext cx="2443917" cy="32998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76152711"/>
      </p:ext>
    </p:extLst>
  </p:cSld>
  <p:clrMapOvr>
    <a:masterClrMapping/>
  </p:clrMapOvr>
  <p:transition/>
  <p:timing/>
</p:sld>
</file>

<file path=ppt/slides/slide1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E39A73C-501B-BE10-4DDA-11F760DAE343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38623F-AD07-38CF-348D-91B486D7EC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702600B-2C1E-9F6C-3F7C-FA39762BD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76" y="201885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Акция «Сделаем планету Югра чище»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2FF82F-33CF-15EE-68CE-8F23FBA2F136}"/>
              </a:ext>
            </a:extLst>
          </p:cNvPr>
          <p:cNvSpPr txBox="1"/>
          <p:nvPr/>
        </p:nvSpPr>
        <p:spPr>
          <a:xfrm>
            <a:off x="575092" y="5007383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В акции наши ребята доказали: они настоящие хозяева своей земли. И пусть планета становится добрее с каждым таким днём.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FE2E7F-A341-70CC-3079-CC5B148965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407" y="1561699"/>
            <a:ext cx="3385185" cy="330204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3962FAE-EA93-509A-091C-3F38080A2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00409" y="1941974"/>
            <a:ext cx="3616499" cy="254203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5289DB2-87F9-B414-4F9D-7C5BD12B2F4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25" y="1882267"/>
            <a:ext cx="3779456" cy="26609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899219"/>
      </p:ext>
    </p:extLst>
  </p:cSld>
  <p:clrMapOvr>
    <a:masterClrMapping/>
  </p:clrMapOvr>
  <p:transition/>
  <p:timing/>
</p:sld>
</file>

<file path=ppt/slides/slide1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C9B693-1901-C984-70E6-0AE485547292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4C778FA-BBC1-370C-DFDE-F0B669680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24" y="-93696"/>
            <a:ext cx="9762744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Праздник единства: «Дружба народов»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0072D1C-366C-0C66-B69B-C78712EB3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98CF79D-5591-9066-1DE8-3F833DD3059E}"/>
              </a:ext>
            </a:extLst>
          </p:cNvPr>
          <p:cNvSpPr txBox="1"/>
          <p:nvPr/>
        </p:nvSpPr>
        <p:spPr>
          <a:xfrm>
            <a:off x="1347025" y="4675924"/>
            <a:ext cx="9497949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Дети узнали, что сила нашего края — в умении дружить, уважать обычаи соседей и вместе радоваться общим праздникам. Этот праздник стал основой для всех наших дальнейших приключений.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5991F8A-C6CE-2A21-9CEF-4F58D815A49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749" t="2288" r="12358" b="3302"/>
          <a:stretch>
            <a:fillRect/>
          </a:stretch>
        </p:blipFill>
        <p:spPr>
          <a:xfrm>
            <a:off x="1634735" y="1053382"/>
            <a:ext cx="3987549" cy="34904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60E8B64-0719-92E1-8DBA-7F1BDD3A54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9221" y="1110398"/>
            <a:ext cx="5065201" cy="34333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15825267"/>
      </p:ext>
    </p:extLst>
  </p:cSld>
  <p:clrMapOvr>
    <a:masterClrMapping/>
  </p:clrMapOvr>
  <p:transition/>
  <p:timing/>
</p:sld>
</file>

<file path=ppt/slides/slide1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A55C72-DF89-B168-B4ED-5C8988DFAE18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39D8944-4707-F0C6-5B61-5CB2C93819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A5FE7F5-B54C-1072-B668-27EAC5221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908" y="113623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600" i="1">
                <a:solidFill>
                  <a:srgbClr val="FF0000"/>
                </a:solidFill>
                <a:latin typeface="Arial Black" panose="020b0a04020102020204" pitchFamily="34" charset="0"/>
              </a:rPr>
              <a:t>1 место в Городском конкурсе «По тропинкам Югорского края»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89874DF-4E7F-D847-9CAD-9713D66B34EF}"/>
              </a:ext>
            </a:extLst>
          </p:cNvPr>
          <p:cNvSpPr txBox="1"/>
          <p:nvPr/>
        </p:nvSpPr>
        <p:spPr>
          <a:xfrm>
            <a:off x="575092" y="4601485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Мы вышли за пределы сада и отправились покорять город! Наши воспитанники достойно представили детский сад, показав глубокие знания истории, природы и традиций Югры.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CAE4791-3F36-9C75-E92C-D238AF17E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88352" y="1708115"/>
            <a:ext cx="4416552" cy="2423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3A47E7D-2F72-425D-7E24-35600389BD3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7806"/>
          <a:stretch>
            <a:fillRect/>
          </a:stretch>
        </p:blipFill>
        <p:spPr>
          <a:xfrm>
            <a:off x="4695915" y="1585093"/>
            <a:ext cx="2531945" cy="287048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7525E90-4317-76C7-4033-A85E782167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603" t="16620" r="35977" b="6140"/>
          <a:stretch>
            <a:fillRect/>
          </a:stretch>
        </p:blipFill>
        <p:spPr>
          <a:xfrm>
            <a:off x="297125" y="1585093"/>
            <a:ext cx="4135701" cy="2925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90190354"/>
      </p:ext>
    </p:extLst>
  </p:cSld>
  <p:clrMapOvr>
    <a:masterClrMapping/>
  </p:clrMapOvr>
  <p:transition/>
  <p:timing/>
</p:sld>
</file>

<file path=ppt/slides/slide1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FB3006-0BD2-5C97-2AF6-0E46E5CDB72B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8EF44B6-17E1-61F8-7EE4-EB9745FCAA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7075DC78-4151-93D0-DB44-E3B9E5DE57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908" y="113623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1 место в конкурсе «Югорские поэты детям»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BE70BD5-503F-394B-17F3-CE2CD4801DDE}"/>
              </a:ext>
            </a:extLst>
          </p:cNvPr>
          <p:cNvSpPr txBox="1"/>
          <p:nvPr/>
        </p:nvSpPr>
        <p:spPr>
          <a:xfrm>
            <a:off x="575092" y="4766024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Наши воспитанники не просто читали стихи — они знакомились с авторами, живущими рядом, дышащими одним с нами воздухом. Это была встреча с родными голосами родного края.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EC69D8B-6991-2682-A725-161B853666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906" b="3443"/>
          <a:stretch>
            <a:fillRect/>
          </a:stretch>
        </p:blipFill>
        <p:spPr>
          <a:xfrm>
            <a:off x="9473701" y="1221089"/>
            <a:ext cx="2398204" cy="33694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094B2A1-A8A2-8D14-DAC3-0B25217718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52702" y="2091976"/>
            <a:ext cx="4071551" cy="21757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08A832A7-1AE8-04C5-E7A7-8C5FB330E2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0227" y="1944595"/>
            <a:ext cx="2267043" cy="247049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DB0E4CF-C193-3D1E-DFF2-38AFF90F2A1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7752" y="1459879"/>
            <a:ext cx="2267043" cy="31306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19901591"/>
      </p:ext>
    </p:extLst>
  </p:cSld>
  <p:clrMapOvr>
    <a:masterClrMapping/>
  </p:clrMapOvr>
  <p:transition/>
  <p:timing/>
</p:sld>
</file>

<file path=ppt/slides/slide1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4FF6-DF2B-4104-F0AF-AB141A4ADB7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CC84A2-7584-3456-5BE0-E1C9136B9E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22FA16E-E2C7-0E6E-3040-5F6DB56B3C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2800" i="1">
                <a:solidFill>
                  <a:srgbClr val="FF0000"/>
                </a:solidFill>
                <a:latin typeface="Arial Black" panose="020b0a04020102020204" pitchFamily="34" charset="0"/>
              </a:rPr>
              <a:t>1 место в городском конкурсе за Театральную постановку: «Кави-кукушка»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0463580-72E1-B722-0DB9-BF7B43D85360}"/>
              </a:ext>
            </a:extLst>
          </p:cNvPr>
          <p:cNvSpPr txBox="1"/>
          <p:nvPr/>
        </p:nvSpPr>
        <p:spPr>
          <a:xfrm>
            <a:off x="575092" y="4839176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Северная история ожила на нашей сцене. Хантейская сказка «Кави-кукушка» — трогательная и мудрая. Наши юные артисты играли очень пронзительно.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16BE343-B85D-D0AB-998E-86CE0EC8DA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214" y="1593031"/>
            <a:ext cx="4810724" cy="306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ACD4CAB-AC3C-FA27-7F6A-B75F4BA67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58847"/>
            <a:ext cx="5111786" cy="3063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30735165"/>
      </p:ext>
    </p:extLst>
  </p:cSld>
  <p:clrMapOvr>
    <a:masterClrMapping/>
  </p:clrMapOvr>
  <p:transition/>
  <p:timing/>
</p:sld>
</file>

<file path=ppt/slides/slide1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C92859-D8E1-92B3-E4A3-A0C9A8FB779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D8AC0EA-E8E7-3CD6-D968-22C09ADF60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56DF1B3-18C7-FE97-3052-5F3E499520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908" y="113623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1 место в конкурсе чтецов «Тайна Югорской Земли»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DEEEC26-7F41-0CA2-8D32-8FF33FCBDB98}"/>
              </a:ext>
            </a:extLst>
          </p:cNvPr>
          <p:cNvSpPr txBox="1"/>
          <p:nvPr/>
        </p:nvSpPr>
        <p:spPr>
          <a:xfrm>
            <a:off x="575092" y="4692872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У Югорской земли много тайн. И одна из них — как в суровом крае рождаются такие тёплые стихи? Наши ребята пытались прикоснуться к этой тайне — через слово, через сердце, через искренность.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F6F9D4D-FF89-23A0-2F0D-7065C184DA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1565" y="1955897"/>
            <a:ext cx="4098376" cy="23072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1B16D2-8157-FC4C-8C1B-C71067D5B1B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9474" r="5885"/>
          <a:stretch>
            <a:fillRect/>
          </a:stretch>
        </p:blipFill>
        <p:spPr>
          <a:xfrm>
            <a:off x="297125" y="1868927"/>
            <a:ext cx="3717547" cy="23942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78DE256D-3388-1C33-59AF-B66AD6CCDE7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26834" y="1697490"/>
            <a:ext cx="3256846" cy="27370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16096556"/>
      </p:ext>
    </p:extLst>
  </p:cSld>
  <p:clrMapOvr>
    <a:masterClrMapping/>
  </p:clrMapOvr>
  <p:transition/>
  <p:timing/>
</p:sld>
</file>

<file path=ppt/slides/slide1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E9AC97-EFC9-FF55-C8BE-EDE7A4102170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A38B298B-052D-ED91-6967-1702C269EB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998350D0-022E-0D00-7AE1-48ECCA24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1284" y="36802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Мастер-класс «Северяне»</a:t>
            </a:r>
            <a:b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40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B05E7BC4-D49E-7A67-28D8-0FBA94C26C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673" y="1896727"/>
            <a:ext cx="3801725" cy="2521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59AED9-8C5C-4171-2804-B6353E1244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25" y="1686560"/>
            <a:ext cx="3449370" cy="24563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04A98BD1-D07D-35E1-0FCB-5323FC48A5F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60576" y="1610901"/>
            <a:ext cx="3914483" cy="26147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F0068B2-A3DE-B019-A593-09FC4F349EF6}"/>
              </a:ext>
            </a:extLst>
          </p:cNvPr>
          <p:cNvSpPr txBox="1"/>
          <p:nvPr/>
        </p:nvSpPr>
        <p:spPr>
          <a:xfrm>
            <a:off x="575092" y="4755941"/>
            <a:ext cx="11041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Ребята прикоснулись к культуре народов Севера через творчество, игры, ремёсла. Попробовали себя в роли настоящих жителей тайги — сильных, умелых, с уважением к своей земле.</a:t>
            </a:r>
          </a:p>
        </p:txBody>
      </p:sp>
    </p:spTree>
    <p:extLst>
      <p:ext uri="{BB962C8B-B14F-4D97-AF65-F5344CB8AC3E}">
        <p14:creationId xmlns:p14="http://schemas.microsoft.com/office/powerpoint/2010/main" val="2603955297"/>
      </p:ext>
    </p:extLst>
  </p:cSld>
  <p:clrMapOvr>
    <a:masterClrMapping/>
  </p:clrMapOvr>
  <p:transition/>
  <p:timing/>
</p:sld>
</file>

<file path=ppt/slides/slide1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C72A87-358A-1163-CF8A-923B33FFFE4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31FF704-5F30-7962-BBF3-84F35D936F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8B37B45-B716-865D-1F7B-AC529E2AE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7004" y="149259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  <a:t>Участие в региональном конкурсе</a:t>
            </a:r>
            <a:b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  <a:t>«Край родной-моя Россия»</a:t>
            </a:r>
            <a:b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</a:br>
            <a:r>
              <a:rPr lang="ru-RU" sz="2400" i="1">
                <a:solidFill>
                  <a:srgbClr val="FF0000"/>
                </a:solidFill>
                <a:latin typeface="Arial Black" panose="020b0a04020102020204" pitchFamily="34" charset="0"/>
              </a:rPr>
              <a:t> Проект «Хантыйский  чум»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76E8C1B1-636D-63FA-72FA-A14AA522A5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5092" y="1474822"/>
            <a:ext cx="2878836" cy="35010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0966B8F-20A2-7A8F-0C43-30E55DCE92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81775" y="1604356"/>
            <a:ext cx="3954049" cy="32419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B779CD6-A827-64DE-B655-18B3DA4CF4D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4577" y="2075688"/>
            <a:ext cx="3771391" cy="25420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2A96B6B-5973-2872-405D-707B0C64B1B8}"/>
              </a:ext>
            </a:extLst>
          </p:cNvPr>
          <p:cNvSpPr txBox="1"/>
          <p:nvPr/>
        </p:nvSpPr>
        <p:spPr>
          <a:xfrm>
            <a:off x="575092" y="5090790"/>
            <a:ext cx="11041816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Дети не просто узнали — они прочувствовали, потрогали, представили себя внутри северного жилища. Теперь чум для них не картинка, а часть собственного опыта.</a:t>
            </a:r>
          </a:p>
        </p:txBody>
      </p:sp>
    </p:spTree>
    <p:extLst>
      <p:ext uri="{BB962C8B-B14F-4D97-AF65-F5344CB8AC3E}">
        <p14:creationId xmlns:p14="http://schemas.microsoft.com/office/powerpoint/2010/main" val="3988379222"/>
      </p:ext>
    </p:extLst>
  </p:cSld>
  <p:clrMapOvr>
    <a:masterClrMapping/>
  </p:clrMapOvr>
  <p:transition/>
  <p:timing/>
</p:sld>
</file>

<file path=ppt/slides/slide2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65B06-3DE4-7521-1864-837F2C139E81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52C3507-6265-5767-4F24-719F40F561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405C6C4-81FC-B16F-1142-FAE42843A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4876" y="-218482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Творчество с выпускниками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83D4672-4B97-6F81-537E-C6B69540E709}"/>
              </a:ext>
            </a:extLst>
          </p:cNvPr>
          <p:cNvSpPr txBox="1"/>
          <p:nvPr/>
        </p:nvSpPr>
        <p:spPr>
          <a:xfrm>
            <a:off x="575092" y="4524596"/>
            <a:ext cx="1104181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Особую ценность представляет работа с детьми. Вместе с выпускниками мы уже создали куклу «Ягодка» — символ щедрости нашей земли.</a:t>
            </a:r>
          </a:p>
          <a:p>
            <a:pPr algn="ctr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И мы не останавливаемся на достигнутом! Впереди у нас увлекательный мастер-класс, на котором ребята узнают о сакральном смысле хантейских амулетов и создадут куклу-оберег.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98C92DA-D80C-C1AF-B8AA-12E400BBE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80" y="1297030"/>
            <a:ext cx="3358896" cy="314896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1C96A84-75A1-1171-1583-90C201D2B00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503"/>
          <a:stretch>
            <a:fillRect/>
          </a:stretch>
        </p:blipFill>
        <p:spPr>
          <a:xfrm>
            <a:off x="7304206" y="1241356"/>
            <a:ext cx="4285079" cy="30827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ABAAB1-0751-CB50-D98A-63193C4A9B8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489" t="10858"/>
          <a:stretch>
            <a:fillRect/>
          </a:stretch>
        </p:blipFill>
        <p:spPr>
          <a:xfrm>
            <a:off x="4522565" y="988190"/>
            <a:ext cx="2476052" cy="14898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18122F3-C814-9BBA-0559-C5E17FEE135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4915" y="2612299"/>
            <a:ext cx="2269046" cy="17985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53422467"/>
      </p:ext>
    </p:extLst>
  </p:cSld>
  <p:clrMapOvr>
    <a:masterClrMapping/>
  </p:clrMapOvr>
  <p:transition/>
  <p:timing/>
</p:sld>
</file>

<file path=ppt/slides/slide2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30DA43-B25F-0E7F-205C-3DB84C8D8344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FC28018-9011-3BD6-2730-D74A228BB5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E0F7872-0321-80F9-0513-15CD9BEF0F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Театр у истоков: сказка «Запрет»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8009D3-5D9F-AFF5-5CC2-4FCCD5AE6723}"/>
              </a:ext>
            </a:extLst>
          </p:cNvPr>
          <p:cNvSpPr txBox="1"/>
          <p:nvPr/>
        </p:nvSpPr>
        <p:spPr>
          <a:xfrm>
            <a:off x="575092" y="4674584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Большим творческим шагом стала театральная инсценировка хантейской сказки «Запрет». Через игру и перевоплощение дети глубже поняли мудрость и нравственные уроки северного фольклора.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73A42E9-827B-47A0-DDAF-ADF0454DF6F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608" y="1522627"/>
            <a:ext cx="5352288" cy="30106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D76419E-BA43-3988-6B20-0960658178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1554" y="1613206"/>
            <a:ext cx="5030230" cy="28295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78383604"/>
      </p:ext>
    </p:extLst>
  </p:cSld>
  <p:clrMapOvr>
    <a:masterClrMapping/>
  </p:clrMapOvr>
  <p:transition/>
  <p:timing/>
</p:sld>
</file>

<file path=ppt/slides/slide2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8EBE9D-7F95-6F04-A6DE-CEB37B58C8A8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A1EEFB-FB5E-5A1E-0CDB-94DDEF859D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248" y="-936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500" i="1">
                <a:solidFill>
                  <a:srgbClr val="FF0000"/>
                </a:solidFill>
                <a:latin typeface="Arial Black" panose="020b0a04020102020204" pitchFamily="34" charset="0"/>
              </a:rPr>
              <a:t>Красота и традиции: «Мисс - Мисне»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AC44D1-E205-5E57-9446-38CD1951CA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7206F7A-DF68-D829-E9C7-77772446D488}"/>
              </a:ext>
            </a:extLst>
          </p:cNvPr>
          <p:cNvSpPr txBox="1"/>
          <p:nvPr/>
        </p:nvSpPr>
        <p:spPr>
          <a:xfrm>
            <a:off x="761619" y="4720304"/>
            <a:ext cx="106687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Ярким аккордом стал праздник югорской культуры «Мисс - Мисне». В конкурсе раскрылись таланты, артистизм и знание традиций, позволив каждому прикоснуться к миру северной женственности и мудрости.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9D82E7F-35A6-7F80-1915-AA8E3450C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224" y="1231867"/>
            <a:ext cx="4383024" cy="32872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BC3FA42A-15E7-F5B9-AB00-74797CF4E979}"/>
              </a:ext>
            </a:extLst>
          </p:cNvPr>
          <p:cNvSpPr txBox="1"/>
          <p:nvPr/>
        </p:nvSpPr>
        <p:spPr>
          <a:xfrm>
            <a:off x="455058" y="5925184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500" i="1">
                <a:solidFill>
                  <a:srgbClr val="FF0000"/>
                </a:solidFill>
                <a:latin typeface="Arial Black" panose="020b0a04020102020204" pitchFamily="34" charset="0"/>
              </a:rPr>
              <a:t>2025г.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4837B9B-EF59-53C7-A73E-C644064B61B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2858" y="1450192"/>
            <a:ext cx="5448918" cy="289252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77649410"/>
      </p:ext>
    </p:extLst>
  </p:cSld>
  <p:clrMapOvr>
    <a:masterClrMapping/>
  </p:clrMapOvr>
  <p:transition/>
  <p:timing/>
</p:sld>
</file>

<file path=ppt/slides/slide2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1F54BD-717C-F51A-618F-FAF6EE0C3260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5F7412-0B93-0668-3F4E-0A01F86607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2248" y="-93696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500" i="1">
                <a:solidFill>
                  <a:srgbClr val="FF0000"/>
                </a:solidFill>
                <a:latin typeface="Arial Black" panose="020b0a04020102020204" pitchFamily="34" charset="0"/>
              </a:rPr>
              <a:t>Красота и традиции: «Мисс - Мисне»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F645F1E-3F2F-4CE2-AA28-A065679487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5" name="Заголовок 1">
            <a:extLst>
              <a:ext uri="{FF2B5EF4-FFF2-40B4-BE49-F238E27FC236}">
                <a16:creationId xmlns:a16="http://schemas.microsoft.com/office/drawing/2014/main" id="{3B9D9188-9DFC-C80F-EB22-D34EC66E18C1}"/>
              </a:ext>
            </a:extLst>
          </p:cNvPr>
          <p:cNvSpPr txBox="1"/>
          <p:nvPr/>
        </p:nvSpPr>
        <p:spPr>
          <a:xfrm>
            <a:off x="838200" y="467245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500" i="1">
                <a:solidFill>
                  <a:srgbClr val="FF0000"/>
                </a:solidFill>
                <a:latin typeface="Arial Black" panose="020b0a04020102020204" pitchFamily="34" charset="0"/>
              </a:rPr>
              <a:t>2026г.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13778BB-3B36-43C5-DB71-69018C5FD9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9398" r="2418" b="3261"/>
          <a:stretch>
            <a:fillRect/>
          </a:stretch>
        </p:blipFill>
        <p:spPr>
          <a:xfrm>
            <a:off x="1085089" y="1209247"/>
            <a:ext cx="4684775" cy="36919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89FAAC4-C19F-31C6-9326-BFBAC3073F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753" y="1299003"/>
            <a:ext cx="4754879" cy="360218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20221959"/>
      </p:ext>
    </p:extLst>
  </p:cSld>
  <p:clrMapOvr>
    <a:masterClrMapping/>
  </p:clrMapOvr>
  <p:transition/>
  <p:timing/>
</p:sld>
</file>

<file path=ppt/slides/slide2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14D18-9496-861A-FF0B-6067E518903A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FD3621E-2339-BA3F-289C-E16654826E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9804450-B889-367A-2B84-3FB53F34E0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600" i="1">
                <a:solidFill>
                  <a:srgbClr val="FF0000"/>
                </a:solidFill>
                <a:latin typeface="Arial Black" panose="020b0a04020102020204" pitchFamily="34" charset="0"/>
              </a:rPr>
              <a:t>Семейная мастерская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8419D44-9AC5-445C-892A-F674672AB17B}"/>
              </a:ext>
            </a:extLst>
          </p:cNvPr>
          <p:cNvSpPr txBox="1"/>
          <p:nvPr/>
        </p:nvSpPr>
        <p:spPr>
          <a:xfrm>
            <a:off x="575092" y="4674584"/>
            <a:ext cx="11041816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Отдельная гордость — мастер-класс с родителями по изготовлению нарядов для мальчиков-участников «Эква-Пыгрис». Мамы своими руками создали элементы костюмов, вложив в них тепло и поддержку.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1596652-47B8-B5AC-AA1E-70FD9C3F7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25" y="1524539"/>
            <a:ext cx="3534211" cy="26506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7091CC8-26D2-D19F-1CE0-3DBDA7C1B13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970" t="20516" r="10273" b="2813"/>
          <a:stretch>
            <a:fillRect/>
          </a:stretch>
        </p:blipFill>
        <p:spPr>
          <a:xfrm>
            <a:off x="4026403" y="1260086"/>
            <a:ext cx="4392421" cy="3052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8A855D6-DE06-8ACB-B27C-8A60F559C3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34593"/>
          <a:stretch>
            <a:fillRect/>
          </a:stretch>
        </p:blipFill>
        <p:spPr>
          <a:xfrm>
            <a:off x="8613891" y="1772440"/>
            <a:ext cx="3117862" cy="219722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04055350"/>
      </p:ext>
    </p:extLst>
  </p:cSld>
  <p:clrMapOvr>
    <a:masterClrMapping/>
  </p:clrMapOvr>
  <p:transition/>
  <p:timing/>
</p:sld>
</file>

<file path=ppt/slides/slide2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960883-B775-D1C5-EE34-EC369C59672F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1DA3EE-809C-818B-3C06-7C157759F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10695" y="-130825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i="1">
                <a:solidFill>
                  <a:srgbClr val="FF0000"/>
                </a:solidFill>
                <a:latin typeface="Arial Black" panose="020b0a04020102020204" pitchFamily="34" charset="0"/>
              </a:rPr>
              <a:t>Спортивный дух предков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21F18EF-932B-755C-6534-90AB3853ACC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C0312BD-94E1-7761-D39F-128BF0ACA302}"/>
              </a:ext>
            </a:extLst>
          </p:cNvPr>
          <p:cNvSpPr txBox="1"/>
          <p:nvPr/>
        </p:nvSpPr>
        <p:spPr>
          <a:xfrm>
            <a:off x="586712" y="4462933"/>
            <a:ext cx="11018575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Вдохновленные идеей единства, мы провели захватывающее спортивное развлечение «Эква-Пыгрис». Ребята превратились в маленьких героев северных сказаний, соревнуясь в ловкости, силе и смекалке, как настоящие богатыри земли Югорской.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4D4F797-20A7-9C09-B3BF-D1873B5C68B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711" r="3475" b="2"/>
          <a:stretch>
            <a:fillRect/>
          </a:stretch>
        </p:blipFill>
        <p:spPr>
          <a:xfrm>
            <a:off x="2118768" y="1231867"/>
            <a:ext cx="3904488" cy="31305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C34646C-4A3E-7E2D-7402-6719668790F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872" t="3607" r="5260" b="2295"/>
          <a:stretch>
            <a:fillRect/>
          </a:stretch>
        </p:blipFill>
        <p:spPr>
          <a:xfrm>
            <a:off x="270506" y="1698116"/>
            <a:ext cx="1702774" cy="23723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D734EE2-9C6C-6A19-1160-1D91FF2ED07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5809"/>
          <a:stretch>
            <a:fillRect/>
          </a:stretch>
        </p:blipFill>
        <p:spPr>
          <a:xfrm>
            <a:off x="6168744" y="1263537"/>
            <a:ext cx="3904488" cy="3108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5699047-8A6B-0BEF-02AC-9751AAA4586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212419" y="1610305"/>
            <a:ext cx="1759364" cy="254793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68834310"/>
      </p:ext>
    </p:extLst>
  </p:cSld>
  <p:clrMapOvr>
    <a:masterClrMapping/>
  </p:clrMapOvr>
  <p:transition/>
  <p:timing/>
</p:sld>
</file>

<file path=ppt/slides/slide2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60B787-2C1B-B988-BC74-458A88FD75E4}"/>
            </a:ext>
          </a:extLst>
        </p:cNvPr>
        <p:cNvGrpSpPr/>
        <p:nvPr/>
      </p:nvGrpSpPr>
      <p:grpSpPr>
        <a:xfrm>
          <a:off x="0" y="0"/>
          <a: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55567-87F7-8B85-B427-7C182DDA4A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9680" y="43044"/>
            <a:ext cx="10515600" cy="1325563"/>
          </a:xfrm>
        </p:spPr>
        <p:txBody>
          <a:bodyPr>
            <a:noAutofit/>
          </a:bodyPr>
          <a:lstStyle/>
          <a:p>
            <a:pPr algn="ctr"/>
            <a:r>
              <a:rPr lang="ru-RU" sz="3600" i="1">
                <a:solidFill>
                  <a:srgbClr val="FF0000"/>
                </a:solidFill>
                <a:latin typeface="Arial Black" panose="020b0a04020102020204" pitchFamily="34" charset="0"/>
              </a:rPr>
              <a:t>Забота о природе с «Югра Экология» 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D4FDA5B4-C1C2-7A2C-213B-D6B6D10F8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113" y="43044"/>
            <a:ext cx="1274174" cy="1188823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559D493-B22A-2602-D817-A5B0D282B8FC}"/>
              </a:ext>
            </a:extLst>
          </p:cNvPr>
          <p:cNvSpPr txBox="1"/>
          <p:nvPr/>
        </p:nvSpPr>
        <p:spPr>
          <a:xfrm>
            <a:off x="761619" y="4749076"/>
            <a:ext cx="1066876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Дети сходили вместе с родителями и педагогами на увлекательный Экоурок, который провела организация «Югра Экология». Дети узнали, как сохранить хрупкую красоту тайги и рек для будущих поколений.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B59D37B-6F94-AEE3-1514-66DACB0E07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2157" y="1351589"/>
            <a:ext cx="4218432" cy="3163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B88EEFC-198A-9B42-90C2-27106B35E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351589"/>
            <a:ext cx="4218432" cy="31638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920610464"/>
      </p:ext>
    </p:extLst>
  </p:cSld>
  <p:clrMapOvr>
    <a:masterClrMapping/>
  </p:clrMapOvr>
  <p:transition/>
  <p:timing/>
</p:sld>
</file>

<file path=ppt/slides/slide2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A56ED4-3E8E-4A7D-DB65-8FE627E4F653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B60AEEA-05B0-E88C-53C0-BD982C0768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44E5507-6CB3-5983-1E7C-EFEF37B0AB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Экология и доброта: акция «Добрые крышечки»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7931B79-4671-C855-0E44-E21D75E0DB8C}"/>
              </a:ext>
            </a:extLst>
          </p:cNvPr>
          <p:cNvSpPr txBox="1"/>
          <p:nvPr/>
        </p:nvSpPr>
        <p:spPr>
          <a:xfrm>
            <a:off x="575092" y="4967192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Любовь к Югре — это ещё и забота о её природе. Мы присоединились к акции «Экология-Югра: сбор добрых крышечек».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29C6FFB-F0EA-7DEC-C8F2-8B7A2DCE23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35417" y="1551829"/>
            <a:ext cx="4401693" cy="334699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AFB28E-2BFC-D6F7-7F75-CBB471B226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1551829"/>
            <a:ext cx="4020164" cy="32346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819016487"/>
      </p:ext>
    </p:extLst>
  </p:cSld>
  <p:clrMapOvr>
    <a:masterClrMapping/>
  </p:clrMapOvr>
  <p:transition/>
  <p:timing/>
</p:sld>
</file>

<file path=ppt/slides/slide28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4D5A6-43E2-828F-F36C-7CDE7FCB068C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0715A52-D0DE-F611-7F6F-22F69A3EED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E25B0576-B314-B225-4426-83C9456A0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03476" y="201885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Конкурс видеороликов «Красота природы Югры»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5F7EA97-4F44-D3CD-C327-B408CE1A0400}"/>
              </a:ext>
            </a:extLst>
          </p:cNvPr>
          <p:cNvSpPr txBox="1"/>
          <p:nvPr/>
        </p:nvSpPr>
        <p:spPr>
          <a:xfrm>
            <a:off x="575092" y="5007383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В каждом кадре столько тепла и нежности, что сразу понятно: это снято сердцем. Мы увидели Югру глазами наших детей и родителей — и влюбились в неё заново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5427683-BAFD-1FDC-0892-9907ADBBC28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59" y="2165127"/>
            <a:ext cx="4512569" cy="252774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BE25717-78AD-2E81-AC83-2414766C06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72" y="2199893"/>
            <a:ext cx="3650297" cy="245821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F671F63-34B1-3509-4691-433CD116C6E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27314" y="2454496"/>
            <a:ext cx="3275099" cy="19490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53157092"/>
      </p:ext>
    </p:extLst>
  </p:cSld>
  <p:clrMapOvr>
    <a:masterClrMapping/>
  </p:clrMapOvr>
  <p:transition/>
  <p:timing/>
</p:sld>
</file>

<file path=ppt/slides/slide29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16F3DA-D625-BFF9-5761-E972BAD08D92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55C40CC-C85A-E8A5-D3C5-D1F19CF016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36F10CB-50C3-9BAB-7ACA-8B4827AFC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Семейный месяц в Югре: конкурс видеорецептов</a:t>
            </a:r>
            <a:endParaRPr lang="ru-RU" sz="40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25F04C-AFCD-85EB-D27B-CCCEDA727ADB}"/>
              </a:ext>
            </a:extLst>
          </p:cNvPr>
          <p:cNvSpPr txBox="1"/>
          <p:nvPr/>
        </p:nvSpPr>
        <p:spPr>
          <a:xfrm>
            <a:off x="593695" y="5108340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А это было по-настоящему тепло и вкусно! В рамках Семейного месяца в Югре воспитанница со своей семьей приняла участие в конкурсе видеорецептов.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59734A3-FFEE-6D62-B7D1-0AE26AF294F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662"/>
          <a:stretch>
            <a:fillRect/>
          </a:stretch>
        </p:blipFill>
        <p:spPr>
          <a:xfrm>
            <a:off x="379421" y="2089083"/>
            <a:ext cx="3451915" cy="227176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4D7205E-057D-B4C1-4151-C8F7020596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3581" y="1627415"/>
            <a:ext cx="2081022" cy="319510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AB62CFC-26F6-FB74-3769-7CA6D353EA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6848" y="1890808"/>
            <a:ext cx="2574103" cy="26929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D7952C45-3815-612B-FE16-B3B004F353A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93196" y="1505833"/>
            <a:ext cx="2479002" cy="336549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30933362"/>
      </p:ext>
    </p:extLst>
  </p:cSld>
  <p:clrMapOvr>
    <a:masterClrMapping/>
  </p:clrMapOvr>
  <p:transition/>
  <p:timing/>
</p:sld>
</file>

<file path=ppt/slides/slide30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877762-33F2-3A87-76CB-66107FE7204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832AE3F-8411-D1DC-511A-9D086E3790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FBF12F63-0244-4BDF-936A-E8EAB4725C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0908" y="196987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Поэтическая гостиная: 1 место в конкурсе чтецов про Югру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2703B21-5C06-FF43-BFC8-4552A7F52623}"/>
              </a:ext>
            </a:extLst>
          </p:cNvPr>
          <p:cNvSpPr txBox="1"/>
          <p:nvPr/>
        </p:nvSpPr>
        <p:spPr>
          <a:xfrm>
            <a:off x="575092" y="4967192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Наши воспитанники приняли активное участие в конкурсе чтецов, посвященном Югре. В каждой строчке звучала гордость за свой округ.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DFA283-283E-B310-2B9D-CB50752F6C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8454"/>
          <a:stretch>
            <a:fillRect/>
          </a:stretch>
        </p:blipFill>
        <p:spPr>
          <a:xfrm>
            <a:off x="2500229" y="1925992"/>
            <a:ext cx="3606637" cy="263775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B1D5A1C-F7AA-2C00-879E-06FA2B3DA93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9314"/>
          <a:stretch>
            <a:fillRect/>
          </a:stretch>
        </p:blipFill>
        <p:spPr>
          <a:xfrm>
            <a:off x="6241190" y="1966068"/>
            <a:ext cx="3472313" cy="25576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44E973C-2D3A-5900-181D-17E66A85EB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47827" y="1925992"/>
            <a:ext cx="2130814" cy="27831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A3CAA14-8B87-44CB-AF78-57609D994E2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5091" y="1868011"/>
            <a:ext cx="2130814" cy="284108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4538368"/>
      </p:ext>
    </p:extLst>
  </p:cSld>
  <p:clrMapOvr>
    <a:masterClrMapping/>
  </p:clrMapOvr>
  <p:transition/>
  <p:timing/>
</p:sld>
</file>

<file path=ppt/slides/slide31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900B3-D954-E48D-51CB-FF9A2ABB2B9E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A2BA11D-8198-3B6C-EED0-524765ECA3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8F5E407A-5752-2B25-DF23-282143EB7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332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Украшение пространства: «Югра в каждом окошке»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2CCCFB-DBC6-C753-07C7-4A387A5A41F2}"/>
              </a:ext>
            </a:extLst>
          </p:cNvPr>
          <p:cNvSpPr txBox="1"/>
          <p:nvPr/>
        </p:nvSpPr>
        <p:spPr>
          <a:xfrm>
            <a:off x="853059" y="4729459"/>
            <a:ext cx="1048588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К юбилею нашего любимого округа мы постарались наполнить духом Югры пространство вокруг. Веранда и окна заиграли новыми красками — теперь они напоминают о бескрайних просторах тайги и мудрости северного народа.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E14550-A3E6-ECCB-2C71-40AA58CC94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31" y="1382020"/>
            <a:ext cx="3780381" cy="3180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DD24BB6-ABCE-48B0-69B8-0DA1F31053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41168"/>
          <a:stretch>
            <a:fillRect/>
          </a:stretch>
        </p:blipFill>
        <p:spPr>
          <a:xfrm>
            <a:off x="4434740" y="1576567"/>
            <a:ext cx="2250286" cy="290398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321991-EBFD-8E52-6755-EF39094DDD3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8682" r="16827"/>
          <a:stretch>
            <a:fillRect/>
          </a:stretch>
        </p:blipFill>
        <p:spPr>
          <a:xfrm>
            <a:off x="6845754" y="1514339"/>
            <a:ext cx="2368296" cy="30284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6B47913-9E9D-7CA2-2EAF-BA21E2A19D7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74778" y="1361940"/>
            <a:ext cx="2385627" cy="3180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399764727"/>
      </p:ext>
    </p:extLst>
  </p:cSld>
  <p:clrMapOvr>
    <a:masterClrMapping/>
  </p:clrMapOvr>
  <p:transition/>
  <p:timing/>
</p:sld>
</file>

<file path=ppt/slides/slide32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CED8B8-4182-C40F-0158-EFFDDB84BA86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EAAD09E-AC55-D740-5A98-B6BBC17A7F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6A026E7D-1ECE-9326-6F9D-3E38DF3A7E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299" y="-106605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Ремесленная мастерская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3BDE597-5B37-6297-E24F-00EFF5EBECDF}"/>
              </a:ext>
            </a:extLst>
          </p:cNvPr>
          <p:cNvSpPr txBox="1"/>
          <p:nvPr/>
        </p:nvSpPr>
        <p:spPr>
          <a:xfrm>
            <a:off x="575092" y="4904152"/>
            <a:ext cx="1104181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600">
                <a:solidFill>
                  <a:srgbClr val="002060"/>
                </a:solidFill>
                <a:latin typeface="Arial Black" panose="020b0a04020102020204" pitchFamily="34" charset="0"/>
              </a:rPr>
              <a:t>Педагоги вместе с воспитанником смастерили традиционную куклу народов Ханты, используя необычный материал — «Йохокуб». Это замечательный пример того, как современные игровые формы помогают нам сохранять и передавать культурное наследие.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11009D-CB39-EE7B-2903-FB306B9F779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6538" b="2963"/>
          <a:stretch>
            <a:fillRect/>
          </a:stretch>
        </p:blipFill>
        <p:spPr>
          <a:xfrm>
            <a:off x="8667913" y="1107542"/>
            <a:ext cx="2576189" cy="36487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074D77E-2F15-F4B5-25B4-0ECCDBDE5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4629" y="1431266"/>
            <a:ext cx="2355723" cy="31409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6152A48-BA9A-7EDF-9C05-F3B58E1EB6D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913" t="10340" r="12035" b="7073"/>
          <a:stretch>
            <a:fillRect/>
          </a:stretch>
        </p:blipFill>
        <p:spPr>
          <a:xfrm>
            <a:off x="3353833" y="1318456"/>
            <a:ext cx="2355722" cy="33665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1BF30E49-EC57-E6D9-4D9A-01ABF51E85F4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4236"/>
          <a:stretch>
            <a:fillRect/>
          </a:stretch>
        </p:blipFill>
        <p:spPr>
          <a:xfrm>
            <a:off x="5965343" y="1191032"/>
            <a:ext cx="2355722" cy="366233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511670493"/>
      </p:ext>
    </p:extLst>
  </p:cSld>
  <p:clrMapOvr>
    <a:masterClrMapping/>
  </p:clrMapOvr>
  <p:transition/>
  <p:timing/>
</p:sld>
</file>

<file path=ppt/slides/slide33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76CAD-9BAC-FD7D-308A-C909E22BEC4D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D63A29E-4E86-7CCF-E2E7-34E2AE2684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A95DA6A5-89D1-AE75-2D07-364219D5C6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1299" y="-106605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Ремесленная мастерская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985DECB-6AF5-BCAB-52D2-5BF4D8AF71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4212" y="1600972"/>
            <a:ext cx="4938964" cy="378911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64F36D2-3E92-475E-AA47-A3438B9AC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0" y="1600972"/>
            <a:ext cx="5084064" cy="380669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1291592"/>
      </p:ext>
    </p:extLst>
  </p:cSld>
  <p:clrMapOvr>
    <a:masterClrMapping/>
  </p:clrMapOvr>
  <p:transition/>
  <p:timing/>
</p:sld>
</file>

<file path=ppt/slides/slide34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4A4E03-B4D7-0363-AB83-A7A6436705C3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561BE79-05A4-9716-3F52-92E8B35994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C4D0F0E1-1C2E-C420-A193-8AEFD11667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-57437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2800" i="1">
                <a:solidFill>
                  <a:srgbClr val="FF0000"/>
                </a:solidFill>
                <a:latin typeface="Arial Black" panose="020b0a04020102020204" pitchFamily="34" charset="0"/>
              </a:rPr>
              <a:t>«Сундук хантейских сказок»: Когда родители — волшебники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93B075-F568-D96C-E4C8-3D65A8647BD7}"/>
              </a:ext>
            </a:extLst>
          </p:cNvPr>
          <p:cNvSpPr txBox="1"/>
          <p:nvPr/>
        </p:nvSpPr>
        <p:spPr>
          <a:xfrm>
            <a:off x="575092" y="4998196"/>
            <a:ext cx="11041816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Родители своими руками изготовили кукол — персонажей для будущих игр и театрализаций. В этот сундук теперь сложены не просто игрушки, а семейные истории, тепло маминых рук и любовь к культуре родного края.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D7A6C36-1D69-7EC7-D092-C871BA7D7E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2364"/>
          <a:stretch>
            <a:fillRect/>
          </a:stretch>
        </p:blipFill>
        <p:spPr>
          <a:xfrm>
            <a:off x="2572523" y="1327869"/>
            <a:ext cx="2010370" cy="168886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E28966-7E6B-35D4-E50F-6B65E271926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2440" b="18972"/>
          <a:stretch>
            <a:fillRect/>
          </a:stretch>
        </p:blipFill>
        <p:spPr>
          <a:xfrm>
            <a:off x="150604" y="2981519"/>
            <a:ext cx="2534506" cy="187452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BF17351-DE57-5E3E-8CA5-E2C7D28C50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90203" y="1213379"/>
            <a:ext cx="2343245" cy="17574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0B5A944-CCFB-D222-7BA6-41ED3090FD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13738" b="22003"/>
          <a:stretch>
            <a:fillRect/>
          </a:stretch>
        </p:blipFill>
        <p:spPr>
          <a:xfrm>
            <a:off x="9490554" y="3041535"/>
            <a:ext cx="2587201" cy="17544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6C3BACE-C4AF-95CA-4ACB-C23FA1FC30A8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267" t="1783" r="7442" b="3683"/>
          <a:stretch>
            <a:fillRect/>
          </a:stretch>
        </p:blipFill>
        <p:spPr>
          <a:xfrm>
            <a:off x="4727227" y="1189546"/>
            <a:ext cx="2534506" cy="37021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E58FD120-7D1A-C0F0-8404-BD0110A0AB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6478" y="1474147"/>
            <a:ext cx="1936942" cy="13652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B1C1E780-2FD0-7951-18BD-37A365860D3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32551" y="1327869"/>
            <a:ext cx="2073137" cy="144932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3C864DCD-1F42-06BC-3AAB-0A48DB25C989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l="5227" r="3996"/>
          <a:stretch>
            <a:fillRect/>
          </a:stretch>
        </p:blipFill>
        <p:spPr>
          <a:xfrm>
            <a:off x="7432393" y="3154980"/>
            <a:ext cx="1965399" cy="152759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0BCE2C2-6A3C-8941-75AA-3E860B15B4DC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780288" y="3291511"/>
            <a:ext cx="1874772" cy="132556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4459391"/>
      </p:ext>
    </p:extLst>
  </p:cSld>
  <p:clrMapOvr>
    <a:masterClrMapping/>
  </p:clrMapOvr>
  <p:transition/>
  <p:timing/>
</p:sld>
</file>

<file path=ppt/slides/slide35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AD53E-F4D2-1D68-3EFB-0AE973E6E114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71F481F-DED6-C136-FB0E-77B5125DD3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B6B91603-25DB-4FFD-4092-535C0CEE6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12620" y="-57437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3200" i="1">
                <a:solidFill>
                  <a:srgbClr val="FF0000"/>
                </a:solidFill>
                <a:latin typeface="Arial Black" panose="020b0a04020102020204" pitchFamily="34" charset="0"/>
              </a:rPr>
              <a:t>«Сундук хантейских сказок»: Когда родители — волшебники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C15989E-3194-0CCA-CC58-ECA74E3DAC6B}"/>
              </a:ext>
            </a:extLst>
          </p:cNvPr>
          <p:cNvSpPr txBox="1"/>
          <p:nvPr/>
        </p:nvSpPr>
        <p:spPr>
          <a:xfrm>
            <a:off x="575092" y="5126182"/>
            <a:ext cx="110418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400">
                <a:solidFill>
                  <a:srgbClr val="002060"/>
                </a:solidFill>
                <a:latin typeface="Arial Black" panose="020b0a04020102020204" pitchFamily="34" charset="0"/>
              </a:rPr>
              <a:t>Отсканируйте QR-код и погрузитесь в волшебный мир «Сказок народов Ханты и Манси». Эти древние предания легли в основу нашего «Сундука хантейских сказок» и оживили его уникальных героев.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FB97016-B68B-0CD2-D862-E7F8B7984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04507" y="1470208"/>
            <a:ext cx="2851541" cy="332590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ECC88F3-D2EC-C28B-36A3-3F4FACE3BB6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2346" y="1341595"/>
            <a:ext cx="4523475" cy="337789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273790945"/>
      </p:ext>
    </p:extLst>
  </p:cSld>
  <p:clrMapOvr>
    <a:masterClrMapping/>
  </p:clrMapOvr>
  <p:transition/>
  <p:timing/>
</p:sld>
</file>

<file path=ppt/slides/slide36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B51D38-F38C-E4C4-C1CC-FB1AED741B0D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F494924-7BA0-BDAF-D443-46E0C5A505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DC150EF3-186F-3EC0-2F8A-1C0C195B2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3826" y="2199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  <a:t>Югра в каждом дне</a:t>
            </a:r>
            <a:br>
              <a:rPr lang="ru-RU" sz="4000" i="1">
                <a:solidFill>
                  <a:srgbClr val="FF0000"/>
                </a:solidFill>
                <a:latin typeface="Arial Black" panose="020b0a04020102020204" pitchFamily="34" charset="0"/>
              </a:rPr>
            </a:br>
            <a:endParaRPr lang="ru-RU" sz="4000" i="1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2955760-ED75-BF25-DAF0-CE8F0DEAB51E}"/>
              </a:ext>
            </a:extLst>
          </p:cNvPr>
          <p:cNvSpPr txBox="1"/>
          <p:nvPr/>
        </p:nvSpPr>
        <p:spPr>
          <a:xfrm>
            <a:off x="575092" y="5092519"/>
            <a:ext cx="110418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>
                <a:solidFill>
                  <a:srgbClr val="002060"/>
                </a:solidFill>
                <a:latin typeface="Arial Black" panose="020b0a04020102020204" pitchFamily="34" charset="0"/>
              </a:rPr>
              <a:t>Мы не учим любить Югру по расписанию. Мы просто живём здесь — и каждый день открываем её заново. Вот она, Югра, в каждом нашем дне! </a:t>
            </a:r>
          </a:p>
        </p:txBody>
      </p:sp>
      <p:pic>
        <p:nvPicPr>
          <p:cNvPr id="3" name="Picture 3">
            <a:extLst>
              <a:ext uri="{FF2B5EF4-FFF2-40B4-BE49-F238E27FC236}">
                <a16:creationId xmlns:a16="http://schemas.microsoft.com/office/drawing/2014/main" id="{9FBF95D4-2E2B-6506-CA2D-E6698B0FDD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84"/>
          <a:stretch>
            <a:fillRect/>
          </a:stretch>
        </p:blipFill>
        <p:spPr bwMode="auto">
          <a:xfrm>
            <a:off x="575092" y="1502642"/>
            <a:ext cx="2232551" cy="142982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" name="Picture 2">
            <a:extLst>
              <a:ext uri="{FF2B5EF4-FFF2-40B4-BE49-F238E27FC236}">
                <a16:creationId xmlns:a16="http://schemas.microsoft.com/office/drawing/2014/main" id="{8CCCA1EC-5E34-415B-60BA-9378BC7592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98648" y="2863052"/>
            <a:ext cx="3343974" cy="21443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EEFCB37-B3BF-A18E-1987-DB6254E6123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294" y="3093512"/>
            <a:ext cx="2000145" cy="183796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8458B473-EA9E-78EF-11AE-6AAAAE5B6A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03668" y="3008376"/>
            <a:ext cx="2889684" cy="199900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>
            <a:extLst>
              <a:ext uri="{FF2B5EF4-FFF2-40B4-BE49-F238E27FC236}">
                <a16:creationId xmlns:a16="http://schemas.microsoft.com/office/drawing/2014/main" id="{1841DB87-9A3D-6BF6-CF95-D1B5F934E0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432610" y="3050944"/>
            <a:ext cx="2546633" cy="175260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2B6F9F5E-19F6-C3F8-EADC-BD09E27472B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27628" y="1281460"/>
            <a:ext cx="1800988" cy="14372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7F34BD85-0C8C-8094-DFCB-0838E4B0D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040" b="16177"/>
          <a:stretch>
            <a:fillRect/>
          </a:stretch>
        </p:blipFill>
        <p:spPr bwMode="auto">
          <a:xfrm>
            <a:off x="8701852" y="1307635"/>
            <a:ext cx="3277391" cy="15988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2CFE965D-4637-ACAA-8A0D-2A453EBCBB1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584520" y="1281460"/>
            <a:ext cx="1981658" cy="160579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FD79B51-CFBB-6A62-C55C-98F895D06A7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016016" y="1529014"/>
            <a:ext cx="1481103" cy="118973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89400197"/>
      </p:ext>
    </p:extLst>
  </p:cSld>
  <p:clrMapOvr>
    <a:masterClrMapping/>
  </p:clrMapOvr>
  <p:transition/>
  <p:timing/>
</p:sld>
</file>

<file path=ppt/slides/slide37.xml><?xml version="1.0" encoding="utf-8"?>
<p:sld xmlns:a="http://schemas.openxmlformats.org/drawingml/2006/main" xmlns:r="http://schemas.openxmlformats.org/officeDocument/2006/relationships" xmlns:p14="http://schemas.microsoft.com/office/powerpoint/2010/main" xmlns:a14="http://schemas.microsoft.com/office/drawing/2010/main" xmlns:p15="http://schemas.microsoft.com/office/powerpoint/2012/main" xmlns:p159="http://schemas.microsoft.com/office/powerpoint/2015/09/main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8FDB53-6144-53B8-27E7-711A6132024F}"/>
            </a:ext>
          </a:extLst>
        </p:cNvPr>
        <p:cNvGrpSpPr/>
        <p:nvPr/>
      </p:nvGrpSpPr>
      <p:grpSpPr>
        <a:xfrm>
          <a:off x="0" y="0"/>
          <a: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B16E1262-F8C3-E76E-8EFF-C09F4D6F53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125" y="152772"/>
            <a:ext cx="1274174" cy="1188823"/>
          </a:xfrm>
          <a:prstGeom prst="rect">
            <a:avLst/>
          </a:prstGeom>
        </p:spPr>
      </p:pic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4C72A701-747C-8CB6-1F08-77DA9C8A1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4332" y="84401"/>
            <a:ext cx="9581388" cy="1325563"/>
          </a:xfrm>
        </p:spPr>
        <p:txBody>
          <a:bodyPr>
            <a:noAutofit/>
          </a:bodyPr>
          <a:lstStyle/>
          <a:p>
            <a:pPr algn="ctr"/>
            <a:r>
              <a:rPr lang="ru-RU" sz="2800" i="1">
                <a:solidFill>
                  <a:srgbClr val="FF0000"/>
                </a:solidFill>
                <a:latin typeface="Arial Black" panose="020b0a04020102020204" pitchFamily="34" charset="0"/>
              </a:rPr>
              <a:t>«К истокам можно идти всю жизнь. И это — самый счастливый путь»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7C33410-FF2F-895E-8AB9-0982696D5A4E}"/>
              </a:ext>
            </a:extLst>
          </p:cNvPr>
          <p:cNvSpPr txBox="1"/>
          <p:nvPr/>
        </p:nvSpPr>
        <p:spPr>
          <a:xfrm>
            <a:off x="575092" y="1813173"/>
            <a:ext cx="11041816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>
                <a:solidFill>
                  <a:srgbClr val="002060"/>
                </a:solidFill>
                <a:latin typeface="Arial Black" panose="020b0a04020102020204" pitchFamily="34" charset="0"/>
              </a:rPr>
              <a:t>А дальше — будет ещё интереснее</a:t>
            </a:r>
          </a:p>
          <a:p>
            <a:pPr algn="ctr"/>
            <a:endParaRPr lang="ru-RU" sz="32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3200">
                <a:solidFill>
                  <a:srgbClr val="002060"/>
                </a:solidFill>
                <a:latin typeface="Arial Black" panose="020b0a04020102020204" pitchFamily="34" charset="0"/>
              </a:rPr>
              <a:t>Потому что у Югры много тайн. И мы будем открывать их снова и снова.</a:t>
            </a:r>
          </a:p>
          <a:p>
            <a:pPr algn="ctr"/>
            <a:endParaRPr lang="ru-RU" sz="3200">
              <a:solidFill>
                <a:srgbClr val="002060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4400">
                <a:solidFill>
                  <a:srgbClr val="FF0000"/>
                </a:solidFill>
                <a:latin typeface="Arial Black" panose="020b0a04020102020204" pitchFamily="34" charset="0"/>
              </a:rPr>
              <a:t>До новых встреч!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4ACC9B-64AF-F70E-824F-F8D41F221A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0909" y="3732063"/>
            <a:ext cx="2416563" cy="304153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ABE759D-EE8D-7D34-5171-63CC199E64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8925" y="4068046"/>
            <a:ext cx="2604748" cy="19535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738745"/>
      </p:ext>
    </p:extLst>
  </p:cSld>
  <p:clrMapOvr>
    <a:masterClrMapping/>
  </p:clrMapOvr>
  <p:transition/>
  <p:timing/>
</p:sld>
</file>

<file path=ppt/tags/tag1.xml><?xml version="1.0" encoding="utf-8"?>
<p:tagLst xmlns:p="http://schemas.openxmlformats.org/presentationml/2006/main">
  <p:tag name="AS_NET" val="4.0.30319.42000"/>
  <p:tag name="AS_OS" val="Microsoft Windows NT 10.0.14393.0"/>
  <p:tag name="AS_RELEASE_DATE" val="2019.12.14"/>
  <p:tag name="AS_TITLE" val="Aspose.Slides for .NET 4.0 Client Profile"/>
  <p:tag name="AS_VERSION" val="19.12"/>
</p:tagLst>
</file>

<file path=ppt/theme/theme1.xml><?xml version="1.0" encoding="utf-8"?>
<a:theme xmlns:r="http://schemas.openxmlformats.org/officeDocument/2006/relationships"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Arial"/>
        <a:cs typeface="Arial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Arial"/>
        <a:cs typeface="Arial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Company/>
  <PresentationFormat>Широкоэкранный</PresentationFormat>
  <Paragraphs>105</Paragraphs>
  <Slides>37</Slides>
  <Notes>0</Notes>
  <TotalTime>788</TotalTime>
  <HiddenSlides>0</HiddenSlides>
  <MMClips>0</MMClips>
  <ScaleCrop>0</ScaleCrop>
  <HeadingPairs>
    <vt:vector baseType="variant" size="6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baseType="lpstr" size="44">
      <vt:lpstr>Arial</vt:lpstr>
      <vt:lpstr>Aptos Display</vt:lpstr>
      <vt:lpstr>Aptos</vt:lpstr>
      <vt:lpstr>Arial Black</vt:lpstr>
      <vt:lpstr>Wingdings</vt:lpstr>
      <vt:lpstr>Times New Roman</vt:lpstr>
      <vt:lpstr>Тема Office</vt:lpstr>
      <vt:lpstr>МОЯ ЮГРА</vt:lpstr>
      <vt:lpstr>Актуальность проекта</vt:lpstr>
      <vt:lpstr>«Любовь к большой Родине начинается с малой»</vt:lpstr>
      <vt:lpstr>«Югра — не просто точка на карте. Югра — это то, что мы носим в сердце»</vt:lpstr>
      <vt:lpstr>Ожидаемые результаты</vt:lpstr>
      <vt:lpstr>В основе нашей работы — системный научный подход к этнокультурному воспитанию дошкольников</vt:lpstr>
      <vt:lpstr>Торжественное открытие музея «Моя Югра»</vt:lpstr>
      <vt:lpstr>Главная сокровищница — музей «Моя Югра»</vt:lpstr>
      <vt:lpstr>Моя малая Родина</vt:lpstr>
      <vt:lpstr>PowerPoint Presentation</vt:lpstr>
      <vt:lpstr>Окружной конкурс «Расту в Югре»</vt:lpstr>
      <vt:lpstr>Акция «Сделаем планету Югра чище»</vt:lpstr>
      <vt:lpstr>Праздник единства: «Дружба народов»</vt:lpstr>
      <vt:lpstr>1 место в Городском конкурсе «По тропинкам Югорского края»</vt:lpstr>
      <vt:lpstr>1 место в конкурсе «Югорские поэты детям»</vt:lpstr>
      <vt:lpstr>1 место в городском конкурсе за Театральную постановку: «Кави-кукушка»</vt:lpstr>
      <vt:lpstr>1 место в конкурсе чтецов «Тайна Югорской Земли»</vt:lpstr>
      <vt:lpstr>Мастер-класс «Северяне»</vt:lpstr>
      <vt:lpstr>Участие в региональном конкурсе«Край родной-моя Россия» Проект «Хантыйский  чум»</vt:lpstr>
      <vt:lpstr>Творчество с выпускниками</vt:lpstr>
      <vt:lpstr>Театр у истоков: сказка «Запрет»</vt:lpstr>
      <vt:lpstr>Красота и традиции: «Мисс - Мисне»</vt:lpstr>
      <vt:lpstr>Красота и традиции: «Мисс - Мисне»</vt:lpstr>
      <vt:lpstr>Семейная мастерская</vt:lpstr>
      <vt:lpstr>Спортивный дух предков</vt:lpstr>
      <vt:lpstr>Забота о природе с «Югра Экология» </vt:lpstr>
      <vt:lpstr>Экология и доброта: акция «Добрые крышечки»</vt:lpstr>
      <vt:lpstr>Конкурс видеороликов «Красота природы Югры»</vt:lpstr>
      <vt:lpstr>Семейный месяц в Югре: конкурс видеорецептов</vt:lpstr>
      <vt:lpstr>Поэтическая гостиная: 1 место в конкурсе чтецов про Югру</vt:lpstr>
      <vt:lpstr>Украшение пространства: «Югра в каждом окошке»</vt:lpstr>
      <vt:lpstr>Ремесленная мастерская</vt:lpstr>
      <vt:lpstr>Ремесленная мастерская</vt:lpstr>
      <vt:lpstr>«Сундук хантейских сказок»: Когда родители — волшебники</vt:lpstr>
      <vt:lpstr>«Сундук хантейских сказок»: Когда родители — волшебники</vt:lpstr>
      <vt:lpstr>Югра в каждом дне</vt:lpstr>
      <vt:lpstr>«К истокам можно идти всю жизнь. И это — самый счастливый путь»</vt:lpstr>
    </vt:vector>
  </TitlesOfParts>
  <LinksUpToDate>0</LinksUpToDate>
  <SharedDoc>0</SharedDoc>
  <HyperlinksChanged>0</HyperlinksChanged>
  <Application>Aspose.Slides for .NET</Application>
  <AppVersion>19.1200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title>СКОРО В ШКОЛУ!</dc:title>
  <dc:creator>arhagova2020@yandex.ru</dc:creator>
  <cp:lastModifiedBy>arhagova2020@yandex.ru</cp:lastModifiedBy>
  <cp:revision>38</cp:revision>
  <dcterms:created xsi:type="dcterms:W3CDTF">2025-09-29T14:03:36Z</dcterms:created>
  <dcterms:modified xsi:type="dcterms:W3CDTF">2026-09-24T16:12:58Z</dcterms:modified>
</cp:coreProperties>
</file>