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800000"/>
    <a:srgbClr val="9966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1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84B5C-BF91-4AB3-AABA-FACF95D6F058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799D5-CA7B-4535-8385-4F1387220A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935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579201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4846" y="476672"/>
            <a:ext cx="6764288" cy="345638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>Муниципальное бюджетное образовательное учреждение </a:t>
            </a:r>
            <a:b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>«Романовский детский сад № 1»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Segoe UI Black" pitchFamily="34" charset="0"/>
                <a:ea typeface="Segoe UI Black" pitchFamily="34" charset="0"/>
              </a:rPr>
              <a:t>«Формирование читательской грамотности дошкольников с применением приёмов технологии критического мышления»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077072"/>
            <a:ext cx="3600400" cy="175260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>Автор: Шамова Ангелина Евгеньевна </a:t>
            </a:r>
          </a:p>
          <a:p>
            <a:pPr algn="l"/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 Black" pitchFamily="34" charset="0"/>
                <a:ea typeface="Segoe UI Black" pitchFamily="34" charset="0"/>
              </a:rPr>
              <a:t>учитель - логопед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Segoe UI Black" pitchFamily="34" charset="0"/>
              <a:ea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3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>Толстые и тонкие </a:t>
            </a:r>
            <a:r>
              <a:rPr lang="ru-RU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>вопросы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2626161"/>
            <a:ext cx="7344816" cy="3251112"/>
          </a:xfrm>
        </p:spPr>
        <p:txBody>
          <a:bodyPr numCol="2">
            <a:normAutofit fontScale="25000" lnSpcReduction="20000"/>
          </a:bodyPr>
          <a:lstStyle/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Кто?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Что? 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Когда?</a:t>
            </a:r>
          </a:p>
          <a:p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Г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де?</a:t>
            </a:r>
          </a:p>
          <a:p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К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ак зовут?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Мог ли? </a:t>
            </a:r>
          </a:p>
          <a:p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С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огласны ли…?</a:t>
            </a:r>
          </a:p>
          <a:p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В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ерно ли..?</a:t>
            </a:r>
          </a:p>
          <a:p>
            <a:pPr marL="0" indent="0">
              <a:buNone/>
            </a:pPr>
            <a:endParaRPr lang="ru-RU" sz="5100" dirty="0" smtClean="0">
              <a:solidFill>
                <a:srgbClr val="800000"/>
              </a:solidFill>
              <a:latin typeface="Segoe UI Black" pitchFamily="34" charset="0"/>
              <a:ea typeface="Segoe UI Black" pitchFamily="34" charset="0"/>
            </a:endParaRPr>
          </a:p>
          <a:p>
            <a:pPr marL="0" indent="0">
              <a:buNone/>
            </a:pPr>
            <a:endParaRPr lang="ru-RU" sz="5100" dirty="0" smtClean="0">
              <a:solidFill>
                <a:srgbClr val="800000"/>
              </a:solidFill>
              <a:latin typeface="Segoe UI Black" pitchFamily="34" charset="0"/>
              <a:ea typeface="Segoe UI Black" pitchFamily="34" charset="0"/>
            </a:endParaRPr>
          </a:p>
          <a:p>
            <a:pPr marL="0" indent="0">
              <a:buNone/>
            </a:pPr>
            <a:endParaRPr lang="ru-RU" sz="51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</a:endParaRPr>
          </a:p>
          <a:p>
            <a:pPr marL="0" indent="0">
              <a:buNone/>
            </a:pPr>
            <a:endParaRPr lang="ru-RU" sz="5100" dirty="0" smtClean="0">
              <a:solidFill>
                <a:srgbClr val="800000"/>
              </a:solidFill>
              <a:latin typeface="Segoe UI Black" pitchFamily="34" charset="0"/>
              <a:ea typeface="Segoe UI Black" pitchFamily="34" charset="0"/>
            </a:endParaRP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Почему </a:t>
            </a:r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вы 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думаете?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В </a:t>
            </a:r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чем 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различие?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Предположите</a:t>
            </a:r>
            <a:r>
              <a:rPr lang="ru-RU" sz="9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, что будет, если</a:t>
            </a:r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?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Дайте 3 объяснения почему…?</a:t>
            </a:r>
          </a:p>
          <a:p>
            <a:r>
              <a:rPr lang="ru-RU" sz="9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Что, если….?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Объект 3" descr="Picture background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26" y="836712"/>
            <a:ext cx="147484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PC\Desktop\98690221_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25961"/>
            <a:ext cx="1653540" cy="18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6583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>Спасибо за внимание!</a:t>
            </a:r>
            <a:endParaRPr lang="ru-RU" sz="6600" dirty="0">
              <a:solidFill>
                <a:srgbClr val="663300"/>
              </a:solidFill>
              <a:latin typeface="Segoe UI Black" pitchFamily="34" charset="0"/>
              <a:ea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9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019"/>
            <a:ext cx="8229600" cy="4063182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 «Читательская грамотность – это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жизни».</a:t>
            </a:r>
            <a:endParaRPr lang="ru-RU" b="1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6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dirty="0" smtClean="0">
                <a:solidFill>
                  <a:schemeClr val="accent2">
                    <a:lumMod val="50000"/>
                  </a:schemeClr>
                </a:solidFill>
                <a:latin typeface="Segoe UI Black" pitchFamily="34" charset="0"/>
                <a:ea typeface="Segoe UI Black" pitchFamily="34" charset="0"/>
              </a:rPr>
              <a:t>Процесс </a:t>
            </a:r>
            <a:r>
              <a:rPr lang="ru-RU" sz="3500" dirty="0">
                <a:solidFill>
                  <a:schemeClr val="accent2">
                    <a:lumMod val="50000"/>
                  </a:schemeClr>
                </a:solidFill>
                <a:latin typeface="Segoe UI Black" pitchFamily="34" charset="0"/>
                <a:ea typeface="Segoe UI Black" pitchFamily="34" charset="0"/>
              </a:rPr>
              <a:t>формирования читателя в дошкольном возрасте состоит из двух этапов</a:t>
            </a:r>
            <a:r>
              <a:rPr lang="ru-RU" sz="3500" dirty="0" smtClean="0">
                <a:solidFill>
                  <a:schemeClr val="accent2">
                    <a:lumMod val="50000"/>
                  </a:schemeClr>
                </a:solidFill>
                <a:latin typeface="Segoe UI Black" pitchFamily="34" charset="0"/>
                <a:ea typeface="Segoe UI Black" pitchFamily="34" charset="0"/>
              </a:rPr>
              <a:t>:</a:t>
            </a:r>
            <a:endParaRPr lang="ru-RU" dirty="0"/>
          </a:p>
          <a:p>
            <a:pPr lvl="0"/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Пассивного этапа, когда ребёнок является слушателем (грамотным слушателем или пассивным читателем) тех произведений, которые ему читают взрослые;</a:t>
            </a:r>
          </a:p>
          <a:p>
            <a:pPr lvl="0"/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Активного этапа, когда ребёнок проявляет интерес к книге, постоянно просит взрослых читать ему, а затем усваивает буквы, начинает читать сам.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87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Segoe UI Black" pitchFamily="34" charset="0"/>
                <a:ea typeface="Segoe UI Black" pitchFamily="34" charset="0"/>
              </a:rPr>
              <a:t>Методы и приёмы по формированию читательской грамотности: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ru-RU" sz="28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чтение педагогом по книге или наизусть, при котором происходит дословная передача текста;</a:t>
            </a:r>
          </a:p>
          <a:p>
            <a:pPr lvl="0" algn="just"/>
            <a:r>
              <a:rPr lang="ru-RU" sz="28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прослушивание записей народного творчества и просмотр видеоматериалов;</a:t>
            </a:r>
          </a:p>
          <a:p>
            <a:pPr lvl="0" algn="just"/>
            <a:r>
              <a:rPr lang="ru-RU" sz="28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беседа по прочитанному, которая способствует более глубокому восприятию литературного текста детьми, выражению своего отношения к услышанному</a:t>
            </a:r>
            <a:r>
              <a:rPr lang="ru-RU" sz="28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;</a:t>
            </a:r>
          </a:p>
          <a:p>
            <a:pPr lvl="0" algn="just"/>
            <a:r>
              <a:rPr lang="ru-RU" sz="28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разучивание стихотворений;</a:t>
            </a:r>
          </a:p>
          <a:p>
            <a:pPr lvl="0" algn="just"/>
            <a:r>
              <a:rPr lang="ru-RU" sz="28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чтение </a:t>
            </a:r>
            <a:r>
              <a:rPr lang="ru-RU" sz="28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и рассказывание с использованием наглядного материала;</a:t>
            </a:r>
          </a:p>
          <a:p>
            <a:pPr lvl="0"/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41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Segoe UI Black" pitchFamily="34" charset="0"/>
                <a:ea typeface="Segoe UI Black" pitchFamily="34" charset="0"/>
              </a:rPr>
              <a:t>Методы и приёмы по формированию читательской грамотности: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72306"/>
            <a:ext cx="8229600" cy="4713387"/>
          </a:xfrm>
        </p:spPr>
        <p:txBody>
          <a:bodyPr>
            <a:normAutofit fontScale="77500" lnSpcReduction="20000"/>
          </a:bodyPr>
          <a:lstStyle/>
          <a:p>
            <a:pPr lvl="0"/>
            <a:endParaRPr lang="ru-RU" sz="2800" dirty="0"/>
          </a:p>
          <a:p>
            <a:pPr lvl="0" algn="just"/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проектная деятельность (изготовление книжек-самоделок с рисунками о произведениях, создание тематических журналов и детских энциклопедий на основе знакомства с литературными произведениями, в ходе которой совершенствуются умения детей отражать результаты восприятия произведений в разных видах художественно-речевой и изобразительной деятельности;</a:t>
            </a:r>
          </a:p>
          <a:p>
            <a:pPr lvl="0" algn="just"/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самостоятельное обсуждение прочитанного, в ходе которого дети могут делиться своими впечатлениями.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Критическое мышление — это умение всесторонне анализировать информацию и делать обоснованные (в идеале — объективные) выводы</a:t>
            </a:r>
            <a:r>
              <a:rPr lang="ru-RU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.</a:t>
            </a:r>
          </a:p>
          <a:p>
            <a:r>
              <a:rPr lang="ru-RU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Также </a:t>
            </a:r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под критическим мышлением понимают способность ставить под сомнение любую информацию, в том числе собственные убеждения</a:t>
            </a:r>
            <a:r>
              <a:rPr lang="ru-RU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.</a:t>
            </a:r>
          </a:p>
          <a:p>
            <a:r>
              <a:rPr lang="ru-RU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Критическое </a:t>
            </a:r>
            <a:r>
              <a:rPr lang="ru-RU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</a:rPr>
              <a:t>мышление означает мышление оценочное, рефлексивное. </a:t>
            </a:r>
          </a:p>
        </p:txBody>
      </p:sp>
    </p:spTree>
    <p:extLst>
      <p:ext uri="{BB962C8B-B14F-4D97-AF65-F5344CB8AC3E}">
        <p14:creationId xmlns:p14="http://schemas.microsoft.com/office/powerpoint/2010/main" val="14432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42875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700" dirty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Технология развития критического мышления включает в себя следующие приёмы: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018"/>
            <a:ext cx="8229600" cy="485527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Верные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и неверные утверждения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Кластер</a:t>
            </a:r>
            <a:endParaRPr lang="ru-RU" sz="36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Дерево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предсказаний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Толстые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и тонкие вопросы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Чтение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с остановками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Синквейн</a:t>
            </a:r>
            <a:endParaRPr lang="ru-RU" sz="36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Фишбоун</a:t>
            </a:r>
            <a:endParaRPr lang="ru-RU" sz="36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Кубик </a:t>
            </a:r>
            <a:r>
              <a:rPr lang="ru-RU" sz="3600" dirty="0" err="1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Блума</a:t>
            </a:r>
            <a:endParaRPr lang="ru-RU" sz="36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Перемешанные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события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Заучивание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по схеме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Загадка</a:t>
            </a:r>
            <a:endParaRPr lang="ru-RU" sz="36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Цитата</a:t>
            </a:r>
            <a:endParaRPr lang="ru-RU" sz="3600" dirty="0">
              <a:solidFill>
                <a:srgbClr val="800000"/>
              </a:solidFill>
              <a:latin typeface="Segoe UI Black" pitchFamily="34" charset="0"/>
              <a:ea typeface="Segoe UI Black" pitchFamily="34" charset="0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Корзина </a:t>
            </a:r>
            <a:r>
              <a:rPr lang="ru-RU" sz="3600" dirty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идей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8000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Ассоциативный куст и др.</a:t>
            </a:r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3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12" y="-300084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  <a:cs typeface="Times New Roman"/>
              </a:rPr>
              <a:t>Кластер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endParaRPr lang="ru-RU" sz="2000" dirty="0"/>
          </a:p>
        </p:txBody>
      </p:sp>
      <p:sp>
        <p:nvSpPr>
          <p:cNvPr id="5" name="Овал 4"/>
          <p:cNvSpPr/>
          <p:nvPr/>
        </p:nvSpPr>
        <p:spPr>
          <a:xfrm>
            <a:off x="3563888" y="908720"/>
            <a:ext cx="2016224" cy="720080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Сказка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8884068">
            <a:off x="3059832" y="1340768"/>
            <a:ext cx="504056" cy="288032"/>
          </a:xfrm>
          <a:prstGeom prst="rightArrow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 rot="1421176">
            <a:off x="5616736" y="1318374"/>
            <a:ext cx="504056" cy="288032"/>
          </a:xfrm>
          <a:prstGeom prst="rightArrow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115616" y="1695521"/>
            <a:ext cx="2304256" cy="725367"/>
          </a:xfrm>
          <a:prstGeom prst="ellipse">
            <a:avLst/>
          </a:prstGeom>
          <a:noFill/>
          <a:ln w="444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Народная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636500" y="1628800"/>
            <a:ext cx="2304256" cy="725367"/>
          </a:xfrm>
          <a:prstGeom prst="ellipse">
            <a:avLst/>
          </a:prstGeom>
          <a:noFill/>
          <a:ln w="4445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Литературная (авторская)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791580" y="2369082"/>
            <a:ext cx="648072" cy="210737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843808" y="2420888"/>
            <a:ext cx="607502" cy="243216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35496" y="2852936"/>
            <a:ext cx="1944216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Сказки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народов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России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479202" y="2897471"/>
            <a:ext cx="1944216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Сказки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народов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мира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5436096" y="2356004"/>
            <a:ext cx="648072" cy="210737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637005" y="2354167"/>
            <a:ext cx="607502" cy="243216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4608004" y="2882551"/>
            <a:ext cx="1944216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Сказки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русских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писателей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272399" y="2897471"/>
            <a:ext cx="1944216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Сказки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зарубежных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писателей</a:t>
            </a: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239852" y="3861048"/>
            <a:ext cx="2736304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 животных (волк, лиса, заяц, петух)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3295836" y="4797152"/>
            <a:ext cx="2736304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Бытовые (солдат, бабка, поп, мужик, барин)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313381" y="5805264"/>
            <a:ext cx="2736304" cy="864096"/>
          </a:xfrm>
          <a:prstGeom prst="ellipse">
            <a:avLst/>
          </a:prstGeom>
          <a:noFill/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Волшебная (Иван-царевич, Змей Горыныч, Василиса-Премудрая)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5120" name="Прямая со стрелкой 5119"/>
          <p:cNvCxnSpPr/>
          <p:nvPr/>
        </p:nvCxnSpPr>
        <p:spPr>
          <a:xfrm>
            <a:off x="1115616" y="3761567"/>
            <a:ext cx="1906181" cy="459521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4" name="Прямая со стрелкой 5123"/>
          <p:cNvCxnSpPr/>
          <p:nvPr/>
        </p:nvCxnSpPr>
        <p:spPr>
          <a:xfrm>
            <a:off x="1115616" y="3861048"/>
            <a:ext cx="2124236" cy="1224136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6" name="Прямая со стрелкой 5125"/>
          <p:cNvCxnSpPr/>
          <p:nvPr/>
        </p:nvCxnSpPr>
        <p:spPr>
          <a:xfrm>
            <a:off x="1007604" y="3861048"/>
            <a:ext cx="2232248" cy="2160240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8" name="Прямая со стрелкой 5127"/>
          <p:cNvCxnSpPr/>
          <p:nvPr/>
        </p:nvCxnSpPr>
        <p:spPr>
          <a:xfrm>
            <a:off x="3147559" y="3761567"/>
            <a:ext cx="272313" cy="229760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0" name="Прямая со стрелкой 5129"/>
          <p:cNvCxnSpPr/>
          <p:nvPr/>
        </p:nvCxnSpPr>
        <p:spPr>
          <a:xfrm>
            <a:off x="3021797" y="3761567"/>
            <a:ext cx="290063" cy="1179601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2" name="Прямая со стрелкой 5131"/>
          <p:cNvCxnSpPr/>
          <p:nvPr/>
        </p:nvCxnSpPr>
        <p:spPr>
          <a:xfrm>
            <a:off x="2915816" y="3761567"/>
            <a:ext cx="504056" cy="2259721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4" name="Прямая со стрелкой 5133"/>
          <p:cNvCxnSpPr/>
          <p:nvPr/>
        </p:nvCxnSpPr>
        <p:spPr>
          <a:xfrm flipH="1">
            <a:off x="5636500" y="3761567"/>
            <a:ext cx="232264" cy="229760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6" name="Прямая со стрелкой 5135"/>
          <p:cNvCxnSpPr/>
          <p:nvPr/>
        </p:nvCxnSpPr>
        <p:spPr>
          <a:xfrm flipH="1">
            <a:off x="5868764" y="3761567"/>
            <a:ext cx="288653" cy="1129860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8" name="Прямая со стрелкой 5137"/>
          <p:cNvCxnSpPr/>
          <p:nvPr/>
        </p:nvCxnSpPr>
        <p:spPr>
          <a:xfrm flipH="1">
            <a:off x="5868764" y="3717032"/>
            <a:ext cx="431428" cy="2304256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0" name="Прямая со стрелкой 5139"/>
          <p:cNvCxnSpPr/>
          <p:nvPr/>
        </p:nvCxnSpPr>
        <p:spPr>
          <a:xfrm flipH="1">
            <a:off x="6084168" y="3746647"/>
            <a:ext cx="1552837" cy="546449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2" name="Прямая со стрелкой 5141"/>
          <p:cNvCxnSpPr/>
          <p:nvPr/>
        </p:nvCxnSpPr>
        <p:spPr>
          <a:xfrm flipH="1">
            <a:off x="6157417" y="3761567"/>
            <a:ext cx="1783339" cy="1395625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4" name="Прямая со стрелкой 5143"/>
          <p:cNvCxnSpPr/>
          <p:nvPr/>
        </p:nvCxnSpPr>
        <p:spPr>
          <a:xfrm flipH="1">
            <a:off x="6084168" y="3761567"/>
            <a:ext cx="2304256" cy="2259721"/>
          </a:xfrm>
          <a:prstGeom prst="straightConnector1">
            <a:avLst/>
          </a:prstGeom>
          <a:ln w="25400">
            <a:solidFill>
              <a:srgbClr val="8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38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8" grpId="0" animBg="1"/>
      <p:bldP spid="4" grpId="0" animBg="1"/>
      <p:bldP spid="11" grpId="0" animBg="1"/>
      <p:bldP spid="20" grpId="0" animBg="1"/>
      <p:bldP spid="22" grpId="0" animBg="1"/>
      <p:bldP spid="26" grpId="0" animBg="1"/>
      <p:bldP spid="27" grpId="0" animBg="1"/>
      <p:bldP spid="21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79" y="0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>Фишбоун</a:t>
            </a:r>
            <a:r>
              <a:rPr lang="ru-RU" sz="1000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/>
            </a:r>
            <a:br>
              <a:rPr lang="ru-RU" sz="1000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</a:br>
            <a:r>
              <a:rPr lang="ru-RU" sz="1000" dirty="0" smtClean="0">
                <a:solidFill>
                  <a:srgbClr val="663300"/>
                </a:solidFill>
                <a:latin typeface="Segoe UI Black" pitchFamily="34" charset="0"/>
                <a:ea typeface="Segoe UI Black" pitchFamily="34" charset="0"/>
              </a:rPr>
              <a:t>Факты, суть понятий                                                                                                                       Основные понятия темы, причины</a:t>
            </a:r>
            <a:endParaRPr lang="ru-RU" sz="1000" dirty="0">
              <a:solidFill>
                <a:srgbClr val="663300"/>
              </a:solidFill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499995" y="620688"/>
            <a:ext cx="4032448" cy="824543"/>
          </a:xfrm>
          <a:prstGeom prst="triangle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663300"/>
                </a:solidFill>
              </a:rPr>
              <a:t>Заюшкина</a:t>
            </a:r>
            <a:r>
              <a:rPr lang="ru-RU" sz="1600" b="1" dirty="0" smtClean="0">
                <a:solidFill>
                  <a:srgbClr val="663300"/>
                </a:solidFill>
              </a:rPr>
              <a:t> избушка</a:t>
            </a:r>
            <a:endParaRPr lang="ru-RU" sz="1600" b="1" dirty="0">
              <a:solidFill>
                <a:srgbClr val="6633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29405" y="1470991"/>
            <a:ext cx="0" cy="3290157"/>
          </a:xfrm>
          <a:prstGeom prst="line">
            <a:avLst/>
          </a:prstGeom>
          <a:ln w="101600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Выноска со стрелкой вправо 10"/>
          <p:cNvSpPr/>
          <p:nvPr/>
        </p:nvSpPr>
        <p:spPr>
          <a:xfrm>
            <a:off x="699795" y="2511421"/>
            <a:ext cx="3600400" cy="792088"/>
          </a:xfrm>
          <a:prstGeom prst="righ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663300"/>
                </a:solidFill>
              </a:rPr>
              <a:t>Доброта, простодушие, вера «сладким речам»</a:t>
            </a:r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12" name="Выноска со стрелкой вправо 11"/>
          <p:cNvSpPr/>
          <p:nvPr/>
        </p:nvSpPr>
        <p:spPr>
          <a:xfrm>
            <a:off x="691884" y="3429000"/>
            <a:ext cx="3600400" cy="792088"/>
          </a:xfrm>
          <a:prstGeom prst="righ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Страх, испуг.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Не выгнали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699795" y="4365104"/>
            <a:ext cx="3600400" cy="792088"/>
          </a:xfrm>
          <a:prstGeom prst="righ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Не испугался, выгнал лису. Стали жить вместе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10" name="Выноска со стрелкой влево 9"/>
          <p:cNvSpPr/>
          <p:nvPr/>
        </p:nvSpPr>
        <p:spPr>
          <a:xfrm>
            <a:off x="4788024" y="1587420"/>
            <a:ext cx="3456384" cy="792088"/>
          </a:xfrm>
          <a:prstGeom prst="lef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Заяц – изба лубяная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Лиса – изба ледяная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16" name="Выноска со стрелкой влево 15"/>
          <p:cNvSpPr/>
          <p:nvPr/>
        </p:nvSpPr>
        <p:spPr>
          <a:xfrm>
            <a:off x="4788024" y="2526431"/>
            <a:ext cx="3456384" cy="792088"/>
          </a:xfrm>
          <a:prstGeom prst="lef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Заяц пустил лису, она его выгнала</a:t>
            </a:r>
          </a:p>
        </p:txBody>
      </p:sp>
      <p:sp>
        <p:nvSpPr>
          <p:cNvPr id="17" name="Выноска со стрелкой влево 16"/>
          <p:cNvSpPr/>
          <p:nvPr/>
        </p:nvSpPr>
        <p:spPr>
          <a:xfrm>
            <a:off x="4773014" y="3429000"/>
            <a:ext cx="3456384" cy="792088"/>
          </a:xfrm>
          <a:prstGeom prst="lef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Помогали звери: собаки, медведь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19" name="Выноска со стрелкой влево 18"/>
          <p:cNvSpPr/>
          <p:nvPr/>
        </p:nvSpPr>
        <p:spPr>
          <a:xfrm>
            <a:off x="4788024" y="4365104"/>
            <a:ext cx="3456384" cy="792088"/>
          </a:xfrm>
          <a:prstGeom prst="lef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Смелый петушок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6200000">
            <a:off x="3516703" y="3443155"/>
            <a:ext cx="2143456" cy="5139482"/>
          </a:xfrm>
          <a:prstGeom prst="chevron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Нельзя слепо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</a:rPr>
              <a:t> доверять незнакомым,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</a:rPr>
              <a:t>к сладким речам относиться с долей сомнения</a:t>
            </a:r>
            <a:endParaRPr lang="ru-RU" b="1" dirty="0">
              <a:solidFill>
                <a:srgbClr val="663300"/>
              </a:solidFill>
            </a:endParaRPr>
          </a:p>
        </p:txBody>
      </p:sp>
      <p:sp>
        <p:nvSpPr>
          <p:cNvPr id="25" name="Выноска со стрелкой вправо 24"/>
          <p:cNvSpPr/>
          <p:nvPr/>
        </p:nvSpPr>
        <p:spPr>
          <a:xfrm>
            <a:off x="699795" y="1556792"/>
            <a:ext cx="3600400" cy="792088"/>
          </a:xfrm>
          <a:prstGeom prst="rightArrowCallou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3300"/>
                </a:solidFill>
              </a:rPr>
              <a:t>Пришла весна, солнце греет сильнее, ледяная изба растаяла</a:t>
            </a:r>
            <a:endParaRPr lang="ru-RU" sz="1400" b="1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07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407</Words>
  <Application>Microsoft Office PowerPoint</Application>
  <PresentationFormat>Экран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 Муниципальное бюджетное образовательное учреждение  «Романовский детский сад № 1»  «Формирование читательской грамотности дошкольников с применением приёмов технологии критического мышления» </vt:lpstr>
      <vt:lpstr>Презентация PowerPoint</vt:lpstr>
      <vt:lpstr>Презентация PowerPoint</vt:lpstr>
      <vt:lpstr>Методы и приёмы по формированию читательской грамотности:</vt:lpstr>
      <vt:lpstr>Методы и приёмы по формированию читательской грамотности:</vt:lpstr>
      <vt:lpstr>Презентация PowerPoint</vt:lpstr>
      <vt:lpstr>Технология развития критического мышления включает в себя следующие приёмы: </vt:lpstr>
      <vt:lpstr>Кластер </vt:lpstr>
      <vt:lpstr>Фишбоун Факты, суть понятий                                                                                                                       Основные понятия темы, причины</vt:lpstr>
      <vt:lpstr>Толстые и тонкие  вопросы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Муниципальное бюджетное образовательное учреждение  «Романовский детский сад № 1»  «Формирование читательской грамотности дошкольников с применением приёмов технологии критического мышления» </dc:title>
  <dc:creator>PC</dc:creator>
  <cp:lastModifiedBy>PC</cp:lastModifiedBy>
  <cp:revision>20</cp:revision>
  <dcterms:created xsi:type="dcterms:W3CDTF">2024-12-05T10:17:16Z</dcterms:created>
  <dcterms:modified xsi:type="dcterms:W3CDTF">2024-12-12T10:02:59Z</dcterms:modified>
</cp:coreProperties>
</file>