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76" r:id="rId13"/>
    <p:sldId id="266" r:id="rId14"/>
    <p:sldId id="267" r:id="rId15"/>
    <p:sldId id="268" r:id="rId16"/>
    <p:sldId id="269" r:id="rId17"/>
    <p:sldId id="270" r:id="rId18"/>
    <p:sldId id="271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0B4F6-96BF-498A-B82C-7AED9B17B189}" type="datetimeFigureOut">
              <a:rPr lang="ru-RU" smtClean="0"/>
              <a:t>16.07.2025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4DFB0-84B2-4DB6-8006-087B0B1BD9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3014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  <p:sndAc>
          <p:stSnd>
            <p:snd r:embed="rId1" name="voltage.wav"/>
          </p:stSnd>
        </p:sndAc>
      </p:transition>
    </mc:Choice>
    <mc:Fallback xmlns="">
      <p:transition spd="slow">
        <p:fade/>
        <p:sndAc>
          <p:stSnd>
            <p:snd r:embed="rId3" name="voltage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0B4F6-96BF-498A-B82C-7AED9B17B189}" type="datetimeFigureOut">
              <a:rPr lang="ru-RU" smtClean="0"/>
              <a:t>16.07.2025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4DFB0-84B2-4DB6-8006-087B0B1BD9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2415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  <p:sndAc>
          <p:stSnd>
            <p:snd r:embed="rId1" name="voltage.wav"/>
          </p:stSnd>
        </p:sndAc>
      </p:transition>
    </mc:Choice>
    <mc:Fallback xmlns="">
      <p:transition spd="slow">
        <p:fade/>
        <p:sndAc>
          <p:stSnd>
            <p:snd r:embed="rId3" name="voltage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0B4F6-96BF-498A-B82C-7AED9B17B189}" type="datetimeFigureOut">
              <a:rPr lang="ru-RU" smtClean="0"/>
              <a:t>16.07.2025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4DFB0-84B2-4DB6-8006-087B0B1BD9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889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  <p:sndAc>
          <p:stSnd>
            <p:snd r:embed="rId1" name="voltage.wav"/>
          </p:stSnd>
        </p:sndAc>
      </p:transition>
    </mc:Choice>
    <mc:Fallback xmlns="">
      <p:transition spd="slow">
        <p:fade/>
        <p:sndAc>
          <p:stSnd>
            <p:snd r:embed="rId3" name="voltage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0B4F6-96BF-498A-B82C-7AED9B17B189}" type="datetimeFigureOut">
              <a:rPr lang="ru-RU" smtClean="0"/>
              <a:t>16.07.2025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4DFB0-84B2-4DB6-8006-087B0B1BD9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83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  <p:sndAc>
          <p:stSnd>
            <p:snd r:embed="rId1" name="voltage.wav"/>
          </p:stSnd>
        </p:sndAc>
      </p:transition>
    </mc:Choice>
    <mc:Fallback xmlns="">
      <p:transition spd="slow">
        <p:fade/>
        <p:sndAc>
          <p:stSnd>
            <p:snd r:embed="rId3" name="voltage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0B4F6-96BF-498A-B82C-7AED9B17B189}" type="datetimeFigureOut">
              <a:rPr lang="ru-RU" smtClean="0"/>
              <a:t>16.07.2025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4DFB0-84B2-4DB6-8006-087B0B1BD9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703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  <p:sndAc>
          <p:stSnd>
            <p:snd r:embed="rId1" name="voltage.wav"/>
          </p:stSnd>
        </p:sndAc>
      </p:transition>
    </mc:Choice>
    <mc:Fallback xmlns="">
      <p:transition spd="slow">
        <p:fade/>
        <p:sndAc>
          <p:stSnd>
            <p:snd r:embed="rId3" name="voltage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0B4F6-96BF-498A-B82C-7AED9B17B189}" type="datetimeFigureOut">
              <a:rPr lang="ru-RU" smtClean="0"/>
              <a:t>16.07.2025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4DFB0-84B2-4DB6-8006-087B0B1BD9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907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  <p:sndAc>
          <p:stSnd>
            <p:snd r:embed="rId1" name="voltage.wav"/>
          </p:stSnd>
        </p:sndAc>
      </p:transition>
    </mc:Choice>
    <mc:Fallback xmlns="">
      <p:transition spd="slow">
        <p:fade/>
        <p:sndAc>
          <p:stSnd>
            <p:snd r:embed="rId3" name="voltage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0B4F6-96BF-498A-B82C-7AED9B17B189}" type="datetimeFigureOut">
              <a:rPr lang="ru-RU" smtClean="0"/>
              <a:t>16.07.2025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4DFB0-84B2-4DB6-8006-087B0B1BD9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240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  <p:sndAc>
          <p:stSnd>
            <p:snd r:embed="rId1" name="voltage.wav"/>
          </p:stSnd>
        </p:sndAc>
      </p:transition>
    </mc:Choice>
    <mc:Fallback xmlns="">
      <p:transition spd="slow">
        <p:fade/>
        <p:sndAc>
          <p:stSnd>
            <p:snd r:embed="rId3" name="voltage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0B4F6-96BF-498A-B82C-7AED9B17B189}" type="datetimeFigureOut">
              <a:rPr lang="ru-RU" smtClean="0"/>
              <a:t>16.07.2025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4DFB0-84B2-4DB6-8006-087B0B1BD9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16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  <p:sndAc>
          <p:stSnd>
            <p:snd r:embed="rId1" name="voltage.wav"/>
          </p:stSnd>
        </p:sndAc>
      </p:transition>
    </mc:Choice>
    <mc:Fallback xmlns="">
      <p:transition spd="slow">
        <p:fade/>
        <p:sndAc>
          <p:stSnd>
            <p:snd r:embed="rId3" name="voltage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0B4F6-96BF-498A-B82C-7AED9B17B189}" type="datetimeFigureOut">
              <a:rPr lang="ru-RU" smtClean="0"/>
              <a:t>16.07.2025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4DFB0-84B2-4DB6-8006-087B0B1BD9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2736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  <p:sndAc>
          <p:stSnd>
            <p:snd r:embed="rId1" name="voltage.wav"/>
          </p:stSnd>
        </p:sndAc>
      </p:transition>
    </mc:Choice>
    <mc:Fallback xmlns="">
      <p:transition spd="slow">
        <p:fade/>
        <p:sndAc>
          <p:stSnd>
            <p:snd r:embed="rId3" name="voltage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0B4F6-96BF-498A-B82C-7AED9B17B189}" type="datetimeFigureOut">
              <a:rPr lang="ru-RU" smtClean="0"/>
              <a:t>16.07.2025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4DFB0-84B2-4DB6-8006-087B0B1BD9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41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  <p:sndAc>
          <p:stSnd>
            <p:snd r:embed="rId1" name="voltage.wav"/>
          </p:stSnd>
        </p:sndAc>
      </p:transition>
    </mc:Choice>
    <mc:Fallback xmlns="">
      <p:transition spd="slow">
        <p:fade/>
        <p:sndAc>
          <p:stSnd>
            <p:snd r:embed="rId3" name="voltage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0B4F6-96BF-498A-B82C-7AED9B17B189}" type="datetimeFigureOut">
              <a:rPr lang="ru-RU" smtClean="0"/>
              <a:t>16.07.2025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4DFB0-84B2-4DB6-8006-087B0B1BD9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433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  <p:sndAc>
          <p:stSnd>
            <p:snd r:embed="rId1" name="voltage.wav"/>
          </p:stSnd>
        </p:sndAc>
      </p:transition>
    </mc:Choice>
    <mc:Fallback xmlns="">
      <p:transition spd="slow">
        <p:fade/>
        <p:sndAc>
          <p:stSnd>
            <p:snd r:embed="rId3" name="voltage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audio" Target="../media/audio1.wav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D0B4F6-96BF-498A-B82C-7AED9B17B189}" type="datetimeFigureOut">
              <a:rPr lang="ru-RU" smtClean="0"/>
              <a:t>16.07.2025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44DFB0-84B2-4DB6-8006-087B0B1BD9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153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flip dir="r"/>
        <p:sndAc>
          <p:stSnd>
            <p:snd r:embed="rId13" name="voltage.wav"/>
          </p:stSnd>
        </p:sndAc>
      </p:transition>
    </mc:Choice>
    <mc:Fallback xmlns="">
      <p:transition spd="slow">
        <p:fade/>
        <p:sndAc>
          <p:stSnd>
            <p:snd r:embed="rId15" name="voltage.wav"/>
          </p:stSnd>
        </p:sndAc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3717032"/>
            <a:ext cx="4248472" cy="1944216"/>
          </a:xfrm>
        </p:spPr>
        <p:txBody>
          <a:bodyPr/>
          <a:lstStyle/>
          <a:p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latin typeface="Book Antiqua" panose="02040602050305030304" pitchFamily="18" charset="0"/>
              </a:rPr>
              <a:t>«К нам гости пришли».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6165304"/>
            <a:ext cx="5360640" cy="548680"/>
          </a:xfrm>
        </p:spPr>
        <p:txBody>
          <a:bodyPr>
            <a:normAutofit fontScale="77500" lnSpcReduction="20000"/>
          </a:bodyPr>
          <a:lstStyle/>
          <a:p>
            <a:r>
              <a:rPr lang="ru-RU" sz="2000" i="1" dirty="0" smtClean="0">
                <a:solidFill>
                  <a:srgbClr val="00B050"/>
                </a:solidFill>
                <a:latin typeface="Book Antiqua" panose="02040602050305030304" pitchFamily="18" charset="0"/>
              </a:rPr>
              <a:t>Приготовила презентацию</a:t>
            </a:r>
          </a:p>
          <a:p>
            <a:r>
              <a:rPr lang="ru-RU" sz="2000" i="1" dirty="0" smtClean="0">
                <a:solidFill>
                  <a:srgbClr val="00B050"/>
                </a:solidFill>
                <a:latin typeface="Book Antiqua" panose="02040602050305030304" pitchFamily="18" charset="0"/>
              </a:rPr>
              <a:t> </a:t>
            </a:r>
            <a:r>
              <a:rPr lang="ru-RU" sz="2000" i="1" dirty="0" err="1" smtClean="0">
                <a:solidFill>
                  <a:srgbClr val="00B050"/>
                </a:solidFill>
                <a:latin typeface="Book Antiqua" panose="02040602050305030304" pitchFamily="18" charset="0"/>
              </a:rPr>
              <a:t>Шахбанова</a:t>
            </a:r>
            <a:r>
              <a:rPr lang="ru-RU" sz="2000" i="1" dirty="0" smtClean="0">
                <a:solidFill>
                  <a:srgbClr val="00B050"/>
                </a:solidFill>
                <a:latin typeface="Book Antiqua" panose="02040602050305030304" pitchFamily="18" charset="0"/>
              </a:rPr>
              <a:t> А.С.</a:t>
            </a:r>
            <a:endParaRPr lang="ru-RU" sz="2000" i="1" dirty="0">
              <a:solidFill>
                <a:srgbClr val="00B050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403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  <p:sndAc>
          <p:stSnd>
            <p:snd r:embed="rId2" name="voltage.wav"/>
          </p:stSnd>
        </p:sndAc>
      </p:transition>
    </mc:Choice>
    <mc:Fallback xmlns="">
      <p:transition spd="slow">
        <p:fade/>
        <p:sndAc>
          <p:stSnd>
            <p:snd r:embed="rId4" name="voltag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Прощаемся.</a:t>
            </a:r>
            <a:endParaRPr lang="ru-RU" sz="3200" b="1" dirty="0">
              <a:solidFill>
                <a:schemeClr val="accent3">
                  <a:lumMod val="50000"/>
                </a:schemeClr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340769"/>
            <a:ext cx="4752528" cy="475252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200" b="1" dirty="0" smtClean="0">
                <a:solidFill>
                  <a:schemeClr val="accent3">
                    <a:lumMod val="75000"/>
                  </a:schemeClr>
                </a:solidFill>
                <a:latin typeface="Book Antiqua" panose="02040602050305030304" pitchFamily="18" charset="0"/>
              </a:rPr>
              <a:t>1.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Нельзя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оставлять гостя одного. Е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сли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срочно возникла 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необходимость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куда-то отойти, то 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следует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извиниться перед гостем. </a:t>
            </a:r>
          </a:p>
          <a:p>
            <a:pPr marL="0" indent="0">
              <a:buNone/>
            </a:pPr>
            <a:r>
              <a:rPr lang="ru-RU" sz="2200" b="1" dirty="0">
                <a:solidFill>
                  <a:schemeClr val="accent3">
                    <a:lumMod val="75000"/>
                  </a:schemeClr>
                </a:solidFill>
                <a:latin typeface="Book Antiqua" panose="02040602050305030304" pitchFamily="18" charset="0"/>
              </a:rPr>
              <a:t>2.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Если гость не собирается уходить, а у хозяина есть ещё дела, то он должен тактично сказать 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ему об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этом. </a:t>
            </a:r>
          </a:p>
          <a:p>
            <a:pPr marL="0" indent="0">
              <a:buNone/>
            </a:pPr>
            <a:r>
              <a:rPr lang="ru-RU" sz="2200" b="1" dirty="0">
                <a:solidFill>
                  <a:schemeClr val="accent3">
                    <a:lumMod val="75000"/>
                  </a:schemeClr>
                </a:solidFill>
                <a:latin typeface="Book Antiqua" panose="02040602050305030304" pitchFamily="18" charset="0"/>
              </a:rPr>
              <a:t>3.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В ситуации, когда гость сам торопится уйти, не стоит его задерживать. </a:t>
            </a:r>
          </a:p>
          <a:p>
            <a:pPr marL="0" indent="0">
              <a:buNone/>
            </a:pPr>
            <a:r>
              <a:rPr lang="ru-RU" sz="2200" b="1" dirty="0">
                <a:solidFill>
                  <a:schemeClr val="accent3">
                    <a:lumMod val="75000"/>
                  </a:schemeClr>
                </a:solidFill>
                <a:latin typeface="Book Antiqua" panose="02040602050305030304" pitchFamily="18" charset="0"/>
              </a:rPr>
              <a:t>4.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И последнее правило гостеприимства — обязательно попрощаться с гостем и пожелать ему счастливого пути. Человек должен уйти с явным желанием вернуться к вам в гости поскорее!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844824"/>
            <a:ext cx="2931951" cy="4149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27844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  <p:sndAc>
          <p:stSnd>
            <p:snd r:embed="rId2" name="voltage.wav"/>
          </p:stSnd>
        </p:sndAc>
      </p:transition>
    </mc:Choice>
    <mc:Fallback xmlns="">
      <p:transition spd="slow">
        <p:fade/>
        <p:sndAc>
          <p:stSnd>
            <p:snd r:embed="rId4" name="voltag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4096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ЗАПОМНИТЕ!</a:t>
            </a:r>
            <a:endParaRPr lang="ru-RU" sz="3200" b="1" dirty="0">
              <a:solidFill>
                <a:schemeClr val="accent3">
                  <a:lumMod val="50000"/>
                </a:schemeClr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484784"/>
            <a:ext cx="3888432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Эти несложные правила гостевого этикета помогут вам с малых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лет усвоить,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как нужно вести себя в гостях. Такой навык будет полезен в течение всей жизни и поможет вам обрести друзей и знакомых, которые всегда будут ждать вас в гости и с радостью примут.</a:t>
            </a:r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Book Antiqua" panose="0204060205030503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484784"/>
            <a:ext cx="3112922" cy="4149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86738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  <p:sndAc>
          <p:stSnd>
            <p:snd r:embed="rId2" name="voltage.wav"/>
          </p:stSnd>
        </p:sndAc>
      </p:transition>
    </mc:Choice>
    <mc:Fallback xmlns="">
      <p:transition spd="slow">
        <p:fade/>
        <p:sndAc>
          <p:stSnd>
            <p:snd r:embed="rId4" name="voltag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08012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Book Antiqua" panose="02040602050305030304" pitchFamily="18" charset="0"/>
              </a:rPr>
              <a:t>Русские - гостеприимный народ.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600200"/>
            <a:ext cx="390298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Р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усские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- гостеприимный народ. Издавна на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Руси гость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– персона почти священная. Пригласить в дом, напоить и накормить путника-незнакомца - богоугодное дело. И не нужно спрашивать, кто он таков, откуда и куда идет, пока не накормишь до отвала. </a:t>
            </a:r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И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не важно, кто он на самом деле – друг или недруг, ибо «Во поле – враг, в доме – гость».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564" y="3356992"/>
            <a:ext cx="3693348" cy="26367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2797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  <p:sndAc>
          <p:stSnd>
            <p:snd r:embed="rId2" name="voltage.wav"/>
          </p:stSnd>
        </p:sndAc>
      </p:transition>
    </mc:Choice>
    <mc:Fallback xmlns="">
      <p:transition spd="slow">
        <p:fade/>
        <p:sndAc>
          <p:stSnd>
            <p:snd r:embed="rId4" name="voltag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76672"/>
            <a:ext cx="6192688" cy="940966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3">
                    <a:lumMod val="75000"/>
                  </a:schemeClr>
                </a:solidFill>
                <a:latin typeface="Book Antiqua" panose="02040602050305030304" pitchFamily="18" charset="0"/>
              </a:rPr>
              <a:t>Как встречали </a:t>
            </a:r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Book Antiqua" panose="02040602050305030304" pitchFamily="18" charset="0"/>
              </a:rPr>
              <a:t>гостей на Руси. </a:t>
            </a:r>
            <a:endParaRPr lang="ru-RU" sz="3200" b="1" dirty="0">
              <a:solidFill>
                <a:schemeClr val="accent3">
                  <a:lumMod val="75000"/>
                </a:schemeClr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340768"/>
            <a:ext cx="4536504" cy="48965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На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Руси гостям всегда были рады. При встрече хозяева кланялись гостю, угощали хлебом с солью, старались развлечь, накормить, напоить, в общем, окружали заботой. Когда встреча была запланирована, то есть хозяева знали, что будут гости, они начинали готовиться к этому событию заранее. И вот когда появлялись долгожданные визитеры, на порог выносили каравай с солью. Это делала хозяйка, ведь она пекла ароматный хлебушек. Его укладывали на вышитое полотенце и предлагали гостям отведать кусочек.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282944"/>
            <a:ext cx="3886372" cy="25542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39952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  <p:sndAc>
          <p:stSnd>
            <p:snd r:embed="rId2" name="voltage.wav"/>
          </p:stSnd>
        </p:sndAc>
      </p:transition>
    </mc:Choice>
    <mc:Fallback xmlns="">
      <p:transition spd="slow">
        <p:fade/>
        <p:sndAc>
          <p:stSnd>
            <p:snd r:embed="rId4" name="voltag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00811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Book Antiqua" panose="02040602050305030304" pitchFamily="18" charset="0"/>
              </a:rPr>
              <a:t>Как встречали гостей на Руси.</a:t>
            </a:r>
            <a:endParaRPr lang="ru-RU" sz="3200" b="1" dirty="0">
              <a:solidFill>
                <a:schemeClr val="accent3">
                  <a:lumMod val="75000"/>
                </a:schemeClr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600200"/>
            <a:ext cx="432048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Хлеб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на Руси символизировал благополучие, изобилие, а что касается соли, то ее всегда считали особым оберегом. </a:t>
            </a:r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Такая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встреча означала,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что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хозяева желают гостям счастья, добра и мира, и просят Бога, чтобы он защитил их. </a:t>
            </a:r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Кстати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, хозяин и хозяйка тоже могли получить подобный подарок.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532" y="1700808"/>
            <a:ext cx="3312005" cy="39612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11071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  <p:sndAc>
          <p:stSnd>
            <p:snd r:embed="rId2" name="voltage.wav"/>
          </p:stSnd>
        </p:sndAc>
      </p:transition>
    </mc:Choice>
    <mc:Fallback xmlns="">
      <p:transition spd="slow">
        <p:fade/>
        <p:sndAc>
          <p:stSnd>
            <p:snd r:embed="rId4" name="voltag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7787208" cy="79208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Book Antiqua" panose="02040602050305030304" pitchFamily="18" charset="0"/>
              </a:rPr>
              <a:t>Чем угощали гостей на Руси.</a:t>
            </a:r>
            <a:endParaRPr lang="ru-RU" sz="3200" b="1" dirty="0">
              <a:solidFill>
                <a:schemeClr val="accent3">
                  <a:lumMod val="75000"/>
                </a:schemeClr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196752"/>
            <a:ext cx="5040560" cy="518457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Обед на Руси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проходил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по строгим правилам. </a:t>
            </a:r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Хозяин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подносил всем сидящим за столом по куску посыпанного солью хлебушка. В центр стола ставилась специальная большая тарелка, в которую клали самые вкусные куски.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Так поступали для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того, чтобы подчеркнуть радость от встречи с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гостями.</a:t>
            </a:r>
          </a:p>
          <a:p>
            <a:pPr marL="0" indent="0">
              <a:buNone/>
            </a:pPr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Начинали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трапезу на Руси с пирогов. Поэтому и существует поговорка </a:t>
            </a:r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«Красна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изба углами, а вот обед пирогами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».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После наступала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очередь вторых блюд, мясных и рыбных. </a:t>
            </a:r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А суп ели в самом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конце обеда. </a:t>
            </a:r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Сразу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после супа вкушали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сладости. 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Вот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такой странный порядок, который сегодня кажется необычным - ведь все привыкли, что обед начинается с первого блюда.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144493"/>
            <a:ext cx="3059535" cy="1873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065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  <p:sndAc>
          <p:stSnd>
            <p:snd r:embed="rId2" name="voltage.wav"/>
          </p:stSnd>
        </p:sndAc>
      </p:transition>
    </mc:Choice>
    <mc:Fallback xmlns="">
      <p:transition spd="slow">
        <p:fade/>
        <p:sndAc>
          <p:stSnd>
            <p:snd r:embed="rId4" name="voltag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00B050"/>
                </a:solidFill>
                <a:latin typeface="Book Antiqua" panose="02040602050305030304" pitchFamily="18" charset="0"/>
              </a:rPr>
              <a:t/>
            </a:r>
            <a:br>
              <a:rPr lang="ru-RU" sz="3200" b="1" dirty="0">
                <a:solidFill>
                  <a:srgbClr val="00B050"/>
                </a:solidFill>
                <a:latin typeface="Book Antiqua" panose="02040602050305030304" pitchFamily="18" charset="0"/>
              </a:rPr>
            </a:br>
            <a:r>
              <a:rPr lang="ru-RU" sz="3200" b="1" dirty="0">
                <a:solidFill>
                  <a:schemeClr val="accent3">
                    <a:lumMod val="75000"/>
                  </a:schemeClr>
                </a:solidFill>
                <a:latin typeface="Book Antiqua" panose="02040602050305030304" pitchFamily="18" charset="0"/>
              </a:rPr>
              <a:t>Куда сажали </a:t>
            </a:r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Book Antiqua" panose="02040602050305030304" pitchFamily="18" charset="0"/>
              </a:rPr>
              <a:t>желанного гостя. </a:t>
            </a:r>
            <a:endParaRPr lang="ru-RU" sz="3200" b="1" dirty="0">
              <a:solidFill>
                <a:schemeClr val="accent3">
                  <a:lumMod val="75000"/>
                </a:schemeClr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600200"/>
            <a:ext cx="417646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Гостям предназначалось самое важное место в избе - красный угол, который располагался по диагонали от печи. </a:t>
            </a:r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Здесь можно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было увидеть иконы, молитвенные книги, Библию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В этому углу принимали пищу, благословляли молодых, молились, совершали различные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обряды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091" y="3356992"/>
            <a:ext cx="3393182" cy="25448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31439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  <p:sndAc>
          <p:stSnd>
            <p:snd r:embed="rId2" name="voltage.wav"/>
          </p:stSnd>
        </p:sndAc>
      </p:transition>
    </mc:Choice>
    <mc:Fallback xmlns="">
      <p:transition spd="slow">
        <p:fade/>
        <p:sndAc>
          <p:stSnd>
            <p:snd r:embed="rId4" name="voltag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08012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Book Antiqua" panose="02040602050305030304" pitchFamily="18" charset="0"/>
              </a:rPr>
              <a:t>Спать </a:t>
            </a:r>
            <a:r>
              <a:rPr lang="ru-RU" sz="3200" b="1" dirty="0">
                <a:solidFill>
                  <a:schemeClr val="accent3">
                    <a:lumMod val="75000"/>
                  </a:schemeClr>
                </a:solidFill>
                <a:latin typeface="Book Antiqua" panose="02040602050305030304" pitchFamily="18" charset="0"/>
              </a:rPr>
              <a:t>укладывали: кто на лавку, кто на </a:t>
            </a:r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Book Antiqua" panose="02040602050305030304" pitchFamily="18" charset="0"/>
              </a:rPr>
              <a:t>печь.</a:t>
            </a:r>
            <a:endParaRPr lang="ru-RU" sz="3200" b="1" dirty="0">
              <a:solidFill>
                <a:schemeClr val="accent3">
                  <a:lumMod val="75000"/>
                </a:schemeClr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600200"/>
            <a:ext cx="417646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Трапеза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заканчивалась, и гостей начинали размещать на ночь, укладывали спать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Им выделяли самые лучшие места в избе - лавки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В крестьянских домах существовали как женские, так и мужские и детские места. Лавки были установлены вдоль стен, и они соединяли центр дома, то есть красный угол.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962" y="3573015"/>
            <a:ext cx="3541478" cy="23600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033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  <p:sndAc>
          <p:stSnd>
            <p:snd r:embed="rId2" name="voltage.wav"/>
          </p:stSnd>
        </p:sndAc>
      </p:transition>
    </mc:Choice>
    <mc:Fallback xmlns="">
      <p:transition spd="slow">
        <p:fade/>
        <p:sndAc>
          <p:stSnd>
            <p:snd r:embed="rId4" name="voltag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3600" b="1" dirty="0">
                <a:solidFill>
                  <a:schemeClr val="accent3">
                    <a:lumMod val="75000"/>
                  </a:schemeClr>
                </a:solidFill>
                <a:latin typeface="Book Antiqua" panose="02040602050305030304" pitchFamily="18" charset="0"/>
              </a:rPr>
              <a:t>Когда гости собирались </a:t>
            </a:r>
            <a:r>
              <a:rPr lang="ru-RU" sz="3600" b="1" dirty="0" smtClean="0">
                <a:solidFill>
                  <a:schemeClr val="accent3">
                    <a:lumMod val="75000"/>
                  </a:schemeClr>
                </a:solidFill>
                <a:latin typeface="Book Antiqua" panose="02040602050305030304" pitchFamily="18" charset="0"/>
              </a:rPr>
              <a:t>домой.</a:t>
            </a:r>
            <a:endParaRPr lang="ru-RU" sz="3600" b="1" dirty="0">
              <a:solidFill>
                <a:schemeClr val="accent3">
                  <a:lumMod val="75000"/>
                </a:schemeClr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600200"/>
            <a:ext cx="4752528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Гостям от души желали доброй дороги, дарили подарки, угощения. Говорили, чтобы дорога была скатертью. </a:t>
            </a:r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Это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потому, что на Руси дороги были ужасные, ехать по ним было тяжело, а идти еще тяжелее. </a:t>
            </a:r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Так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появилось выражение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«Скатертью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дорога» - желание, чтобы путь был гладким, как скатерть на праздничном столе. </a:t>
            </a:r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Довольные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, накормленные, выспавшиеся гости отправлялись домой, храня в своих сердцах приятные воспоминания и планируя ответное приглашение.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2962" y="3573016"/>
            <a:ext cx="3208453" cy="24807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4165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  <p:sndAc>
          <p:stSnd>
            <p:snd r:embed="rId2" name="voltage.wav"/>
          </p:stSnd>
        </p:sndAc>
      </p:transition>
    </mc:Choice>
    <mc:Fallback xmlns="">
      <p:transition spd="slow">
        <p:fade/>
        <p:sndAc>
          <p:stSnd>
            <p:snd r:embed="rId4" name="voltag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5432" y="2060848"/>
            <a:ext cx="5706888" cy="2160240"/>
          </a:xfrm>
        </p:spPr>
        <p:txBody>
          <a:bodyPr/>
          <a:lstStyle/>
          <a:p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Book Antiqua" panose="02040602050305030304" pitchFamily="18" charset="0"/>
              </a:rPr>
              <a:t>СПАСИБО ЗА ВНИМАНИЕ!</a:t>
            </a:r>
            <a:endParaRPr lang="ru-RU" b="1" dirty="0">
              <a:solidFill>
                <a:schemeClr val="accent3">
                  <a:lumMod val="75000"/>
                </a:schemeClr>
              </a:solidFill>
              <a:latin typeface="Book Antiqua" panose="0204060205030503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836712"/>
            <a:ext cx="2237477" cy="1594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159" y="836712"/>
            <a:ext cx="2342799" cy="1539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12" y="4293096"/>
            <a:ext cx="2324878" cy="17436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2781" y="4149080"/>
            <a:ext cx="2237477" cy="17344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720179"/>
            <a:ext cx="1405218" cy="17728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949" y="4106027"/>
            <a:ext cx="1486181" cy="17775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86261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  <p:sndAc>
          <p:stSnd>
            <p:snd r:embed="rId2" name="voltage.wav"/>
          </p:stSnd>
        </p:sndAc>
      </p:transition>
    </mc:Choice>
    <mc:Fallback xmlns="">
      <p:transition spd="slow">
        <p:fade/>
        <p:sndAc>
          <p:stSnd>
            <p:snd r:embed="rId9" name="voltag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Book Antiqua" panose="02040602050305030304" pitchFamily="18" charset="0"/>
              </a:rPr>
              <a:t>К нам гости пришли.</a:t>
            </a:r>
            <a:endParaRPr lang="ru-RU" sz="3200" b="1" dirty="0">
              <a:solidFill>
                <a:schemeClr val="accent3">
                  <a:lumMod val="75000"/>
                </a:schemeClr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844824"/>
            <a:ext cx="4104456" cy="42813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Каждый человек ходит в гости и принимает друзей у себя. Существует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множество правил,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которые необходимо соблюдать, чтобы не показаться невоспитанным и некультурным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Правила этикета распространяются как на хозяев дома, так и на приглашенных.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3013" y="2780928"/>
            <a:ext cx="3431395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66199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  <p:sndAc>
          <p:stSnd>
            <p:snd r:embed="rId2" name="voltage.wav"/>
          </p:stSnd>
        </p:sndAc>
      </p:transition>
    </mc:Choice>
    <mc:Fallback xmlns="">
      <p:transition spd="slow">
        <p:fade/>
        <p:sndAc>
          <p:stSnd>
            <p:snd r:embed="rId4" name="voltag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3">
                    <a:lumMod val="75000"/>
                  </a:schemeClr>
                </a:solidFill>
                <a:latin typeface="Book Antiqua" panose="02040602050305030304" pitchFamily="18" charset="0"/>
              </a:rPr>
              <a:t>Приглашение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340769"/>
            <a:ext cx="4608512" cy="396044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Перед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тем как приходить в гости, нужно договориться с хозяином. Неожиданные визиты нравятся немногим и используются в крайних 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случаях.</a:t>
            </a:r>
            <a:endParaRPr lang="ru-RU" sz="2200" b="1" dirty="0">
              <a:solidFill>
                <a:schemeClr val="accent2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pPr marL="0" indent="0">
              <a:buNone/>
            </a:pP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Если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после двух звонков или стуков в дверь никто не открывает – пора уходить. Не имеет значение, есть кто-нибудь дома или нет. Но точно не надо стоять под дверью и колотить в 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неё.</a:t>
            </a:r>
            <a:endParaRPr lang="ru-RU" sz="2200" b="1" dirty="0">
              <a:solidFill>
                <a:schemeClr val="accent2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268760"/>
            <a:ext cx="2999375" cy="38610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42338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  <p:sndAc>
          <p:stSnd>
            <p:snd r:embed="rId2" name="voltage.wav"/>
          </p:stSnd>
        </p:sndAc>
      </p:transition>
    </mc:Choice>
    <mc:Fallback xmlns="">
      <p:transition spd="slow">
        <p:fade/>
        <p:sndAc>
          <p:stSnd>
            <p:snd r:embed="rId4" name="voltag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3600" b="1" dirty="0">
                <a:solidFill>
                  <a:schemeClr val="accent3">
                    <a:lumMod val="75000"/>
                  </a:schemeClr>
                </a:solidFill>
                <a:latin typeface="Book Antiqua" panose="02040602050305030304" pitchFamily="18" charset="0"/>
              </a:rPr>
              <a:t>Встреча гостей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052736"/>
            <a:ext cx="5112568" cy="5112568"/>
          </a:xfrm>
        </p:spPr>
        <p:txBody>
          <a:bodyPr>
            <a:normAutofit fontScale="62500" lnSpcReduction="20000"/>
          </a:bodyPr>
          <a:lstStyle/>
          <a:p>
            <a:endParaRPr lang="ru-RU" b="1" dirty="0">
              <a:solidFill>
                <a:schemeClr val="accent2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1.Любой человек, зашедший в дом, считается гостем и его нужно принять дружелюбно и любезно. Если он пришёл не на несколько минут, то нужно предложить ему снять верхнюю одежду и помочь повесить её на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вешалку.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endParaRPr lang="ru-RU" b="1" dirty="0">
              <a:solidFill>
                <a:schemeClr val="accent2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2. Нужно чтобы гость почувствовал себя уютно в доме, куда пришёл. Для этого предложите ему присесть на самое удобное место. </a:t>
            </a:r>
          </a:p>
          <a:p>
            <a:endParaRPr lang="ru-RU" b="1" dirty="0">
              <a:solidFill>
                <a:schemeClr val="accent2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3.Если гостей несколько, то внимание должно быть распределено на всех гостей одинаково, чтобы никого не обидеть.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5469" y="1844824"/>
            <a:ext cx="3130127" cy="40701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79970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  <p:sndAc>
          <p:stSnd>
            <p:snd r:embed="rId2" name="voltage.wav"/>
          </p:stSnd>
        </p:sndAc>
      </p:transition>
    </mc:Choice>
    <mc:Fallback xmlns="">
      <p:transition spd="slow">
        <p:fade/>
        <p:sndAc>
          <p:stSnd>
            <p:snd r:embed="rId4" name="voltag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solidFill>
                  <a:srgbClr val="00B050"/>
                </a:solidFill>
                <a:latin typeface="Book Antiqua" panose="02040602050305030304" pitchFamily="18" charset="0"/>
              </a:rPr>
              <a:t/>
            </a:r>
            <a:br>
              <a:rPr lang="ru-RU" sz="3200" b="1" dirty="0">
                <a:solidFill>
                  <a:srgbClr val="00B050"/>
                </a:solidFill>
                <a:latin typeface="Book Antiqua" panose="02040602050305030304" pitchFamily="18" charset="0"/>
              </a:rPr>
            </a:br>
            <a:r>
              <a:rPr lang="ru-RU" sz="3200" b="1" dirty="0">
                <a:solidFill>
                  <a:schemeClr val="accent3">
                    <a:lumMod val="75000"/>
                  </a:schemeClr>
                </a:solidFill>
                <a:latin typeface="Book Antiqua" panose="02040602050305030304" pitchFamily="18" charset="0"/>
              </a:rPr>
              <a:t>Общение хозяев с гостями</a:t>
            </a:r>
            <a:br>
              <a:rPr lang="ru-RU" sz="3200" b="1" dirty="0">
                <a:solidFill>
                  <a:schemeClr val="accent3">
                    <a:lumMod val="75000"/>
                  </a:schemeClr>
                </a:solidFill>
                <a:latin typeface="Book Antiqua" panose="02040602050305030304" pitchFamily="18" charset="0"/>
              </a:rPr>
            </a:br>
            <a:endParaRPr lang="ru-RU" sz="3200" b="1" dirty="0">
              <a:solidFill>
                <a:schemeClr val="accent3">
                  <a:lumMod val="75000"/>
                </a:schemeClr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412776"/>
            <a:ext cx="4464496" cy="47133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Book Antiqua" panose="02040602050305030304" pitchFamily="18" charset="0"/>
              </a:rPr>
              <a:t>1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. Хозяин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должен вести себя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 всегда дружелюбно по отношению к гостям.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pPr marL="0" indent="0">
              <a:buNone/>
            </a:pP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Book Antiqua" panose="02040602050305030304" pitchFamily="18" charset="0"/>
              </a:rPr>
              <a:t>2.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Он не должен показывать своё расстройство или озабоченность. 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Book Antiqua" panose="02040602050305030304" pitchFamily="18" charset="0"/>
              </a:rPr>
              <a:t>3</a:t>
            </a: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  <a:latin typeface="Book Antiqua" panose="02040602050305030304" pitchFamily="18" charset="0"/>
              </a:rPr>
              <a:t>.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Вашему гостю 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н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е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должно быть скучно или грустно. Нужно завязать разговор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с ним,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и желательно, чтобы он сам выбрал тему для разговора.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Book Antiqua" panose="02040602050305030304" pitchFamily="18" charset="0"/>
              </a:rPr>
              <a:t>4.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Если гость чего-то не хочет, не стоит несколько раз предлагать ему это.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908" y="2708920"/>
            <a:ext cx="3779013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7200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  <p:sndAc>
          <p:stSnd>
            <p:snd r:embed="rId2" name="voltage.wav"/>
          </p:stSnd>
        </p:sndAc>
      </p:transition>
    </mc:Choice>
    <mc:Fallback xmlns="">
      <p:transition spd="slow">
        <p:fade/>
        <p:sndAc>
          <p:stSnd>
            <p:snd r:embed="rId4" name="voltag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548680"/>
            <a:ext cx="7859216" cy="108012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3600" b="1" dirty="0">
                <a:solidFill>
                  <a:schemeClr val="accent3">
                    <a:lumMod val="75000"/>
                  </a:schemeClr>
                </a:solidFill>
                <a:latin typeface="Book Antiqua" panose="02040602050305030304" pitchFamily="18" charset="0"/>
              </a:rPr>
              <a:t>Столовый этикет для детей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124744"/>
            <a:ext cx="4464496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Эти правила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помогут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вам освоить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поведение за столом и научат, как избежать неприятной ситуации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.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  <a:latin typeface="Book Antiqua" panose="02040602050305030304" pitchFamily="18" charset="0"/>
              </a:rPr>
              <a:t>1.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Не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нужно класть на стол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локти или раскачиваться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на стуле.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  <a:latin typeface="Book Antiqua" panose="02040602050305030304" pitchFamily="18" charset="0"/>
              </a:rPr>
              <a:t>2</a:t>
            </a: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Book Antiqua" panose="02040602050305030304" pitchFamily="18" charset="0"/>
              </a:rPr>
              <a:t>.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Не разговаривай во время еды. Если хочешь что-то сказать, то нужно проглотить и сказать, но никак не с набитым ртом. </a:t>
            </a:r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  <a:latin typeface="Book Antiqua" panose="02040602050305030304" pitchFamily="18" charset="0"/>
              </a:rPr>
              <a:t>3.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А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во время еды нужно жевать максимально беззвучно и не чавкать. Чтобы жевать было проще, нужно откусывать небольшие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кусочки.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latin typeface="Book Antiqua" panose="0204060205030503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39" y="2924944"/>
            <a:ext cx="3481519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37317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  <p:sndAc>
          <p:stSnd>
            <p:snd r:embed="rId2" name="voltage.wav"/>
          </p:stSnd>
        </p:sndAc>
      </p:transition>
    </mc:Choice>
    <mc:Fallback xmlns="">
      <p:transition spd="slow">
        <p:fade/>
        <p:sndAc>
          <p:stSnd>
            <p:snd r:embed="rId4" name="voltag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B050"/>
                </a:solidFill>
                <a:latin typeface="Book Antiqua" panose="02040602050305030304" pitchFamily="18" charset="0"/>
              </a:rPr>
              <a:t/>
            </a:r>
            <a:br>
              <a:rPr lang="ru-RU" b="1" dirty="0">
                <a:solidFill>
                  <a:srgbClr val="00B050"/>
                </a:solidFill>
                <a:latin typeface="Book Antiqua" panose="02040602050305030304" pitchFamily="18" charset="0"/>
              </a:rPr>
            </a:b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Book Antiqua" panose="02040602050305030304" pitchFamily="18" charset="0"/>
              </a:rPr>
              <a:t>С</a:t>
            </a:r>
            <a:r>
              <a:rPr lang="ru-RU" sz="3600" b="1" dirty="0">
                <a:solidFill>
                  <a:schemeClr val="accent3">
                    <a:lumMod val="75000"/>
                  </a:schemeClr>
                </a:solidFill>
                <a:latin typeface="Book Antiqua" panose="02040602050305030304" pitchFamily="18" charset="0"/>
              </a:rPr>
              <a:t>толовый этикет для </a:t>
            </a:r>
            <a:r>
              <a:rPr lang="ru-RU" sz="3600" b="1" dirty="0" smtClean="0">
                <a:solidFill>
                  <a:schemeClr val="accent3">
                    <a:lumMod val="75000"/>
                  </a:schemeClr>
                </a:solidFill>
                <a:latin typeface="Book Antiqua" panose="02040602050305030304" pitchFamily="18" charset="0"/>
              </a:rPr>
              <a:t>детей.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/>
            </a:r>
            <a:b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</a:br>
            <a:endParaRPr lang="ru-RU" sz="3600" b="1" dirty="0">
              <a:solidFill>
                <a:schemeClr val="accent2">
                  <a:lumMod val="50000"/>
                </a:schemeClr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268760"/>
            <a:ext cx="5184576" cy="485740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Book Antiqua" panose="02040602050305030304" pitchFamily="18" charset="0"/>
              </a:rPr>
              <a:t>3.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В тарелку стоит положить столько еды, сколько действительно сможешь съесть.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Book Antiqua" panose="02040602050305030304" pitchFamily="18" charset="0"/>
              </a:rPr>
              <a:t>4.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За столом или на коленях обязательно должны быть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салфетки. Они там находятся, чтобы люди могли вытереть руки и губы.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Вместо салфеток нельзя использовать скатерть или одежду. </a:t>
            </a:r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  <a:latin typeface="Book Antiqua" panose="02040602050305030304" pitchFamily="18" charset="0"/>
              </a:rPr>
              <a:t>5</a:t>
            </a: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Book Antiqua" panose="02040602050305030304" pitchFamily="18" charset="0"/>
              </a:rPr>
              <a:t>.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Если что-то находится на другом конце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стола, то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не нужно лезть через весь стол. В этом случае нужно обратиться к соседу и попросить передать.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Book Antiqua" panose="02040602050305030304" pitchFamily="18" charset="0"/>
              </a:rPr>
              <a:t>6.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Важнейшее правило гостевого этикета для детей: обязательно поблагодарить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человека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, который это всё подавал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,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сказав «спасибо».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2348880"/>
            <a:ext cx="2961569" cy="36850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96670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  <p:sndAc>
          <p:stSnd>
            <p:snd r:embed="rId2" name="voltage.wav"/>
          </p:stSnd>
        </p:sndAc>
      </p:transition>
    </mc:Choice>
    <mc:Fallback xmlns="">
      <p:transition spd="slow">
        <p:fade/>
        <p:sndAc>
          <p:stSnd>
            <p:snd r:embed="rId4" name="voltag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764704"/>
            <a:ext cx="7716207" cy="936104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3600" b="1" dirty="0">
                <a:solidFill>
                  <a:schemeClr val="accent3">
                    <a:lumMod val="75000"/>
                  </a:schemeClr>
                </a:solidFill>
                <a:latin typeface="Book Antiqua" panose="02040602050305030304" pitchFamily="18" charset="0"/>
              </a:rPr>
              <a:t>Гостей нужно не только угощать, но и развлекать.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5050904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Заранее подготовьте 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интересные игры и конкурсы, чтобы всем было весело и интересно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Игра «Веселые мартышки»</a:t>
            </a:r>
          </a:p>
          <a:p>
            <a:pPr marL="0" indent="0">
              <a:buNone/>
            </a:pP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Ведущий детской игры говорит слова: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«</a:t>
            </a: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Мы — веселые мартышки, мы играем громко слишком. Мы в ладоши хлопаем, мы ногами топаем, надуваем щечки, скачем на носочках и друг другу даже язычки покажем. Дружно прыгнем к потолку, пальчик поднесем к виску. Оттопырим ушки, хвостик на макушке. Шире рот откроем, гримасы все состроим. Как скажу я цифру 3, — все с гримасами замри». Игроки повторяют всё за ведущим.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276872"/>
            <a:ext cx="3323719" cy="38610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72166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  <p:sndAc>
          <p:stSnd>
            <p:snd r:embed="rId2" name="voltage.wav"/>
          </p:stSnd>
        </p:sndAc>
      </p:transition>
    </mc:Choice>
    <mc:Fallback xmlns="">
      <p:transition spd="slow">
        <p:fade/>
        <p:sndAc>
          <p:stSnd>
            <p:snd r:embed="rId4" name="voltag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00B050"/>
                </a:solidFill>
                <a:latin typeface="Book Antiqua" panose="02040602050305030304" pitchFamily="18" charset="0"/>
              </a:rPr>
              <a:t/>
            </a:r>
            <a:br>
              <a:rPr lang="ru-RU" sz="3200" b="1" dirty="0">
                <a:solidFill>
                  <a:srgbClr val="00B050"/>
                </a:solidFill>
                <a:latin typeface="Book Antiqua" panose="02040602050305030304" pitchFamily="18" charset="0"/>
              </a:rPr>
            </a:br>
            <a:r>
              <a:rPr lang="ru-RU" sz="3200" b="1" dirty="0">
                <a:solidFill>
                  <a:srgbClr val="00B050"/>
                </a:solidFill>
                <a:latin typeface="Book Antiqua" panose="02040602050305030304" pitchFamily="18" charset="0"/>
              </a:rPr>
              <a:t> </a:t>
            </a:r>
            <a:r>
              <a:rPr lang="ru-RU" sz="3200" b="1" dirty="0">
                <a:solidFill>
                  <a:schemeClr val="accent3">
                    <a:lumMod val="75000"/>
                  </a:schemeClr>
                </a:solidFill>
                <a:latin typeface="Book Antiqua" panose="02040602050305030304" pitchFamily="18" charset="0"/>
              </a:rPr>
              <a:t>В гости без подарка не </a:t>
            </a:r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Book Antiqua" panose="02040602050305030304" pitchFamily="18" charset="0"/>
              </a:rPr>
              <a:t>ходят.</a:t>
            </a:r>
            <a:endParaRPr lang="ru-RU" sz="3200" b="1" dirty="0">
              <a:solidFill>
                <a:schemeClr val="accent3">
                  <a:lumMod val="75000"/>
                </a:schemeClr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600200"/>
            <a:ext cx="453650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Ходить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в гости лучше не </a:t>
            </a:r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«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с пустыми руками». Желательно перед походом в гости приготовить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какой-нибудь подарок,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возможно даже незначительный, но хозяину дома будет приятно. </a:t>
            </a:r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Мудрость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гласит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: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anose="02040602050305030304" pitchFamily="18" charset="0"/>
              </a:rPr>
              <a:t>« Куда бы вы, не шли, следует приходить с полными руками, а не с пустыми».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988840"/>
            <a:ext cx="2520314" cy="35298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61693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  <p:sndAc>
          <p:stSnd>
            <p:snd r:embed="rId2" name="voltage.wav"/>
          </p:stSnd>
        </p:sndAc>
      </p:transition>
    </mc:Choice>
    <mc:Fallback xmlns="">
      <p:transition spd="slow">
        <p:fade/>
        <p:sndAc>
          <p:stSnd>
            <p:snd r:embed="rId4" name="voltag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230</TotalTime>
  <Words>1269</Words>
  <Application>Microsoft Office PowerPoint</Application>
  <PresentationFormat>Экран (4:3)</PresentationFormat>
  <Paragraphs>84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«К нам гости пришли».</vt:lpstr>
      <vt:lpstr>К нам гости пришли.</vt:lpstr>
      <vt:lpstr>Приглашение</vt:lpstr>
      <vt:lpstr> Встреча гостей </vt:lpstr>
      <vt:lpstr> Общение хозяев с гостями </vt:lpstr>
      <vt:lpstr> Столовый этикет для детей </vt:lpstr>
      <vt:lpstr> Столовый этикет для детей. </vt:lpstr>
      <vt:lpstr> Гостей нужно не только угощать, но и развлекать. </vt:lpstr>
      <vt:lpstr>  В гости без подарка не ходят.</vt:lpstr>
      <vt:lpstr>Прощаемся.</vt:lpstr>
      <vt:lpstr>ЗАПОМНИТЕ!</vt:lpstr>
      <vt:lpstr>Русские - гостеприимный народ. </vt:lpstr>
      <vt:lpstr>Как встречали гостей на Руси. </vt:lpstr>
      <vt:lpstr>Как встречали гостей на Руси.</vt:lpstr>
      <vt:lpstr>Чем угощали гостей на Руси.</vt:lpstr>
      <vt:lpstr> Куда сажали желанного гостя. </vt:lpstr>
      <vt:lpstr>Спать укладывали: кто на лавку, кто на печь.</vt:lpstr>
      <vt:lpstr> Когда гости собирались домой.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2</cp:lastModifiedBy>
  <cp:revision>26</cp:revision>
  <dcterms:created xsi:type="dcterms:W3CDTF">2021-03-08T03:00:41Z</dcterms:created>
  <dcterms:modified xsi:type="dcterms:W3CDTF">2025-07-16T06:37:58Z</dcterms:modified>
</cp:coreProperties>
</file>