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audio3.wav" ContentType="audio/wav"/>
  <Override PartName="/ppt/media/audio4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89" r:id="rId4"/>
    <p:sldId id="274" r:id="rId5"/>
    <p:sldId id="279" r:id="rId6"/>
    <p:sldId id="277" r:id="rId7"/>
    <p:sldId id="272" r:id="rId8"/>
    <p:sldId id="273" r:id="rId9"/>
    <p:sldId id="275" r:id="rId10"/>
    <p:sldId id="276" r:id="rId11"/>
    <p:sldId id="286" r:id="rId12"/>
    <p:sldId id="278" r:id="rId13"/>
    <p:sldId id="28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933FF"/>
    <a:srgbClr val="660066"/>
    <a:srgbClr val="66FF99"/>
    <a:srgbClr val="99FFCC"/>
    <a:srgbClr val="FFA7FF"/>
    <a:srgbClr val="3B6AFF"/>
    <a:srgbClr val="FF57FF"/>
    <a:srgbClr val="0066FF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93" autoAdjust="0"/>
  </p:normalViewPr>
  <p:slideViewPr>
    <p:cSldViewPr>
      <p:cViewPr varScale="1">
        <p:scale>
          <a:sx n="68" d="100"/>
          <a:sy n="68" d="100"/>
        </p:scale>
        <p:origin x="1446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9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3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3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1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20000"/>
                <a:lumOff val="80000"/>
              </a:schemeClr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268760"/>
            <a:ext cx="9251504" cy="466380"/>
          </a:xfrm>
        </p:spPr>
        <p:txBody>
          <a:bodyPr>
            <a:noAutofit/>
          </a:bodyPr>
          <a:lstStyle/>
          <a:p>
            <a:r>
              <a:rPr lang="ru-RU" sz="6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 игра для детей </a:t>
            </a:r>
            <a:b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старшего дошкольного возраста</a:t>
            </a:r>
            <a:b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 край родной – Югра</a:t>
            </a: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/>
              <a:t/>
            </a:r>
            <a:br>
              <a:rPr lang="ru-RU" sz="5400" dirty="0"/>
            </a:br>
            <a:endParaRPr lang="ru-RU" sz="5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0364" y="407680"/>
            <a:ext cx="8750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lvl="0" algn="ctr">
              <a:defRPr/>
            </a:pP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№29 «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Журавушка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72200" y="5851651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</a:t>
            </a:r>
          </a:p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Рыбалко С.Г.</a:t>
            </a:r>
          </a:p>
        </p:txBody>
      </p:sp>
    </p:spTree>
    <p:extLst>
      <p:ext uri="{BB962C8B-B14F-4D97-AF65-F5344CB8AC3E}">
        <p14:creationId xmlns:p14="http://schemas.microsoft.com/office/powerpoint/2010/main" val="416459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A787F1B-2454-9D71-3A71-2F27D334B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953" y="1602375"/>
            <a:ext cx="4026159" cy="247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8BEA3EFC-BFBE-EA0C-C65A-2DE933A18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88840"/>
            <a:ext cx="4032448" cy="24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6501" y="22607"/>
            <a:ext cx="7992888" cy="144016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называются традиционные жилища коренных народов Севера, проживающих в Югре?</a:t>
            </a:r>
            <a:endParaRPr lang="ru-RU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F17506-D387-58CA-072C-7370B2D5EBE5}"/>
              </a:ext>
            </a:extLst>
          </p:cNvPr>
          <p:cNvSpPr txBox="1"/>
          <p:nvPr/>
        </p:nvSpPr>
        <p:spPr>
          <a:xfrm>
            <a:off x="395536" y="1637839"/>
            <a:ext cx="10709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A3257D-554C-FC96-951B-D60EE01E8004}"/>
              </a:ext>
            </a:extLst>
          </p:cNvPr>
          <p:cNvSpPr txBox="1"/>
          <p:nvPr/>
        </p:nvSpPr>
        <p:spPr>
          <a:xfrm>
            <a:off x="4901817" y="1618808"/>
            <a:ext cx="10801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Чум</a:t>
            </a:r>
          </a:p>
        </p:txBody>
      </p:sp>
      <p:pic>
        <p:nvPicPr>
          <p:cNvPr id="6150" name="Picture 6" descr="Picture background">
            <a:extLst>
              <a:ext uri="{FF2B5EF4-FFF2-40B4-BE49-F238E27FC236}">
                <a16:creationId xmlns:a16="http://schemas.microsoft.com/office/drawing/2014/main" id="{74CB1908-61D4-A78B-CB53-7D9D261D5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82227"/>
            <a:ext cx="4032448" cy="247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29E9C14-3099-F2EB-BF7B-34E0762351A7}"/>
              </a:ext>
            </a:extLst>
          </p:cNvPr>
          <p:cNvSpPr txBox="1"/>
          <p:nvPr/>
        </p:nvSpPr>
        <p:spPr>
          <a:xfrm>
            <a:off x="465644" y="4221088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Иглу</a:t>
            </a:r>
          </a:p>
        </p:txBody>
      </p:sp>
      <p:pic>
        <p:nvPicPr>
          <p:cNvPr id="6152" name="Picture 8" descr="Picture background">
            <a:extLst>
              <a:ext uri="{FF2B5EF4-FFF2-40B4-BE49-F238E27FC236}">
                <a16:creationId xmlns:a16="http://schemas.microsoft.com/office/drawing/2014/main" id="{28FB947D-2FB6-E269-A991-66661F42D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953" y="4194383"/>
            <a:ext cx="4032448" cy="2500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DD70C94-371A-317C-9E4F-F306CD373893}"/>
              </a:ext>
            </a:extLst>
          </p:cNvPr>
          <p:cNvSpPr txBox="1"/>
          <p:nvPr/>
        </p:nvSpPr>
        <p:spPr>
          <a:xfrm>
            <a:off x="4901817" y="4194549"/>
            <a:ext cx="14224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Вигвам</a:t>
            </a:r>
          </a:p>
        </p:txBody>
      </p:sp>
    </p:spTree>
    <p:extLst>
      <p:ext uri="{BB962C8B-B14F-4D97-AF65-F5344CB8AC3E}">
        <p14:creationId xmlns:p14="http://schemas.microsoft.com/office/powerpoint/2010/main" val="41645936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Picture background">
            <a:extLst>
              <a:ext uri="{FF2B5EF4-FFF2-40B4-BE49-F238E27FC236}">
                <a16:creationId xmlns:a16="http://schemas.microsoft.com/office/drawing/2014/main" id="{2D4C41D5-FA6F-A386-3E95-CED41F95A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019" y="1628800"/>
            <a:ext cx="4224469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23C2A7B6-83F1-D12D-763D-9D5665CCF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50" y="1628800"/>
            <a:ext cx="4224469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326925"/>
            <a:ext cx="8501122" cy="785818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вид спорта популярен среди коренных народов ХМАО-Югры и часто проводится на праздниках?</a:t>
            </a:r>
            <a:endParaRPr lang="ru-RU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B93DD4-D776-0759-8BB0-551A5D55BA58}"/>
              </a:ext>
            </a:extLst>
          </p:cNvPr>
          <p:cNvSpPr txBox="1"/>
          <p:nvPr/>
        </p:nvSpPr>
        <p:spPr>
          <a:xfrm>
            <a:off x="358296" y="1645472"/>
            <a:ext cx="26642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Лыжные гонки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809F41-D463-947E-9FA6-320049CFBB3A}"/>
              </a:ext>
            </a:extLst>
          </p:cNvPr>
          <p:cNvSpPr txBox="1"/>
          <p:nvPr/>
        </p:nvSpPr>
        <p:spPr>
          <a:xfrm>
            <a:off x="4791984" y="3563197"/>
            <a:ext cx="41135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Гонки на оленьих упряжках</a:t>
            </a:r>
          </a:p>
        </p:txBody>
      </p:sp>
      <p:pic>
        <p:nvPicPr>
          <p:cNvPr id="5126" name="Picture 6" descr="Picture background">
            <a:extLst>
              <a:ext uri="{FF2B5EF4-FFF2-40B4-BE49-F238E27FC236}">
                <a16:creationId xmlns:a16="http://schemas.microsoft.com/office/drawing/2014/main" id="{5BF95C00-DB0F-6CB7-7A9E-C6CFD0DD1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49" y="4180144"/>
            <a:ext cx="4224469" cy="2369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B0078C8-DC78-DF2C-7C64-F1F441CD2B68}"/>
              </a:ext>
            </a:extLst>
          </p:cNvPr>
          <p:cNvSpPr txBox="1"/>
          <p:nvPr/>
        </p:nvSpPr>
        <p:spPr>
          <a:xfrm>
            <a:off x="3195630" y="6055146"/>
            <a:ext cx="1277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Хоккей</a:t>
            </a:r>
          </a:p>
        </p:txBody>
      </p:sp>
      <p:pic>
        <p:nvPicPr>
          <p:cNvPr id="5128" name="Picture 8" descr="Picture background">
            <a:extLst>
              <a:ext uri="{FF2B5EF4-FFF2-40B4-BE49-F238E27FC236}">
                <a16:creationId xmlns:a16="http://schemas.microsoft.com/office/drawing/2014/main" id="{1658EC8E-A589-FC6D-E0D6-22B78A63F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019" y="4180144"/>
            <a:ext cx="4217515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49C6B5B-35E7-B574-20BA-E58884B73146}"/>
              </a:ext>
            </a:extLst>
          </p:cNvPr>
          <p:cNvSpPr txBox="1"/>
          <p:nvPr/>
        </p:nvSpPr>
        <p:spPr>
          <a:xfrm>
            <a:off x="4791984" y="6055146"/>
            <a:ext cx="1349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Биатлон</a:t>
            </a:r>
          </a:p>
        </p:txBody>
      </p:sp>
    </p:spTree>
    <p:extLst>
      <p:ext uri="{BB962C8B-B14F-4D97-AF65-F5344CB8AC3E}">
        <p14:creationId xmlns:p14="http://schemas.microsoft.com/office/powerpoint/2010/main" val="11424610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 descr="Picture background">
            <a:extLst>
              <a:ext uri="{FF2B5EF4-FFF2-40B4-BE49-F238E27FC236}">
                <a16:creationId xmlns:a16="http://schemas.microsoft.com/office/drawing/2014/main" id="{6B15E6DD-41E4-5788-71D2-F50AE4B40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860" y="4113076"/>
            <a:ext cx="4256265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Picture background">
            <a:extLst>
              <a:ext uri="{FF2B5EF4-FFF2-40B4-BE49-F238E27FC236}">
                <a16:creationId xmlns:a16="http://schemas.microsoft.com/office/drawing/2014/main" id="{1A14433F-7C0E-1C28-3BF1-D9B4244594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684" y="1340768"/>
            <a:ext cx="424907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Picture background">
            <a:extLst>
              <a:ext uri="{FF2B5EF4-FFF2-40B4-BE49-F238E27FC236}">
                <a16:creationId xmlns:a16="http://schemas.microsoft.com/office/drawing/2014/main" id="{20A81FC4-8149-0CD2-A674-5F087CF67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45" y="1340768"/>
            <a:ext cx="424907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316416" cy="1668154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традиционный праздник коренных народов Югры связан с окончанием зимней рыбалки и встречей весны?</a:t>
            </a:r>
            <a:endParaRPr lang="ru-RU" sz="5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9908B0-0841-6801-7FEA-8E33A651600E}"/>
              </a:ext>
            </a:extLst>
          </p:cNvPr>
          <p:cNvSpPr txBox="1"/>
          <p:nvPr/>
        </p:nvSpPr>
        <p:spPr>
          <a:xfrm>
            <a:off x="267156" y="1373933"/>
            <a:ext cx="22450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Вороний день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3FBB0F-B733-6A8F-8E86-568DB993AACE}"/>
              </a:ext>
            </a:extLst>
          </p:cNvPr>
          <p:cNvSpPr txBox="1"/>
          <p:nvPr/>
        </p:nvSpPr>
        <p:spPr>
          <a:xfrm>
            <a:off x="4860032" y="1340768"/>
            <a:ext cx="18844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Масленица</a:t>
            </a:r>
          </a:p>
        </p:txBody>
      </p:sp>
      <p:pic>
        <p:nvPicPr>
          <p:cNvPr id="8198" name="Picture 6" descr="Picture background">
            <a:extLst>
              <a:ext uri="{FF2B5EF4-FFF2-40B4-BE49-F238E27FC236}">
                <a16:creationId xmlns:a16="http://schemas.microsoft.com/office/drawing/2014/main" id="{9C7BE85E-2617-AF6A-E882-DB299D4CD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13076"/>
            <a:ext cx="424907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DA5DD39-2591-B6A5-F771-2CC2125D783B}"/>
              </a:ext>
            </a:extLst>
          </p:cNvPr>
          <p:cNvSpPr txBox="1"/>
          <p:nvPr/>
        </p:nvSpPr>
        <p:spPr>
          <a:xfrm>
            <a:off x="251520" y="4161050"/>
            <a:ext cx="21602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 Купала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2BAFEF-C632-1B0F-A835-F1E000964580}"/>
              </a:ext>
            </a:extLst>
          </p:cNvPr>
          <p:cNvSpPr txBox="1"/>
          <p:nvPr/>
        </p:nvSpPr>
        <p:spPr>
          <a:xfrm>
            <a:off x="4789623" y="4114883"/>
            <a:ext cx="16730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Сабантуй</a:t>
            </a:r>
          </a:p>
        </p:txBody>
      </p:sp>
    </p:spTree>
    <p:extLst>
      <p:ext uri="{BB962C8B-B14F-4D97-AF65-F5344CB8AC3E}">
        <p14:creationId xmlns:p14="http://schemas.microsoft.com/office/powerpoint/2010/main" val="41645936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1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00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8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8"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2CDB7F2-51BA-1E97-8C56-83B5453675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9"/>
            <a:ext cx="8291264" cy="158417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отлично справились с викториной и показали хорошие знания о нашем родном крае! </a:t>
            </a:r>
          </a:p>
        </p:txBody>
      </p:sp>
      <p:pic>
        <p:nvPicPr>
          <p:cNvPr id="10242" name="Picture 2" descr="Picture background">
            <a:extLst>
              <a:ext uri="{FF2B5EF4-FFF2-40B4-BE49-F238E27FC236}">
                <a16:creationId xmlns:a16="http://schemas.microsoft.com/office/drawing/2014/main" id="{05DE1AAB-DC9F-C54F-9679-77E746A7A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72" y="2924944"/>
            <a:ext cx="4104456" cy="3074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043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applause.wav"/>
          </p:stSnd>
        </p:sndAc>
      </p:transition>
    </mc:Choice>
    <mc:Fallback xmlns="">
      <p:transition spd="slow">
        <p:circle/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20000"/>
                <a:lumOff val="80000"/>
              </a:schemeClr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A65EB6-75EF-E1A6-D301-C47D80223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620688"/>
            <a:ext cx="8291264" cy="550547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интереса дошкольников к изучению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родного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края.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знания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о родном крае  -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Югре;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азвивать познавательный интерес дошкольников к родному краю;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кругозор детей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коренных жителях ХМАО-Югры;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оспитывать любовь и чувство гордости к своей малой Родине.</a:t>
            </a:r>
          </a:p>
          <a:p>
            <a:pPr algn="just">
              <a:spcBef>
                <a:spcPts val="0"/>
              </a:spcBef>
              <a:buFontTx/>
              <a:buChar char="-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0487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20000"/>
                <a:lumOff val="80000"/>
              </a:schemeClr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A65EB6-75EF-E1A6-D301-C47D80223A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край родной – Югра» для юных исследователей Югры!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 будет предложено 9 вопросов о нашем замечательном крае.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Вашей задачей будет выбрать правильные варианты ответа.</a:t>
            </a:r>
          </a:p>
          <a:p>
            <a:pPr marL="0" indent="0" algn="just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Удачи!</a:t>
            </a:r>
          </a:p>
        </p:txBody>
      </p:sp>
    </p:spTree>
    <p:extLst>
      <p:ext uri="{BB962C8B-B14F-4D97-AF65-F5344CB8AC3E}">
        <p14:creationId xmlns:p14="http://schemas.microsoft.com/office/powerpoint/2010/main" val="26887717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Picture background">
            <a:extLst>
              <a:ext uri="{FF2B5EF4-FFF2-40B4-BE49-F238E27FC236}">
                <a16:creationId xmlns:a16="http://schemas.microsoft.com/office/drawing/2014/main" id="{25B71B0A-5E8A-BC0C-3278-349AEDB4A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934" y="1663486"/>
            <a:ext cx="4081960" cy="231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>
            <a:extLst>
              <a:ext uri="{FF2B5EF4-FFF2-40B4-BE49-F238E27FC236}">
                <a16:creationId xmlns:a16="http://schemas.microsoft.com/office/drawing/2014/main" id="{E2327C55-88AC-452A-DB1A-71B38DF55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934" y="4208184"/>
            <a:ext cx="4093632" cy="2314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CBA4DCCD-3B51-E3F9-8D7D-7E0F192B5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00" y="4208184"/>
            <a:ext cx="4081960" cy="231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284174"/>
            <a:ext cx="7704855" cy="990186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называется столица Ханты-Мансийского автономного округа – Югры?</a:t>
            </a:r>
            <a:endParaRPr lang="ru-RU" sz="6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20998" y="4208184"/>
            <a:ext cx="2807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Ханты-Мансийск</a:t>
            </a:r>
            <a:endParaRPr lang="ru-RU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08405" y="1658614"/>
            <a:ext cx="1542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Сургут</a:t>
            </a:r>
            <a:endParaRPr lang="ru-RU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51913" y="4208184"/>
            <a:ext cx="2433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Нефтеюганск</a:t>
            </a:r>
            <a:endParaRPr lang="ru-RU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A0FE15C6-19BE-EB15-7080-88D4901BE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84" y="1658614"/>
            <a:ext cx="4069176" cy="231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9E4DD0-2B99-34A3-C281-9D1689F4F96B}"/>
              </a:ext>
            </a:extLst>
          </p:cNvPr>
          <p:cNvSpPr txBox="1"/>
          <p:nvPr/>
        </p:nvSpPr>
        <p:spPr>
          <a:xfrm>
            <a:off x="266400" y="1599183"/>
            <a:ext cx="2415569" cy="461665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Нижневартовск</a:t>
            </a:r>
          </a:p>
        </p:txBody>
      </p:sp>
    </p:spTree>
    <p:extLst>
      <p:ext uri="{BB962C8B-B14F-4D97-AF65-F5344CB8AC3E}">
        <p14:creationId xmlns:p14="http://schemas.microsoft.com/office/powerpoint/2010/main" val="41645936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74578" y="116632"/>
            <a:ext cx="4794844" cy="107157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какой картинке изображён герб Сургута?</a:t>
            </a:r>
          </a:p>
        </p:txBody>
      </p:sp>
      <p:pic>
        <p:nvPicPr>
          <p:cNvPr id="9218" name="Picture 2" descr="Picture background">
            <a:extLst>
              <a:ext uri="{FF2B5EF4-FFF2-40B4-BE49-F238E27FC236}">
                <a16:creationId xmlns:a16="http://schemas.microsoft.com/office/drawing/2014/main" id="{55FD2180-47BC-7DC0-74E8-F630C7D3E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70505"/>
            <a:ext cx="3810000" cy="300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Picture background">
            <a:extLst>
              <a:ext uri="{FF2B5EF4-FFF2-40B4-BE49-F238E27FC236}">
                <a16:creationId xmlns:a16="http://schemas.microsoft.com/office/drawing/2014/main" id="{F3385E59-7B45-E3C0-6E1D-309B7EC3D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660440"/>
            <a:ext cx="1839887" cy="301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Picture background">
            <a:extLst>
              <a:ext uri="{FF2B5EF4-FFF2-40B4-BE49-F238E27FC236}">
                <a16:creationId xmlns:a16="http://schemas.microsoft.com/office/drawing/2014/main" id="{01A10F92-8C28-D672-E015-81B9687FF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063" y="1484942"/>
            <a:ext cx="2003873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Picture background">
            <a:extLst>
              <a:ext uri="{FF2B5EF4-FFF2-40B4-BE49-F238E27FC236}">
                <a16:creationId xmlns:a16="http://schemas.microsoft.com/office/drawing/2014/main" id="{70291332-D58F-F2D4-E091-C6BCCA55C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077" y="4263315"/>
            <a:ext cx="1839887" cy="239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Picture background">
            <a:extLst>
              <a:ext uri="{FF2B5EF4-FFF2-40B4-BE49-F238E27FC236}">
                <a16:creationId xmlns:a16="http://schemas.microsoft.com/office/drawing/2014/main" id="{BD81BE29-BF5B-6203-E443-A23F7A6A1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70505"/>
            <a:ext cx="2281882" cy="264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5936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92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1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2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20000"/>
                <a:lumOff val="8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Picture background">
            <a:extLst>
              <a:ext uri="{FF2B5EF4-FFF2-40B4-BE49-F238E27FC236}">
                <a16:creationId xmlns:a16="http://schemas.microsoft.com/office/drawing/2014/main" id="{64B02A9C-238D-9B20-5A09-4B7EF8BA3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96753"/>
            <a:ext cx="410445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id="{AE7CE5BB-1476-6B7C-34DE-477802E70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991074"/>
            <a:ext cx="410445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ED88BD3D-C4C1-3085-1C3C-5E654949C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991074"/>
            <a:ext cx="410445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225AF56B-72CB-6F8F-9B8E-E66D7812D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5676" y="332656"/>
            <a:ext cx="5832648" cy="516271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природный ресурс является главным богатством ХМАО-Югры?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49816D-B21A-DAAF-4A10-C557092E1677}"/>
              </a:ext>
            </a:extLst>
          </p:cNvPr>
          <p:cNvSpPr txBox="1"/>
          <p:nvPr/>
        </p:nvSpPr>
        <p:spPr>
          <a:xfrm>
            <a:off x="4828095" y="4003914"/>
            <a:ext cx="14401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Нефть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D5B650-4B69-7D95-BD10-D22B2091837C}"/>
              </a:ext>
            </a:extLst>
          </p:cNvPr>
          <p:cNvSpPr txBox="1"/>
          <p:nvPr/>
        </p:nvSpPr>
        <p:spPr>
          <a:xfrm>
            <a:off x="1979712" y="3991074"/>
            <a:ext cx="10081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Уголь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8C6743-7ECD-EBE1-1013-0A8F42C04011}"/>
              </a:ext>
            </a:extLst>
          </p:cNvPr>
          <p:cNvSpPr txBox="1"/>
          <p:nvPr/>
        </p:nvSpPr>
        <p:spPr>
          <a:xfrm>
            <a:off x="4788024" y="1196751"/>
            <a:ext cx="15121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Алмазы</a:t>
            </a:r>
          </a:p>
        </p:txBody>
      </p:sp>
      <p:pic>
        <p:nvPicPr>
          <p:cNvPr id="3080" name="Picture 8" descr="Picture background">
            <a:extLst>
              <a:ext uri="{FF2B5EF4-FFF2-40B4-BE49-F238E27FC236}">
                <a16:creationId xmlns:a16="http://schemas.microsoft.com/office/drawing/2014/main" id="{ED96DD25-FD1D-3790-CA6F-DC61E07BE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91" y="1196752"/>
            <a:ext cx="4104456" cy="259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3503AF6-FA38-AAFD-F8AB-A5273D133750}"/>
              </a:ext>
            </a:extLst>
          </p:cNvPr>
          <p:cNvSpPr txBox="1"/>
          <p:nvPr/>
        </p:nvSpPr>
        <p:spPr>
          <a:xfrm>
            <a:off x="395536" y="1196751"/>
            <a:ext cx="9361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Медь</a:t>
            </a:r>
          </a:p>
        </p:txBody>
      </p:sp>
    </p:spTree>
    <p:extLst>
      <p:ext uri="{BB962C8B-B14F-4D97-AF65-F5344CB8AC3E}">
        <p14:creationId xmlns:p14="http://schemas.microsoft.com/office/powerpoint/2010/main" val="41645936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30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Picture background">
            <a:extLst>
              <a:ext uri="{FF2B5EF4-FFF2-40B4-BE49-F238E27FC236}">
                <a16:creationId xmlns:a16="http://schemas.microsoft.com/office/drawing/2014/main" id="{AC2A654B-7467-C889-70D3-1C042F705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903" y="4077072"/>
            <a:ext cx="428396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>
            <a:extLst>
              <a:ext uri="{FF2B5EF4-FFF2-40B4-BE49-F238E27FC236}">
                <a16:creationId xmlns:a16="http://schemas.microsoft.com/office/drawing/2014/main" id="{6B4C60DD-BCEB-1B5A-52B0-BC76DE54A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66" y="4077072"/>
            <a:ext cx="427431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66B6BB6A-2F01-F043-40C9-E576C6916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903" y="1412776"/>
            <a:ext cx="428396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B998A3EB-F388-A63C-79E7-E04825A05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7" y="1412776"/>
            <a:ext cx="428396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89602" y="0"/>
            <a:ext cx="7164796" cy="1296144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 крупная река протекает по территории ХМАО-Югры?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0CB838-693A-0F45-ACDB-466EC595AFDF}"/>
              </a:ext>
            </a:extLst>
          </p:cNvPr>
          <p:cNvSpPr txBox="1"/>
          <p:nvPr/>
        </p:nvSpPr>
        <p:spPr>
          <a:xfrm>
            <a:off x="280718" y="3240559"/>
            <a:ext cx="971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331B52-8AC0-6054-FCDD-45680BA725FD}"/>
              </a:ext>
            </a:extLst>
          </p:cNvPr>
          <p:cNvSpPr txBox="1"/>
          <p:nvPr/>
        </p:nvSpPr>
        <p:spPr>
          <a:xfrm>
            <a:off x="4788024" y="3240559"/>
            <a:ext cx="15476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Иртыш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CB3BCC-66B2-77E3-915B-FD39B05540DD}"/>
              </a:ext>
            </a:extLst>
          </p:cNvPr>
          <p:cNvSpPr txBox="1"/>
          <p:nvPr/>
        </p:nvSpPr>
        <p:spPr>
          <a:xfrm>
            <a:off x="181129" y="5877272"/>
            <a:ext cx="9361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476CE5-06E1-6ABE-EB43-7D8CABE41611}"/>
              </a:ext>
            </a:extLst>
          </p:cNvPr>
          <p:cNvSpPr txBox="1"/>
          <p:nvPr/>
        </p:nvSpPr>
        <p:spPr>
          <a:xfrm>
            <a:off x="4841775" y="5877272"/>
            <a:ext cx="14401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Енисей</a:t>
            </a:r>
          </a:p>
        </p:txBody>
      </p:sp>
    </p:spTree>
    <p:extLst>
      <p:ext uri="{BB962C8B-B14F-4D97-AF65-F5344CB8AC3E}">
        <p14:creationId xmlns:p14="http://schemas.microsoft.com/office/powerpoint/2010/main" val="41645936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6" name="Picture 8" descr="Picture background">
            <a:extLst>
              <a:ext uri="{FF2B5EF4-FFF2-40B4-BE49-F238E27FC236}">
                <a16:creationId xmlns:a16="http://schemas.microsoft.com/office/drawing/2014/main" id="{452E7339-00A2-5901-A813-0F8D0CDFC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528" y="3981160"/>
            <a:ext cx="3887593" cy="270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Picture background">
            <a:extLst>
              <a:ext uri="{FF2B5EF4-FFF2-40B4-BE49-F238E27FC236}">
                <a16:creationId xmlns:a16="http://schemas.microsoft.com/office/drawing/2014/main" id="{443FE939-0CE5-01D0-DA9E-A7A6087AC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9" y="3963578"/>
            <a:ext cx="3888432" cy="273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icture background">
            <a:extLst>
              <a:ext uri="{FF2B5EF4-FFF2-40B4-BE49-F238E27FC236}">
                <a16:creationId xmlns:a16="http://schemas.microsoft.com/office/drawing/2014/main" id="{A3BD7082-9DEE-EF76-5851-655277265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528" y="1196752"/>
            <a:ext cx="3888432" cy="270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62F49B78-5051-AA79-245A-0171B3F21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9" y="1199015"/>
            <a:ext cx="3888432" cy="270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B132F8B-BEFF-D1A3-C6C5-387AC9703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063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дерево считается одним из символов тайги и часто встречается в лесах ХМАО-Югры?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EA43E8-FEC0-2DF5-8ABF-B642AC4E6E21}"/>
              </a:ext>
            </a:extLst>
          </p:cNvPr>
          <p:cNvSpPr txBox="1"/>
          <p:nvPr/>
        </p:nvSpPr>
        <p:spPr>
          <a:xfrm>
            <a:off x="500048" y="1196752"/>
            <a:ext cx="22322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Сосна сибирская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0AE183-A673-EEEE-DA96-2CDFCB049B65}"/>
              </a:ext>
            </a:extLst>
          </p:cNvPr>
          <p:cNvSpPr txBox="1"/>
          <p:nvPr/>
        </p:nvSpPr>
        <p:spPr>
          <a:xfrm>
            <a:off x="7506249" y="3340187"/>
            <a:ext cx="11338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Береза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6239D7-A9DC-5E49-CAD4-01BB1439309E}"/>
              </a:ext>
            </a:extLst>
          </p:cNvPr>
          <p:cNvSpPr txBox="1"/>
          <p:nvPr/>
        </p:nvSpPr>
        <p:spPr>
          <a:xfrm>
            <a:off x="637728" y="4003565"/>
            <a:ext cx="9178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Дуб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7007DC5-E1EA-9CC1-11AA-645CE970C8CD}"/>
              </a:ext>
            </a:extLst>
          </p:cNvPr>
          <p:cNvSpPr txBox="1"/>
          <p:nvPr/>
        </p:nvSpPr>
        <p:spPr>
          <a:xfrm>
            <a:off x="4824536" y="3958642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Лиственница</a:t>
            </a:r>
          </a:p>
        </p:txBody>
      </p:sp>
    </p:spTree>
    <p:extLst>
      <p:ext uri="{BB962C8B-B14F-4D97-AF65-F5344CB8AC3E}">
        <p14:creationId xmlns:p14="http://schemas.microsoft.com/office/powerpoint/2010/main" val="41645936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6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4"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Picture background">
            <a:extLst>
              <a:ext uri="{FF2B5EF4-FFF2-40B4-BE49-F238E27FC236}">
                <a16:creationId xmlns:a16="http://schemas.microsoft.com/office/drawing/2014/main" id="{D8FCF0F8-BEBE-5A46-B67A-2D4C8C103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0" y="1181450"/>
            <a:ext cx="4067118" cy="271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icture background">
            <a:extLst>
              <a:ext uri="{FF2B5EF4-FFF2-40B4-BE49-F238E27FC236}">
                <a16:creationId xmlns:a16="http://schemas.microsoft.com/office/drawing/2014/main" id="{45349B10-FECC-0F9A-F120-A0D9476EC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0" y="4021759"/>
            <a:ext cx="4067121" cy="271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Picture background">
            <a:extLst>
              <a:ext uri="{FF2B5EF4-FFF2-40B4-BE49-F238E27FC236}">
                <a16:creationId xmlns:a16="http://schemas.microsoft.com/office/drawing/2014/main" id="{B6578D74-8C33-6472-9D47-DF23157B3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59" y="4024440"/>
            <a:ext cx="4067118" cy="270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56BB3604-FD23-7C4D-F687-3CD397D04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59" y="1196752"/>
            <a:ext cx="4067118" cy="271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160696"/>
            <a:ext cx="8501122" cy="785818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два народа относятся к коренным жителям Ханты-Мансийского автономного округа – Югры?</a:t>
            </a:r>
            <a:endParaRPr lang="ru-RU" sz="6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0CF4FB-C8E2-41FB-90EF-44315FA31B37}"/>
              </a:ext>
            </a:extLst>
          </p:cNvPr>
          <p:cNvSpPr txBox="1"/>
          <p:nvPr/>
        </p:nvSpPr>
        <p:spPr>
          <a:xfrm>
            <a:off x="2550077" y="1178794"/>
            <a:ext cx="9361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7F7351-E3C4-844E-D7EC-4B1D9A967C7D}"/>
              </a:ext>
            </a:extLst>
          </p:cNvPr>
          <p:cNvSpPr txBox="1"/>
          <p:nvPr/>
        </p:nvSpPr>
        <p:spPr>
          <a:xfrm>
            <a:off x="3116211" y="4021759"/>
            <a:ext cx="12658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Якуты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1F5C0D-F64E-C59A-7574-B9DB4D287812}"/>
              </a:ext>
            </a:extLst>
          </p:cNvPr>
          <p:cNvSpPr txBox="1"/>
          <p:nvPr/>
        </p:nvSpPr>
        <p:spPr>
          <a:xfrm>
            <a:off x="7668344" y="3975447"/>
            <a:ext cx="12389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Ханты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EAB2DB-7686-90AC-093B-B4A4271D2F58}"/>
              </a:ext>
            </a:extLst>
          </p:cNvPr>
          <p:cNvSpPr txBox="1"/>
          <p:nvPr/>
        </p:nvSpPr>
        <p:spPr>
          <a:xfrm>
            <a:off x="4860032" y="1178793"/>
            <a:ext cx="13681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Манси</a:t>
            </a:r>
          </a:p>
        </p:txBody>
      </p:sp>
    </p:spTree>
    <p:extLst>
      <p:ext uri="{BB962C8B-B14F-4D97-AF65-F5344CB8AC3E}">
        <p14:creationId xmlns:p14="http://schemas.microsoft.com/office/powerpoint/2010/main" val="41645936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4"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1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1571</TotalTime>
  <Words>251</Words>
  <Application>Microsoft Office PowerPoint</Application>
  <PresentationFormat>Экран (4:3)</PresentationFormat>
  <Paragraphs>58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     Познавательная игра для детей  старшего дошкольного возраста «Мой край родной – Югра»   </vt:lpstr>
      <vt:lpstr>Презентация PowerPoint</vt:lpstr>
      <vt:lpstr>Презентация PowerPoint</vt:lpstr>
      <vt:lpstr>Как называется столица Ханты-Мансийского автономного округа – Югры?</vt:lpstr>
      <vt:lpstr>На какой картинке изображён герб Сургута?</vt:lpstr>
      <vt:lpstr>Какой природный ресурс является главным богатством ХМАО-Югры?</vt:lpstr>
      <vt:lpstr> Какая крупная река протекает по территории ХМАО-Югры?</vt:lpstr>
      <vt:lpstr>Какое дерево считается одним из символов тайги и часто встречается в лесах ХМАО-Югры?</vt:lpstr>
      <vt:lpstr>Какие два народа относятся к коренным жителям Ханты-Мансийского автономного округа – Югры?</vt:lpstr>
      <vt:lpstr>Как называются традиционные жилища коренных народов Севера, проживающих в Югре?</vt:lpstr>
      <vt:lpstr>Какой вид спорта популярен среди коренных народов ХМАО-Югры и часто проводится на праздниках?</vt:lpstr>
      <vt:lpstr>Какой традиционный праздник коренных народов Югры связан с окончанием зимней рыбалки и встречей весны?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Светлана</cp:lastModifiedBy>
  <cp:revision>181</cp:revision>
  <dcterms:created xsi:type="dcterms:W3CDTF">2014-02-11T06:13:22Z</dcterms:created>
  <dcterms:modified xsi:type="dcterms:W3CDTF">2025-04-14T17:00:10Z</dcterms:modified>
</cp:coreProperties>
</file>