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0D46F3-F934-42C8-A1A0-C13454F0295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933EEC0-5E87-46DB-9216-55CCD18E60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FC60067-8BE0-4EA6-90C9-0ADE30C879C0}"/>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5" name="Нижний колонтитул 4">
            <a:extLst>
              <a:ext uri="{FF2B5EF4-FFF2-40B4-BE49-F238E27FC236}">
                <a16:creationId xmlns:a16="http://schemas.microsoft.com/office/drawing/2014/main" id="{5BD02657-A18B-4164-AFE4-B300A37D867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B66B843-6471-41CB-A43B-AE899822EE57}"/>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3531929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5C03D7-F0CF-4831-AACA-673F3A62BBA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7A4E370D-6629-4759-9506-31B8022ABFD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95A9C15-08DF-4822-8FDC-D5B752F35D02}"/>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5" name="Нижний колонтитул 4">
            <a:extLst>
              <a:ext uri="{FF2B5EF4-FFF2-40B4-BE49-F238E27FC236}">
                <a16:creationId xmlns:a16="http://schemas.microsoft.com/office/drawing/2014/main" id="{89450755-7484-47CB-A571-E5C1270A376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CE6278E-DF94-419C-A840-CD34DC43C9A8}"/>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1976057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037D8D1-7F2F-40F0-AA76-45636230586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0542E8F-16EC-442D-81D1-CC8FFE045F6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757C9C-5975-4391-874A-06EA5179A1B3}"/>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5" name="Нижний колонтитул 4">
            <a:extLst>
              <a:ext uri="{FF2B5EF4-FFF2-40B4-BE49-F238E27FC236}">
                <a16:creationId xmlns:a16="http://schemas.microsoft.com/office/drawing/2014/main" id="{58476526-08C4-4BA2-9B60-B038DD659CA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5CE0677-1195-4E19-B57B-94979262FA09}"/>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3609420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894E71-73E4-4C03-9218-3EBC452DF34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723FAF8-77C4-4B1C-895A-5A0268F8BD6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84556E-8486-4833-A1A1-149EF58C7274}"/>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5" name="Нижний колонтитул 4">
            <a:extLst>
              <a:ext uri="{FF2B5EF4-FFF2-40B4-BE49-F238E27FC236}">
                <a16:creationId xmlns:a16="http://schemas.microsoft.com/office/drawing/2014/main" id="{C376DEF2-DD07-4CFE-9062-1E4CD2A268E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17430E8-415B-4DFB-8507-BC27A90AC491}"/>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4124919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C9A0B7-E8D5-4E80-A1BB-F33B18DF69D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474F6B2-93AE-4D47-8078-A519540D70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9948543-3791-42E4-9E39-2AB4865BFA6C}"/>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5" name="Нижний колонтитул 4">
            <a:extLst>
              <a:ext uri="{FF2B5EF4-FFF2-40B4-BE49-F238E27FC236}">
                <a16:creationId xmlns:a16="http://schemas.microsoft.com/office/drawing/2014/main" id="{0BD65192-5443-447B-943D-12C178710AD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B14B532-0429-4342-8A45-01D292CBFAC2}"/>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3340864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F94BA8-A48B-4B77-A96C-9F46BC3D85F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4D17C87-9932-4AE7-AA6D-30E7FBBA50C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FB14AA1-16F8-489C-92B5-6E6BC23C826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E13F2D2-5317-4A32-B4E2-E6BE6438C4E9}"/>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6" name="Нижний колонтитул 5">
            <a:extLst>
              <a:ext uri="{FF2B5EF4-FFF2-40B4-BE49-F238E27FC236}">
                <a16:creationId xmlns:a16="http://schemas.microsoft.com/office/drawing/2014/main" id="{B797E97E-4179-4B1D-87E5-D878DDF3C4F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48A59E0-36E4-4533-836F-B4769BCADC3A}"/>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177009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FE5A5A-9FEF-44E7-8057-7B9DD8023CB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EDEB769-23C4-4057-9308-86DD00287B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8A3EBDD-5452-452A-A91B-F421838404F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AD4F5DD-828C-4121-B3B6-65421C2D76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CB84165-224E-4024-AB28-C222AAF202F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E6E2196-9013-4DE5-98E2-C61E690E6C0A}"/>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8" name="Нижний колонтитул 7">
            <a:extLst>
              <a:ext uri="{FF2B5EF4-FFF2-40B4-BE49-F238E27FC236}">
                <a16:creationId xmlns:a16="http://schemas.microsoft.com/office/drawing/2014/main" id="{FD986F8E-B278-4827-9D61-63FF0E8BEA3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F5559B7-D8DB-4788-8B38-3A06EE2B1A91}"/>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3157154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3EE76F-A891-42B0-8308-BB01E74B37C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D504F1C-3569-4295-A551-6B4E78B754DA}"/>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4" name="Нижний колонтитул 3">
            <a:extLst>
              <a:ext uri="{FF2B5EF4-FFF2-40B4-BE49-F238E27FC236}">
                <a16:creationId xmlns:a16="http://schemas.microsoft.com/office/drawing/2014/main" id="{2B6DDBDD-0858-441E-89DA-ED0A2D10B9A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9DFF923-B53B-4CBD-A9F6-C68F7A4A385B}"/>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2026596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7DCFB84-053B-4F8D-9589-548D7B9DFA01}"/>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3" name="Нижний колонтитул 2">
            <a:extLst>
              <a:ext uri="{FF2B5EF4-FFF2-40B4-BE49-F238E27FC236}">
                <a16:creationId xmlns:a16="http://schemas.microsoft.com/office/drawing/2014/main" id="{4E102088-E362-42CB-AE5D-6AEFA1B7AB2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78E2D466-160F-44E6-9177-601CF5F89F1B}"/>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341260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064A26-DB3B-4B1E-BB2C-15E9595EFC0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2871DEA-1AF3-4C15-B440-B6DA3A4688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32E7F2C-75E8-4FC0-8EE3-976CFF962B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3459C31-5D0E-4F34-8EAC-C7DE83AC4EBE}"/>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6" name="Нижний колонтитул 5">
            <a:extLst>
              <a:ext uri="{FF2B5EF4-FFF2-40B4-BE49-F238E27FC236}">
                <a16:creationId xmlns:a16="http://schemas.microsoft.com/office/drawing/2014/main" id="{74AF1125-F031-40B6-964F-C145ED06A7A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01B5C22-7EE3-49B6-8E64-81A513FB1EB6}"/>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575821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35BBE7-572A-43F8-90AE-0F3045FCAE9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735BC10-2817-4716-83F1-1300A510F1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18893B2-6A15-4483-AA97-CAA3A2E375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2284215-269C-4BDC-A137-6C626DA53FE6}"/>
              </a:ext>
            </a:extLst>
          </p:cNvPr>
          <p:cNvSpPr>
            <a:spLocks noGrp="1"/>
          </p:cNvSpPr>
          <p:nvPr>
            <p:ph type="dt" sz="half" idx="10"/>
          </p:nvPr>
        </p:nvSpPr>
        <p:spPr/>
        <p:txBody>
          <a:bodyPr/>
          <a:lstStyle/>
          <a:p>
            <a:fld id="{05F72B6B-0F88-4642-B8C5-92A9554CFA39}" type="datetimeFigureOut">
              <a:rPr lang="ru-RU" smtClean="0"/>
              <a:t>21.11.2024</a:t>
            </a:fld>
            <a:endParaRPr lang="ru-RU"/>
          </a:p>
        </p:txBody>
      </p:sp>
      <p:sp>
        <p:nvSpPr>
          <p:cNvPr id="6" name="Нижний колонтитул 5">
            <a:extLst>
              <a:ext uri="{FF2B5EF4-FFF2-40B4-BE49-F238E27FC236}">
                <a16:creationId xmlns:a16="http://schemas.microsoft.com/office/drawing/2014/main" id="{3F12CC57-CAE2-46D4-9F9B-AEAD473E687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580D6D4-D51E-4514-B2CC-2AFE9FE53676}"/>
              </a:ext>
            </a:extLst>
          </p:cNvPr>
          <p:cNvSpPr>
            <a:spLocks noGrp="1"/>
          </p:cNvSpPr>
          <p:nvPr>
            <p:ph type="sldNum" sz="quarter" idx="12"/>
          </p:nvPr>
        </p:nvSpPr>
        <p:spPr/>
        <p:txBody>
          <a:bodyPr/>
          <a:lstStyle/>
          <a:p>
            <a:fld id="{E6CA8A36-A163-48FE-AC0C-985E4B1FA5A6}" type="slidenum">
              <a:rPr lang="ru-RU" smtClean="0"/>
              <a:t>‹#›</a:t>
            </a:fld>
            <a:endParaRPr lang="ru-RU"/>
          </a:p>
        </p:txBody>
      </p:sp>
    </p:spTree>
    <p:extLst>
      <p:ext uri="{BB962C8B-B14F-4D97-AF65-F5344CB8AC3E}">
        <p14:creationId xmlns:p14="http://schemas.microsoft.com/office/powerpoint/2010/main" val="1283134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9EF8B3-DD8A-4BC5-B9CC-F5C23E03CD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51332D3-7A0B-45C7-8A03-F8CC7E764F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970FE46-F51B-4E45-B2A1-8D067158CC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F72B6B-0F88-4642-B8C5-92A9554CFA39}" type="datetimeFigureOut">
              <a:rPr lang="ru-RU" smtClean="0"/>
              <a:t>21.11.2024</a:t>
            </a:fld>
            <a:endParaRPr lang="ru-RU"/>
          </a:p>
        </p:txBody>
      </p:sp>
      <p:sp>
        <p:nvSpPr>
          <p:cNvPr id="5" name="Нижний колонтитул 4">
            <a:extLst>
              <a:ext uri="{FF2B5EF4-FFF2-40B4-BE49-F238E27FC236}">
                <a16:creationId xmlns:a16="http://schemas.microsoft.com/office/drawing/2014/main" id="{00BC957E-0121-4E8D-BD22-41DEA9566D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AC6580E0-486E-408B-B7DF-21AE5E10A2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CA8A36-A163-48FE-AC0C-985E4B1FA5A6}" type="slidenum">
              <a:rPr lang="ru-RU" smtClean="0"/>
              <a:t>‹#›</a:t>
            </a:fld>
            <a:endParaRPr lang="ru-RU"/>
          </a:p>
        </p:txBody>
      </p:sp>
    </p:spTree>
    <p:extLst>
      <p:ext uri="{BB962C8B-B14F-4D97-AF65-F5344CB8AC3E}">
        <p14:creationId xmlns:p14="http://schemas.microsoft.com/office/powerpoint/2010/main" val="1867633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7822B2-2F1B-449E-88B3-1D5DAEBF5D4B}"/>
              </a:ext>
            </a:extLst>
          </p:cNvPr>
          <p:cNvSpPr>
            <a:spLocks noGrp="1"/>
          </p:cNvSpPr>
          <p:nvPr>
            <p:ph type="ctrTitle"/>
          </p:nvPr>
        </p:nvSpPr>
        <p:spPr>
          <a:xfrm>
            <a:off x="1524000" y="867267"/>
            <a:ext cx="9144000" cy="2253006"/>
          </a:xfrm>
        </p:spPr>
        <p:txBody>
          <a:bodyPr>
            <a:normAutofit/>
          </a:bodyPr>
          <a:lstStyle/>
          <a:p>
            <a:pPr>
              <a:lnSpc>
                <a:spcPct val="107000"/>
              </a:lnSpc>
              <a:spcAft>
                <a:spcPts val="800"/>
              </a:spcAft>
            </a:pPr>
            <a:r>
              <a:rPr lang="ru-RU" sz="4400" b="1" dirty="0">
                <a:effectLst/>
                <a:latin typeface="Times New Roman" panose="02020603050405020304" pitchFamily="18" charset="0"/>
                <a:ea typeface="Calibri" panose="020F0502020204030204" pitchFamily="34" charset="0"/>
                <a:cs typeface="Times New Roman" panose="02020603050405020304" pitchFamily="18" charset="0"/>
              </a:rPr>
              <a:t>«Диагностика дизартрии»</a:t>
            </a:r>
            <a:br>
              <a:rPr lang="ru-RU" sz="4400" dirty="0">
                <a:effectLst/>
                <a:latin typeface="Calibri" panose="020F0502020204030204" pitchFamily="34" charset="0"/>
                <a:ea typeface="Calibri" panose="020F0502020204030204" pitchFamily="34" charset="0"/>
                <a:cs typeface="Times New Roman" panose="02020603050405020304" pitchFamily="18" charset="0"/>
              </a:rPr>
            </a:br>
            <a:endParaRPr lang="ru-RU" sz="4400" dirty="0"/>
          </a:p>
        </p:txBody>
      </p:sp>
      <p:sp>
        <p:nvSpPr>
          <p:cNvPr id="3" name="Подзаголовок 2">
            <a:extLst>
              <a:ext uri="{FF2B5EF4-FFF2-40B4-BE49-F238E27FC236}">
                <a16:creationId xmlns:a16="http://schemas.microsoft.com/office/drawing/2014/main" id="{453AA5E7-DCA9-46C8-8A65-0686E515995D}"/>
              </a:ext>
            </a:extLst>
          </p:cNvPr>
          <p:cNvSpPr>
            <a:spLocks noGrp="1"/>
          </p:cNvSpPr>
          <p:nvPr>
            <p:ph type="subTitle" idx="1"/>
          </p:nvPr>
        </p:nvSpPr>
        <p:spPr>
          <a:xfrm>
            <a:off x="1523999" y="3602038"/>
            <a:ext cx="9948421" cy="1655762"/>
          </a:xfrm>
        </p:spPr>
        <p:txBody>
          <a:bodyPr/>
          <a:lstStyle/>
          <a:p>
            <a:pPr algn="r">
              <a:lnSpc>
                <a:spcPct val="107000"/>
              </a:lnSpc>
              <a:spcAft>
                <a:spcPts val="800"/>
              </a:spcAf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Учитель-логопед: </a:t>
            </a:r>
            <a:r>
              <a:rPr lang="ru-RU" sz="2400" dirty="0" err="1">
                <a:effectLst/>
                <a:latin typeface="Times New Roman" panose="02020603050405020304" pitchFamily="18" charset="0"/>
                <a:ea typeface="Calibri" panose="020F0502020204030204" pitchFamily="34" charset="0"/>
                <a:cs typeface="Times New Roman" panose="02020603050405020304" pitchFamily="18" charset="0"/>
              </a:rPr>
              <a:t>Войток</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С.В., МОБУ Зареченская ООШ.</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92159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1DAF49-F227-4769-B304-258D3D16546C}"/>
              </a:ext>
            </a:extLst>
          </p:cNvPr>
          <p:cNvSpPr>
            <a:spLocks noGrp="1"/>
          </p:cNvSpPr>
          <p:nvPr>
            <p:ph type="title"/>
          </p:nvPr>
        </p:nvSpPr>
        <p:spPr>
          <a:xfrm>
            <a:off x="524656" y="365124"/>
            <a:ext cx="11362544" cy="5346127"/>
          </a:xfrm>
        </p:spPr>
        <p:txBody>
          <a:bodyPr>
            <a:normAutofit fontScale="90000"/>
          </a:bodyPr>
          <a:lstStyle/>
          <a:p>
            <a:pPr>
              <a:lnSpc>
                <a:spcPct val="150000"/>
              </a:lnSpc>
              <a:spcAft>
                <a:spcPts val="800"/>
              </a:spcAft>
            </a:pPr>
            <a:r>
              <a:rPr lang="ru-RU" b="1" dirty="0">
                <a:effectLst/>
                <a:latin typeface="Times New Roman" panose="02020603050405020304" pitchFamily="18" charset="0"/>
                <a:ea typeface="Calibri" panose="020F0502020204030204" pitchFamily="34" charset="0"/>
                <a:cs typeface="Times New Roman" panose="02020603050405020304" pitchFamily="18" charset="0"/>
              </a:rPr>
              <a:t>       Обязательно необходимо обследовать:</a:t>
            </a:r>
            <a:br>
              <a:rPr lang="ru-RU" dirty="0">
                <a:effectLst/>
                <a:latin typeface="Times New Roman" panose="02020603050405020304" pitchFamily="18" charset="0"/>
                <a:ea typeface="Calibri" panose="020F0502020204030204" pitchFamily="34" charset="0"/>
                <a:cs typeface="Times New Roman" panose="02020603050405020304" pitchFamily="18" charset="0"/>
              </a:rPr>
            </a:br>
            <a:r>
              <a:rPr lang="ru-RU" sz="3600" dirty="0">
                <a:effectLst/>
                <a:latin typeface="Times New Roman" panose="02020603050405020304" pitchFamily="18" charset="0"/>
                <a:ea typeface="Calibri" panose="020F0502020204030204" pitchFamily="34" charset="0"/>
                <a:cs typeface="Times New Roman" panose="02020603050405020304" pitchFamily="18" charset="0"/>
              </a:rPr>
              <a:t>	Артикуляционную моторику, мышечный тонус</a:t>
            </a:r>
            <a:br>
              <a:rPr lang="ru-RU" sz="3600" dirty="0">
                <a:effectLst/>
                <a:latin typeface="Times New Roman" panose="02020603050405020304" pitchFamily="18" charset="0"/>
                <a:ea typeface="Calibri" panose="020F0502020204030204" pitchFamily="34" charset="0"/>
                <a:cs typeface="Times New Roman" panose="02020603050405020304" pitchFamily="18" charset="0"/>
              </a:rPr>
            </a:br>
            <a:r>
              <a:rPr lang="ru-RU" sz="3600" dirty="0">
                <a:effectLst/>
                <a:latin typeface="Times New Roman" panose="02020603050405020304" pitchFamily="18" charset="0"/>
                <a:ea typeface="Calibri" panose="020F0502020204030204" pitchFamily="34" charset="0"/>
                <a:cs typeface="Times New Roman" panose="02020603050405020304" pitchFamily="18" charset="0"/>
              </a:rPr>
              <a:t>	Звукопроизношение</a:t>
            </a:r>
            <a:br>
              <a:rPr lang="ru-RU" sz="3600" dirty="0">
                <a:effectLst/>
                <a:latin typeface="Times New Roman" panose="02020603050405020304" pitchFamily="18" charset="0"/>
                <a:ea typeface="Calibri" panose="020F0502020204030204" pitchFamily="34" charset="0"/>
                <a:cs typeface="Times New Roman" panose="02020603050405020304" pitchFamily="18" charset="0"/>
              </a:rPr>
            </a:br>
            <a:r>
              <a:rPr lang="ru-RU" sz="3600" dirty="0">
                <a:effectLst/>
                <a:latin typeface="Times New Roman" panose="02020603050405020304" pitchFamily="18" charset="0"/>
                <a:ea typeface="Calibri" panose="020F0502020204030204" pitchFamily="34" charset="0"/>
                <a:cs typeface="Times New Roman" panose="02020603050405020304" pitchFamily="18" charset="0"/>
              </a:rPr>
              <a:t>	Просодику: дыхание, ритм, голос, интонацию</a:t>
            </a:r>
            <a:br>
              <a:rPr lang="ru-RU" sz="3600" dirty="0">
                <a:effectLst/>
                <a:latin typeface="Times New Roman" panose="02020603050405020304" pitchFamily="18" charset="0"/>
                <a:ea typeface="Calibri" panose="020F0502020204030204" pitchFamily="34" charset="0"/>
                <a:cs typeface="Times New Roman" panose="02020603050405020304" pitchFamily="18" charset="0"/>
              </a:rPr>
            </a:br>
            <a:r>
              <a:rPr lang="ru-RU" sz="3600" dirty="0">
                <a:effectLst/>
                <a:latin typeface="Times New Roman" panose="02020603050405020304" pitchFamily="18" charset="0"/>
                <a:ea typeface="Calibri" panose="020F0502020204030204" pitchFamily="34" charset="0"/>
                <a:cs typeface="Times New Roman" panose="02020603050405020304" pitchFamily="18" charset="0"/>
              </a:rPr>
              <a:t>	Крупную и мелкую моторику</a:t>
            </a:r>
            <a:br>
              <a:rPr lang="ru-RU" sz="3600" dirty="0">
                <a:effectLst/>
                <a:latin typeface="Times New Roman" panose="02020603050405020304" pitchFamily="18" charset="0"/>
                <a:ea typeface="Calibri" panose="020F0502020204030204" pitchFamily="34" charset="0"/>
                <a:cs typeface="Times New Roman" panose="02020603050405020304" pitchFamily="18" charset="0"/>
              </a:rPr>
            </a:b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Tree>
    <p:extLst>
      <p:ext uri="{BB962C8B-B14F-4D97-AF65-F5344CB8AC3E}">
        <p14:creationId xmlns:p14="http://schemas.microsoft.com/office/powerpoint/2010/main" val="2023700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DF87B1-AB5D-4205-8FED-8BAC1C786D90}"/>
              </a:ext>
            </a:extLst>
          </p:cNvPr>
          <p:cNvSpPr>
            <a:spLocks noGrp="1"/>
          </p:cNvSpPr>
          <p:nvPr>
            <p:ph type="title"/>
          </p:nvPr>
        </p:nvSpPr>
        <p:spPr>
          <a:xfrm>
            <a:off x="464695" y="365125"/>
            <a:ext cx="11347553" cy="6320488"/>
          </a:xfrm>
        </p:spPr>
        <p:txBody>
          <a:bodyPr>
            <a:normAutofit fontScale="90000"/>
          </a:bodyPr>
          <a:lstStyle/>
          <a:p>
            <a:pPr marL="457200">
              <a:lnSpc>
                <a:spcPct val="107000"/>
              </a:lnSpc>
              <a:spcAft>
                <a:spcPts val="800"/>
              </a:spcAft>
            </a:pPr>
            <a:r>
              <a:rPr lang="ru-RU" sz="2400" b="1" dirty="0">
                <a:effectLst/>
                <a:latin typeface="Arial" panose="020B0604020202020204" pitchFamily="34" charset="0"/>
                <a:ea typeface="Calibri" panose="020F0502020204030204" pitchFamily="34" charset="0"/>
                <a:cs typeface="Arial" panose="020B0604020202020204" pitchFamily="34" charset="0"/>
              </a:rPr>
              <a:t>          </a:t>
            </a:r>
            <a:r>
              <a:rPr lang="ru-RU" sz="3600" b="1" dirty="0">
                <a:effectLst/>
                <a:latin typeface="Times New Roman" panose="02020603050405020304" pitchFamily="18" charset="0"/>
                <a:ea typeface="Calibri" panose="020F0502020204030204" pitchFamily="34" charset="0"/>
                <a:cs typeface="Times New Roman" panose="02020603050405020304" pitchFamily="18" charset="0"/>
              </a:rPr>
              <a:t>Артикуляционная моторика, мышечный тонус</a:t>
            </a:r>
            <a:br>
              <a:rPr lang="ru-RU" sz="3600" b="1" dirty="0">
                <a:effectLst/>
                <a:latin typeface="Times New Roman" panose="02020603050405020304" pitchFamily="18" charset="0"/>
                <a:ea typeface="Calibri" panose="020F0502020204030204" pitchFamily="34" charset="0"/>
                <a:cs typeface="Times New Roman" panose="02020603050405020304" pitchFamily="18" charset="0"/>
              </a:rPr>
            </a:br>
            <a:br>
              <a:rPr lang="ru-RU" sz="2700" b="1" dirty="0">
                <a:latin typeface="Times New Roman" panose="02020603050405020304" pitchFamily="18" charset="0"/>
                <a:ea typeface="Calibri" panose="020F0502020204030204" pitchFamily="34" charset="0"/>
                <a:cs typeface="Times New Roman" panose="02020603050405020304" pitchFamily="18" charset="0"/>
              </a:rPr>
            </a:br>
            <a:r>
              <a:rPr lang="ru-RU" sz="2200" b="1" i="1" dirty="0">
                <a:effectLst/>
                <a:latin typeface="Times New Roman" panose="02020603050405020304" pitchFamily="18" charset="0"/>
                <a:ea typeface="Calibri" panose="020F0502020204030204" pitchFamily="34" charset="0"/>
                <a:cs typeface="Times New Roman" panose="02020603050405020304" pitchFamily="18" charset="0"/>
              </a:rPr>
              <a:t>Мимика</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-бедность мимики, при тяжелых формах маскообразное лицо, сглаженность носогубных складок, асимметрия.</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Ребенку</a:t>
            </a:r>
            <a:r>
              <a:rPr lang="ru-RU" sz="2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трудно нахмуриться, зажмуриться, поднять брови, наморщить нос, не может надуть щеки. Часто попытки сделать эти движения сопровождаются синкинезиями, содружественными движениями других групп мышц.</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b="1" i="1" dirty="0">
                <a:effectLst/>
                <a:latin typeface="Times New Roman" panose="02020603050405020304" pitchFamily="18" charset="0"/>
                <a:ea typeface="Calibri" panose="020F0502020204030204" pitchFamily="34" charset="0"/>
                <a:cs typeface="Times New Roman" panose="02020603050405020304" pitchFamily="18" charset="0"/>
              </a:rPr>
              <a:t>Артикуляционная моторика</a:t>
            </a:r>
            <a:r>
              <a:rPr lang="ru-RU" sz="2200" b="1" dirty="0">
                <a:effectLst/>
                <a:latin typeface="Times New Roman" panose="02020603050405020304" pitchFamily="18" charset="0"/>
                <a:ea typeface="Calibri" panose="020F0502020204030204" pitchFamily="34" charset="0"/>
                <a:cs typeface="Times New Roman" panose="02020603050405020304" pitchFamily="18" charset="0"/>
              </a:rPr>
              <a:t>-</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девиация (отклонение) языка в сторону, цианотичный оттенок языка, особенно при удержании позы, тремор, гиперкинезы (резкие подергивания), ограничение амплитуды движений, трудность в удержании и переключении позы, гипертонус или гипотонус в артикуляционной мускулатуре.</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Движения языком могут сопровождаться содружественными движениями: запрокидывание или наклоны головы вперед, повороты в стороны, поднятие бровей, саливация.</a:t>
            </a: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endParaRPr lang="ru-RU"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291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4C0237-8BCB-4C7A-88B8-B622A4286BAD}"/>
              </a:ext>
            </a:extLst>
          </p:cNvPr>
          <p:cNvSpPr>
            <a:spLocks noGrp="1"/>
          </p:cNvSpPr>
          <p:nvPr>
            <p:ph type="title"/>
          </p:nvPr>
        </p:nvSpPr>
        <p:spPr>
          <a:xfrm>
            <a:off x="314792" y="164893"/>
            <a:ext cx="11602387" cy="6520720"/>
          </a:xfrm>
        </p:spPr>
        <p:txBody>
          <a:bodyPr>
            <a:normAutofit fontScale="90000"/>
          </a:bodyPr>
          <a:lstStyle/>
          <a:p>
            <a:pPr>
              <a:lnSpc>
                <a:spcPct val="100000"/>
              </a:lnSpc>
              <a:spcAft>
                <a:spcPts val="800"/>
              </a:spcAft>
            </a:pPr>
            <a:r>
              <a:rPr lang="ru-RU" sz="4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b="1" dirty="0">
                <a:effectLst/>
                <a:latin typeface="Times New Roman" panose="02020603050405020304" pitchFamily="18" charset="0"/>
                <a:ea typeface="Calibri" panose="020F0502020204030204" pitchFamily="34" charset="0"/>
                <a:cs typeface="Times New Roman" panose="02020603050405020304" pitchFamily="18" charset="0"/>
              </a:rPr>
              <a:t>Пробы на дизартрию</a:t>
            </a:r>
            <a:br>
              <a:rPr lang="ru-RU" sz="1800" b="1" dirty="0">
                <a:effectLst/>
                <a:latin typeface="Times New Roman" panose="02020603050405020304" pitchFamily="18" charset="0"/>
                <a:ea typeface="Calibri" panose="020F0502020204030204" pitchFamily="34" charset="0"/>
                <a:cs typeface="Times New Roman" panose="02020603050405020304" pitchFamily="18" charset="0"/>
              </a:rPr>
            </a:br>
            <a:br>
              <a:rPr lang="ru-RU" sz="18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b="1" dirty="0">
                <a:effectLst/>
                <a:latin typeface="Times New Roman" panose="02020603050405020304" pitchFamily="18" charset="0"/>
                <a:ea typeface="Calibri" panose="020F0502020204030204" pitchFamily="34" charset="0"/>
                <a:cs typeface="Times New Roman" panose="02020603050405020304" pitchFamily="18" charset="0"/>
              </a:rPr>
              <a:t>Проба 1. </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Ребенка просят открыть рот, высунуть язык вперед и удерживать его неподвижно по средней линии и одновременно следить глазами за перемещающимся в боковых направлениях предметом. </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Проба является положительной и свидетельствует о дизартрии, если в момент движений глаз отмечается некоторое отклонение языка в эту же сторону.</a:t>
            </a:r>
            <a:br>
              <a:rPr lang="ru-RU" sz="2200" b="1" dirty="0">
                <a:effectLst/>
                <a:latin typeface="Times New Roman" panose="02020603050405020304" pitchFamily="18" charset="0"/>
                <a:ea typeface="Calibri" panose="020F0502020204030204" pitchFamily="34" charset="0"/>
                <a:cs typeface="Times New Roman" panose="02020603050405020304" pitchFamily="18" charset="0"/>
              </a:rPr>
            </a:br>
            <a:br>
              <a:rPr lang="ru-RU" sz="2200" b="1"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b="1" dirty="0">
                <a:effectLst/>
                <a:latin typeface="Times New Roman" panose="02020603050405020304" pitchFamily="18" charset="0"/>
                <a:ea typeface="Calibri" panose="020F0502020204030204" pitchFamily="34" charset="0"/>
                <a:cs typeface="Times New Roman" panose="02020603050405020304" pitchFamily="18" charset="0"/>
              </a:rPr>
              <a:t>Проба 2. </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Ребенка просят выполнять артикуляционные движения языком, положив при этом руки на его шею. Предварительно спрашиваем у ребёнка разрешения (чтобы не напугать, не все дети это любят). </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При наиболее тонких дифференцированных движениях языка ощущается напряжение шейной мускулатуры, а иногда и видимое движение с закидыванием головы, что свидетельствует о дизартрии.</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 гонять воздух из одной щеки в другую;</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 движения языка верх-вниз, в стороны (вправо-влево);</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 круговые движения языком по губам.</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b="1" dirty="0">
                <a:effectLst/>
                <a:latin typeface="Times New Roman" panose="02020603050405020304" pitchFamily="18" charset="0"/>
                <a:ea typeface="Calibri" panose="020F0502020204030204" pitchFamily="34" charset="0"/>
                <a:cs typeface="Times New Roman" panose="02020603050405020304" pitchFamily="18" charset="0"/>
              </a:rPr>
              <a:t>Проба 3. </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Упражнение «болтушка», затем сразу «лопаточка», язык у ребенка с дизартрией сразу не успокоится.</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2544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61B388-6ED1-4860-A13F-0D5FB5401157}"/>
              </a:ext>
            </a:extLst>
          </p:cNvPr>
          <p:cNvSpPr>
            <a:spLocks noGrp="1"/>
          </p:cNvSpPr>
          <p:nvPr>
            <p:ph type="title"/>
          </p:nvPr>
        </p:nvSpPr>
        <p:spPr>
          <a:xfrm>
            <a:off x="519659" y="263951"/>
            <a:ext cx="11152682" cy="5626101"/>
          </a:xfrm>
        </p:spPr>
        <p:txBody>
          <a:bodyPr>
            <a:normAutofit/>
          </a:bodyPr>
          <a:lstStyle/>
          <a:p>
            <a:pPr>
              <a:lnSpc>
                <a:spcPct val="107000"/>
              </a:lnSpc>
              <a:spcAft>
                <a:spcPts val="800"/>
              </a:spcAft>
            </a:pPr>
            <a:r>
              <a:rPr lang="ru-RU"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4000" b="1" dirty="0">
                <a:effectLst/>
                <a:latin typeface="Times New Roman" panose="02020603050405020304" pitchFamily="18" charset="0"/>
                <a:ea typeface="Calibri" panose="020F0502020204030204" pitchFamily="34" charset="0"/>
                <a:cs typeface="Times New Roman" panose="02020603050405020304" pitchFamily="18" charset="0"/>
              </a:rPr>
              <a:t>Звукопроизношение</a:t>
            </a:r>
            <a:br>
              <a:rPr lang="ru-RU" sz="4000" b="1" dirty="0">
                <a:effectLst/>
                <a:latin typeface="Times New Roman" panose="02020603050405020304" pitchFamily="18" charset="0"/>
                <a:ea typeface="Calibri" panose="020F0502020204030204" pitchFamily="34" charset="0"/>
                <a:cs typeface="Times New Roman" panose="02020603050405020304" pitchFamily="18" charset="0"/>
              </a:rPr>
            </a:br>
            <a:br>
              <a:rPr lang="ru-RU" b="1" dirty="0">
                <a:effectLst/>
                <a:latin typeface="Times New Roman" panose="02020603050405020304" pitchFamily="18" charset="0"/>
                <a:ea typeface="Calibri" panose="020F0502020204030204" pitchFamily="34" charset="0"/>
                <a:cs typeface="Times New Roman" panose="02020603050405020304" pitchFamily="18" charset="0"/>
              </a:rPr>
            </a:br>
            <a:r>
              <a:rPr lang="ru-RU" sz="2800" b="1" i="1" u="sng" dirty="0" err="1">
                <a:effectLst/>
                <a:latin typeface="Times New Roman" panose="02020603050405020304" pitchFamily="18" charset="0"/>
                <a:ea typeface="Calibri" panose="020F0502020204030204" pitchFamily="34" charset="0"/>
                <a:cs typeface="Times New Roman" panose="02020603050405020304" pitchFamily="18" charset="0"/>
              </a:rPr>
              <a:t>Звукопроизношение</a:t>
            </a:r>
            <a:r>
              <a:rPr lang="ru-RU" sz="2800" b="1" i="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при дизартрии может быть нарушено от нескольких звуков из одной группы до всех звуков позднего онтогенеза. И раннего тоже. </a:t>
            </a:r>
            <a:br>
              <a:rPr lang="ru-RU" sz="4000" dirty="0">
                <a:effectLst/>
                <a:latin typeface="Times New Roman" panose="02020603050405020304" pitchFamily="18" charset="0"/>
                <a:ea typeface="Calibri" panose="020F0502020204030204" pitchFamily="34" charset="0"/>
                <a:cs typeface="Times New Roman" panose="02020603050405020304" pitchFamily="18" charset="0"/>
              </a:rPr>
            </a:br>
            <a:br>
              <a:rPr lang="ru-RU" sz="4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При дизартрии</a:t>
            </a: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мы можем наблюдать такие нарушения речи, как </a:t>
            </a:r>
            <a:r>
              <a:rPr lang="ru-RU" sz="2800" b="1" i="1" u="sng" dirty="0">
                <a:effectLst/>
                <a:latin typeface="Times New Roman" panose="02020603050405020304" pitchFamily="18" charset="0"/>
                <a:ea typeface="Calibri" panose="020F0502020204030204" pitchFamily="34" charset="0"/>
                <a:cs typeface="Times New Roman" panose="02020603050405020304" pitchFamily="18" charset="0"/>
              </a:rPr>
              <a:t>межзубный сигматизм и смягчение согласных</a:t>
            </a:r>
            <a:r>
              <a:rPr lang="ru-RU" sz="2800" b="1" i="1" u="sng" dirty="0">
                <a:latin typeface="Times New Roman" panose="02020603050405020304" pitchFamily="18" charset="0"/>
                <a:ea typeface="Calibri" panose="020F0502020204030204" pitchFamily="34" charset="0"/>
                <a:cs typeface="Times New Roman" panose="02020603050405020304" pitchFamily="18" charset="0"/>
              </a:rPr>
              <a:t>.</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Tree>
    <p:extLst>
      <p:ext uri="{BB962C8B-B14F-4D97-AF65-F5344CB8AC3E}">
        <p14:creationId xmlns:p14="http://schemas.microsoft.com/office/powerpoint/2010/main" val="4274967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C83F4F-349F-465A-8F4F-FE0A03C5C09D}"/>
              </a:ext>
            </a:extLst>
          </p:cNvPr>
          <p:cNvSpPr>
            <a:spLocks noGrp="1"/>
          </p:cNvSpPr>
          <p:nvPr>
            <p:ph type="title"/>
          </p:nvPr>
        </p:nvSpPr>
        <p:spPr>
          <a:xfrm>
            <a:off x="464695" y="365125"/>
            <a:ext cx="11242623" cy="6335478"/>
          </a:xfrm>
        </p:spPr>
        <p:txBody>
          <a:bodyPr>
            <a:normAutofit fontScale="90000"/>
          </a:bodyPr>
          <a:lstStyle/>
          <a:p>
            <a:pPr>
              <a:lnSpc>
                <a:spcPct val="107000"/>
              </a:lnSpc>
              <a:spcAft>
                <a:spcPts val="800"/>
              </a:spcAft>
            </a:pPr>
            <a:br>
              <a:rPr lang="ru-RU" sz="2700" b="1" i="1" u="sng" dirty="0">
                <a:effectLst/>
                <a:latin typeface="Times New Roman" panose="02020603050405020304" pitchFamily="18" charset="0"/>
                <a:ea typeface="Calibri" panose="020F0502020204030204" pitchFamily="34" charset="0"/>
                <a:cs typeface="Times New Roman" panose="02020603050405020304" pitchFamily="18" charset="0"/>
              </a:rPr>
            </a:br>
            <a:r>
              <a:rPr lang="ru-RU" sz="2700" b="1" i="1" u="sng" dirty="0">
                <a:effectLst/>
                <a:latin typeface="Times New Roman" panose="02020603050405020304" pitchFamily="18" charset="0"/>
                <a:ea typeface="Calibri" panose="020F0502020204030204" pitchFamily="34" charset="0"/>
                <a:cs typeface="Times New Roman" panose="02020603050405020304" pitchFamily="18" charset="0"/>
              </a:rPr>
              <a:t>При межзубном сигматизме</a:t>
            </a: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 мы будем наблюдать сниженный тонус.</a:t>
            </a: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Из-за </a:t>
            </a:r>
            <a:r>
              <a:rPr lang="ru-RU" sz="2700" dirty="0" err="1">
                <a:effectLst/>
                <a:latin typeface="Times New Roman" panose="02020603050405020304" pitchFamily="18" charset="0"/>
                <a:ea typeface="Calibri" panose="020F0502020204030204" pitchFamily="34" charset="0"/>
                <a:cs typeface="Times New Roman" panose="02020603050405020304" pitchFamily="18" charset="0"/>
              </a:rPr>
              <a:t>гипотонуса</a:t>
            </a: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a:t>
            </a: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 язык вялый, ему не хватает сил удерживаться внутри ротовой полости;</a:t>
            </a: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 при произнесении свистящих и шипящих, а иногда и соноров, он высовывается между зубами.</a:t>
            </a: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r>
              <a:rPr lang="ru-RU" sz="2700" b="1" i="1" u="sng" dirty="0">
                <a:effectLst/>
                <a:latin typeface="Times New Roman" panose="02020603050405020304" pitchFamily="18" charset="0"/>
                <a:ea typeface="Calibri" panose="020F0502020204030204" pitchFamily="34" charset="0"/>
                <a:cs typeface="Times New Roman" panose="02020603050405020304" pitchFamily="18" charset="0"/>
              </a:rPr>
              <a:t>При смягчении</a:t>
            </a: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 мы будем видеть противоположную картину, т.е. гипертонус.</a:t>
            </a: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Т.к. мягкие согласные произносятся с большим напряжением в мышцах языка, то при гипертонусе они не нарушаются, а твердые согласные заменяются на мягкие, что иногда приводит  к тотальному смягчению согласных звуков, и речь звучит как у двух-трехлетних детей.</a:t>
            </a: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700" dirty="0">
                <a:effectLst/>
                <a:latin typeface="Times New Roman" panose="02020603050405020304" pitchFamily="18" charset="0"/>
                <a:ea typeface="Calibri" panose="020F0502020204030204" pitchFamily="34" charset="0"/>
                <a:cs typeface="Times New Roman" panose="02020603050405020304" pitchFamily="18" charset="0"/>
              </a:rPr>
            </a:br>
            <a:r>
              <a:rPr lang="ru-RU" sz="27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700" i="1" dirty="0">
                <a:effectLst/>
                <a:latin typeface="Times New Roman" panose="02020603050405020304" pitchFamily="18" charset="0"/>
                <a:ea typeface="Calibri" panose="020F0502020204030204" pitchFamily="34" charset="0"/>
                <a:cs typeface="Times New Roman" panose="02020603050405020304" pitchFamily="18" charset="0"/>
              </a:rPr>
              <a:t>Эти дефекты звукопроизношения труднее поддаются коррекции.</a:t>
            </a:r>
            <a:br>
              <a:rPr lang="ru-RU" sz="1800" i="1" dirty="0">
                <a:effectLst/>
                <a:latin typeface="Calibri" panose="020F0502020204030204" pitchFamily="34" charset="0"/>
                <a:ea typeface="Calibri" panose="020F0502020204030204" pitchFamily="34" charset="0"/>
                <a:cs typeface="Times New Roman" panose="02020603050405020304" pitchFamily="18" charset="0"/>
              </a:rPr>
            </a:br>
            <a:endParaRPr lang="ru-RU" i="1" dirty="0"/>
          </a:p>
        </p:txBody>
      </p:sp>
    </p:spTree>
    <p:extLst>
      <p:ext uri="{BB962C8B-B14F-4D97-AF65-F5344CB8AC3E}">
        <p14:creationId xmlns:p14="http://schemas.microsoft.com/office/powerpoint/2010/main" val="1296243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22969-91A0-49C3-84E2-C246E6C1FAC1}"/>
              </a:ext>
            </a:extLst>
          </p:cNvPr>
          <p:cNvSpPr>
            <a:spLocks noGrp="1"/>
          </p:cNvSpPr>
          <p:nvPr>
            <p:ph type="title"/>
          </p:nvPr>
        </p:nvSpPr>
        <p:spPr>
          <a:xfrm>
            <a:off x="464695" y="104931"/>
            <a:ext cx="11392525" cy="6475751"/>
          </a:xfrm>
        </p:spPr>
        <p:txBody>
          <a:bodyPr>
            <a:noAutofit/>
          </a:bodyPr>
          <a:lstStyle/>
          <a:p>
            <a:pPr marL="276860">
              <a:lnSpc>
                <a:spcPct val="107000"/>
              </a:lnSpc>
              <a:spcAft>
                <a:spcPts val="80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3600" b="1" dirty="0">
                <a:effectLst/>
                <a:latin typeface="Times New Roman" panose="02020603050405020304" pitchFamily="18" charset="0"/>
                <a:ea typeface="Calibri" panose="020F0502020204030204" pitchFamily="34" charset="0"/>
                <a:cs typeface="Times New Roman" panose="02020603050405020304" pitchFamily="18" charset="0"/>
              </a:rPr>
              <a:t>Просодика: дыхание, ритм, голос, интонация</a:t>
            </a:r>
            <a:br>
              <a:rPr lang="ru-RU" sz="3600" b="1" dirty="0">
                <a:effectLst/>
                <a:latin typeface="Times New Roman" panose="02020603050405020304" pitchFamily="18" charset="0"/>
                <a:ea typeface="Calibri" panose="020F0502020204030204" pitchFamily="34" charset="0"/>
                <a:cs typeface="Times New Roman" panose="02020603050405020304" pitchFamily="18" charset="0"/>
              </a:rPr>
            </a:br>
            <a:br>
              <a:rPr lang="ru-RU" sz="3600" b="1" dirty="0">
                <a:effectLst/>
                <a:latin typeface="Times New Roman" panose="02020603050405020304" pitchFamily="18" charset="0"/>
                <a:ea typeface="Calibri" panose="020F0502020204030204" pitchFamily="34" charset="0"/>
                <a:cs typeface="Times New Roman" panose="02020603050405020304" pitchFamily="18" charset="0"/>
              </a:rPr>
            </a:br>
            <a:r>
              <a:rPr lang="ru-RU" sz="2400" b="1" i="1" u="sng" dirty="0">
                <a:effectLst/>
                <a:latin typeface="Times New Roman" panose="02020603050405020304" pitchFamily="18" charset="0"/>
                <a:ea typeface="Calibri" panose="020F0502020204030204" pitchFamily="34" charset="0"/>
                <a:cs typeface="Times New Roman" panose="02020603050405020304" pitchFamily="18" charset="0"/>
              </a:rPr>
              <a:t>Голос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слабый или истощаемый, затухающий, модуляции слабые, может быть резкий высокий, гнусавый оттенок.</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r>
              <a:rPr lang="ru-RU" sz="2400" b="1" i="1" u="sng" dirty="0">
                <a:effectLst/>
                <a:latin typeface="Times New Roman" panose="02020603050405020304" pitchFamily="18" charset="0"/>
                <a:ea typeface="Calibri" panose="020F0502020204030204" pitchFamily="34" charset="0"/>
                <a:cs typeface="Times New Roman" panose="02020603050405020304" pitchFamily="18" charset="0"/>
              </a:rPr>
              <a:t>Интонация</a:t>
            </a:r>
            <a:r>
              <a:rPr lang="ru-RU"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речь интонационно невыразительная, в основном повествовательного характера.</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r>
              <a:rPr lang="ru-RU" sz="2400" b="1" i="1" u="sng" dirty="0">
                <a:effectLst/>
                <a:latin typeface="Times New Roman" panose="02020603050405020304" pitchFamily="18" charset="0"/>
                <a:ea typeface="Calibri" panose="020F0502020204030204" pitchFamily="34" charset="0"/>
                <a:cs typeface="Times New Roman" panose="02020603050405020304" pitchFamily="18" charset="0"/>
              </a:rPr>
              <a:t>Ритм</a:t>
            </a:r>
            <a:r>
              <a:rPr lang="ru-RU"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может быть нарушен, начиная с базового ритма, но это не нарушение слоговой структуры слова. При дизартрии слоговая структура прослеживается даже в невнятно сказанных словах.</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r>
              <a:rPr lang="ru-RU" sz="2400" b="1" i="1" u="sng" dirty="0">
                <a:effectLst/>
                <a:latin typeface="Times New Roman" panose="02020603050405020304" pitchFamily="18" charset="0"/>
                <a:ea typeface="Calibri" panose="020F0502020204030204" pitchFamily="34" charset="0"/>
                <a:cs typeface="Times New Roman" panose="02020603050405020304" pitchFamily="18" charset="0"/>
              </a:rPr>
              <a:t>Дыхание</a:t>
            </a:r>
            <a:r>
              <a:rPr lang="ru-RU"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слабое, верхнеключичное, речевой выдох недостаточной длительности.</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2437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50C44B-7C6E-40AC-8E1D-54488DD815AD}"/>
              </a:ext>
            </a:extLst>
          </p:cNvPr>
          <p:cNvSpPr>
            <a:spLocks noGrp="1"/>
          </p:cNvSpPr>
          <p:nvPr>
            <p:ph type="title"/>
          </p:nvPr>
        </p:nvSpPr>
        <p:spPr>
          <a:xfrm>
            <a:off x="499621" y="365125"/>
            <a:ext cx="11378152" cy="6261918"/>
          </a:xfrm>
        </p:spPr>
        <p:txBody>
          <a:bodyPr>
            <a:noAutofit/>
          </a:bodyPr>
          <a:lstStyle/>
          <a:p>
            <a:pPr>
              <a:lnSpc>
                <a:spcPct val="107000"/>
              </a:lnSpc>
              <a:spcAft>
                <a:spcPts val="80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                                    Общая и мелкая моторика</a:t>
            </a:r>
            <a:br>
              <a:rPr lang="ru-RU" sz="2800" b="1"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b="1" i="1" u="sng" dirty="0">
                <a:effectLst/>
                <a:latin typeface="Times New Roman" panose="02020603050405020304" pitchFamily="18" charset="0"/>
                <a:ea typeface="Calibri" panose="020F0502020204030204" pitchFamily="34" charset="0"/>
                <a:cs typeface="Times New Roman" panose="02020603050405020304" pitchFamily="18" charset="0"/>
              </a:rPr>
              <a:t>Общая и мелкая моторика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развиты недостаточно, у детей часто наблюдается неуклюжесть: с трудом ловят и бросают мяч, не могут попасть по нему ногой. Такие дети не любят играть в футбол и часто спотыкаются. </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 попросите ребенка попрыгать на двух ногах на одном месте, дайте ему ориентир.  Если вы увидели, что ребенок прыгает не на одном месте, а где - то в стороне, то это уже сигнал. Прыжки на двух ногах очень тяжелые;</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на одной ноге тоже прыгают с трудом, падают и приставляют вторую ногу; </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скоординировать одновременные движения рук и ног (потопать и похлопать).</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Наша </a:t>
            </a:r>
            <a:r>
              <a:rPr lang="ru-RU" sz="2000" u="sng" dirty="0">
                <a:effectLst/>
                <a:latin typeface="Times New Roman" panose="02020603050405020304" pitchFamily="18" charset="0"/>
                <a:ea typeface="Calibri" panose="020F0502020204030204" pitchFamily="34" charset="0"/>
                <a:cs typeface="Times New Roman" panose="02020603050405020304" pitchFamily="18" charset="0"/>
              </a:rPr>
              <a:t>главная задача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на диагностике выявить индивидуальную картину нарушений у каждого ребенка.</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Так как нет смысла давать множество заданий на модуляцию голоса, если нет ее выраженных нарушений, или много времени уделять работе с дыханием, если ребенок прекрасно владеет как вдохом, так и выдохом.</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874876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791</Words>
  <Application>Microsoft Office PowerPoint</Application>
  <PresentationFormat>Широкоэкранный</PresentationFormat>
  <Paragraphs>9</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«Диагностика дизартрии» </vt:lpstr>
      <vt:lpstr>       Обязательно необходимо обследовать:  Артикуляционную моторику, мышечный тонус  Звукопроизношение  Просодику: дыхание, ритм, голос, интонацию  Крупную и мелкую моторику  </vt:lpstr>
      <vt:lpstr>          Артикуляционная моторика, мышечный тонус  Мимика-бедность мимики, при тяжелых формах маскообразное лицо, сглаженность носогубных складок, асимметрия.  Ребенку трудно нахмуриться, зажмуриться, поднять брови, наморщить нос, не может надуть щеки. Часто попытки сделать эти движения сопровождаются синкинезиями, содружественными движениями других групп мышц.  Артикуляционная моторика-девиация (отклонение) языка в сторону, цианотичный оттенок языка, особенно при удержании позы, тремор, гиперкинезы (резкие подергивания), ограничение амплитуды движений, трудность в удержании и переключении позы, гипертонус или гипотонус в артикуляционной мускулатуре.  Движения языком могут сопровождаться содружественными движениями: запрокидывание или наклоны головы вперед, повороты в стороны, поднятие бровей, саливация. </vt:lpstr>
      <vt:lpstr>                       Пробы на дизартрию  Проба 1. Ребенка просят открыть рот, высунуть язык вперед и удерживать его неподвижно по средней линии и одновременно следить глазами за перемещающимся в боковых направлениях предметом.   Проба является положительной и свидетельствует о дизартрии, если в момент движений глаз отмечается некоторое отклонение языка в эту же сторону.  Проба 2. Ребенка просят выполнять артикуляционные движения языком, положив при этом руки на его шею. Предварительно спрашиваем у ребёнка разрешения (чтобы не напугать, не все дети это любят).   При наиболее тонких дифференцированных движениях языка ощущается напряжение шейной мускулатуры, а иногда и видимое движение с закидыванием головы, что свидетельствует о дизартрии. - гонять воздух из одной щеки в другую; - движения языка верх-вниз, в стороны (вправо-влево); - круговые движения языком по губам.   Проба 3. Упражнение «болтушка», затем сразу «лопаточка», язык у ребенка с дизартрией сразу не успокоится. </vt:lpstr>
      <vt:lpstr>                      Звукопроизношение  Звукопроизношение при дизартрии может быть нарушено от нескольких звуков из одной группы до всех звуков позднего онтогенеза. И раннего тоже.   При дизартрии мы можем наблюдать такие нарушения речи, как межзубный сигматизм и смягчение согласных. </vt:lpstr>
      <vt:lpstr> При межзубном сигматизме мы будем наблюдать сниженный тонус.  Из-за гипотонуса:  - язык вялый, ему не хватает сил удерживаться внутри ротовой полости; - при произнесении свистящих и шипящих, а иногда и соноров, он высовывается между зубами.  При смягчении мы будем видеть противоположную картину, т.е. гипертонус.  Т.к. мягкие согласные произносятся с большим напряжением в мышцах языка, то при гипертонусе они не нарушаются, а твердые согласные заменяются на мягкие, что иногда приводит  к тотальному смягчению согласных звуков, и речь звучит как у двух-трехлетних детей.           Эти дефекты звукопроизношения труднее поддаются коррекции. </vt:lpstr>
      <vt:lpstr>   Просодика: дыхание, ритм, голос, интонация  Голос - слабый или истощаемый, затухающий, модуляции слабые, может быть резкий высокий, гнусавый оттенок.  Интонация - речь интонационно невыразительная, в основном повествовательного характера.  Ритм - может быть нарушен, начиная с базового ритма, но это не нарушение слоговой структуры слова. При дизартрии слоговая структура прослеживается даже в невнятно сказанных словах.  Дыхание - слабое, верхнеключичное, речевой выдох недостаточной длительности. </vt:lpstr>
      <vt:lpstr>                                    Общая и мелкая моторика Общая и мелкая моторика развиты недостаточно, у детей часто наблюдается неуклюжесть: с трудом ловят и бросают мяч, не могут попасть по нему ногой. Такие дети не любят играть в футбол и часто спотыкаются.    - попросите ребенка попрыгать на двух ногах на одном месте, дайте ему ориентир.  Если вы увидели, что ребенок прыгает не на одном месте, а где - то в стороне, то это уже сигнал. Прыжки на двух ногах очень тяжелые;  - на одной ноге тоже прыгают с трудом, падают и приставляют вторую ногу;   - скоординировать одновременные движения рук и ног (потопать и похлопать).  Наша главная задача на диагностике выявить индивидуальную картину нарушений у каждого ребенка.  Так как нет смысла давать множество заданий на модуляцию голоса, если нет ее выраженных нарушений, или много времени уделять работе с дыханием, если ребенок прекрасно владеет как вдохом, так и выдохом.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«Диагностика дизартрии» </dc:title>
  <dc:creator>Sveta</dc:creator>
  <cp:lastModifiedBy>Sveta</cp:lastModifiedBy>
  <cp:revision>14</cp:revision>
  <dcterms:created xsi:type="dcterms:W3CDTF">2024-11-21T07:51:28Z</dcterms:created>
  <dcterms:modified xsi:type="dcterms:W3CDTF">2024-11-21T10:30:56Z</dcterms:modified>
</cp:coreProperties>
</file>