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4" r:id="rId7"/>
    <p:sldId id="275" r:id="rId8"/>
    <p:sldId id="269" r:id="rId9"/>
    <p:sldId id="276" r:id="rId10"/>
    <p:sldId id="277" r:id="rId11"/>
    <p:sldId id="278" r:id="rId12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58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3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1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5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3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3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1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5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3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40889" y="775842"/>
            <a:ext cx="4931409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0369" y="1143127"/>
            <a:ext cx="8775065" cy="1885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A9E03C0-44FF-D411-2D19-B060E54E9352}"/>
              </a:ext>
            </a:extLst>
          </p:cNvPr>
          <p:cNvSpPr/>
          <p:nvPr/>
        </p:nvSpPr>
        <p:spPr>
          <a:xfrm>
            <a:off x="1849829" y="1447800"/>
            <a:ext cx="7869173" cy="1981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/>
          <p:nvPr/>
        </p:nvSpPr>
        <p:spPr>
          <a:xfrm>
            <a:off x="0" y="0"/>
            <a:ext cx="843280" cy="5666740"/>
          </a:xfrm>
          <a:custGeom>
            <a:avLst/>
            <a:gdLst/>
            <a:ahLst/>
            <a:cxnLst/>
            <a:rect l="l" t="t" r="r" b="b"/>
            <a:pathLst>
              <a:path w="843280" h="5666740">
                <a:moveTo>
                  <a:pt x="842772" y="0"/>
                </a:moveTo>
                <a:lnTo>
                  <a:pt x="0" y="0"/>
                </a:lnTo>
                <a:lnTo>
                  <a:pt x="0" y="5666232"/>
                </a:lnTo>
                <a:lnTo>
                  <a:pt x="842772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56433" y="1589913"/>
            <a:ext cx="739394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spc="-105" dirty="0"/>
              <a:t>ФАОП</a:t>
            </a:r>
            <a:r>
              <a:rPr sz="3600" spc="-15" dirty="0"/>
              <a:t> </a:t>
            </a:r>
            <a:r>
              <a:rPr sz="3600" spc="-10" dirty="0"/>
              <a:t>ДО </a:t>
            </a:r>
            <a:br>
              <a:rPr lang="ru-RU" sz="3600" spc="-10" dirty="0"/>
            </a:br>
            <a:r>
              <a:rPr sz="3600" dirty="0"/>
              <a:t>ДЛЯ</a:t>
            </a:r>
            <a:r>
              <a:rPr sz="3600" spc="-10" dirty="0"/>
              <a:t> </a:t>
            </a:r>
            <a:r>
              <a:rPr sz="3600" spc="-30" dirty="0"/>
              <a:t>ОБУЧАЮЩИХСЯ</a:t>
            </a:r>
            <a:endParaRPr sz="3600" dirty="0"/>
          </a:p>
          <a:p>
            <a:pPr marR="553085" algn="ctr">
              <a:lnSpc>
                <a:spcPct val="100000"/>
              </a:lnSpc>
            </a:pPr>
            <a:r>
              <a:rPr sz="3600" dirty="0"/>
              <a:t>С</a:t>
            </a:r>
            <a:r>
              <a:rPr sz="3600" spc="-45" dirty="0"/>
              <a:t> </a:t>
            </a:r>
            <a:r>
              <a:rPr sz="3600" dirty="0"/>
              <a:t>ОВЗ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10A4EB-0A5A-A5DD-F93F-9D3EDCD0CADA}"/>
              </a:ext>
            </a:extLst>
          </p:cNvPr>
          <p:cNvSpPr txBox="1"/>
          <p:nvPr/>
        </p:nvSpPr>
        <p:spPr>
          <a:xfrm>
            <a:off x="7709210" y="6172200"/>
            <a:ext cx="4282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Учитель –дефектолог: </a:t>
            </a:r>
            <a:r>
              <a:rPr lang="ru-RU" dirty="0" err="1"/>
              <a:t>Шеломенцева</a:t>
            </a:r>
            <a:r>
              <a:rPr lang="ru-RU" dirty="0"/>
              <a:t> М.А.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22AD35-B434-5245-2A95-CB8A7D21A605}"/>
              </a:ext>
            </a:extLst>
          </p:cNvPr>
          <p:cNvSpPr txBox="1"/>
          <p:nvPr/>
        </p:nvSpPr>
        <p:spPr>
          <a:xfrm>
            <a:off x="1803674" y="762000"/>
            <a:ext cx="6123318" cy="2345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коррекционной работы может быть реализовано в каждой образовательной области, предусмотренной Стандартом. При этом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рекомендации ПМПК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результаты углубленной психолого-педагогической диагностики.</a:t>
            </a:r>
            <a:endParaRPr lang="ru-RU" sz="12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C5B381-1E29-53FE-1C33-7ACD75745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3429000"/>
            <a:ext cx="4244267" cy="31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59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5330D7-96C3-3201-A595-326C197A3CE7}"/>
              </a:ext>
            </a:extLst>
          </p:cNvPr>
          <p:cNvSpPr txBox="1"/>
          <p:nvPr/>
        </p:nvSpPr>
        <p:spPr>
          <a:xfrm>
            <a:off x="3509170" y="2667000"/>
            <a:ext cx="5173660" cy="646331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 </a:t>
            </a:r>
          </a:p>
        </p:txBody>
      </p:sp>
    </p:spTree>
    <p:extLst>
      <p:ext uri="{BB962C8B-B14F-4D97-AF65-F5344CB8AC3E}">
        <p14:creationId xmlns:p14="http://schemas.microsoft.com/office/powerpoint/2010/main" val="216270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8606" y="457132"/>
            <a:ext cx="8166734" cy="14890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370205" marR="36068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ФЗ </a:t>
            </a:r>
            <a:r>
              <a:rPr spc="-20" dirty="0"/>
              <a:t>от </a:t>
            </a:r>
            <a:r>
              <a:rPr dirty="0"/>
              <a:t>24.09.2022 № 371 –ФЗ «О внесении </a:t>
            </a:r>
            <a:r>
              <a:rPr spc="-10" dirty="0"/>
              <a:t>изменений </a:t>
            </a:r>
            <a:r>
              <a:rPr dirty="0"/>
              <a:t>в </a:t>
            </a:r>
            <a:r>
              <a:rPr spc="-585" dirty="0"/>
              <a:t> </a:t>
            </a:r>
            <a:r>
              <a:rPr spc="-10" dirty="0"/>
              <a:t>федеральный</a:t>
            </a:r>
            <a:r>
              <a:rPr spc="55" dirty="0"/>
              <a:t> </a:t>
            </a:r>
            <a:r>
              <a:rPr spc="-10" dirty="0"/>
              <a:t>закон</a:t>
            </a:r>
            <a:r>
              <a:rPr dirty="0"/>
              <a:t> «об </a:t>
            </a:r>
            <a:r>
              <a:rPr spc="-10" dirty="0"/>
              <a:t>образовании</a:t>
            </a:r>
            <a:r>
              <a:rPr spc="25" dirty="0"/>
              <a:t> </a:t>
            </a:r>
            <a:r>
              <a:rPr dirty="0"/>
              <a:t>в </a:t>
            </a:r>
            <a:r>
              <a:rPr spc="-15" dirty="0"/>
              <a:t>Российской</a:t>
            </a:r>
          </a:p>
          <a:p>
            <a:pPr marL="12700" marR="5080" algn="ctr">
              <a:lnSpc>
                <a:spcPct val="100000"/>
              </a:lnSpc>
            </a:pPr>
            <a:r>
              <a:rPr spc="-5" dirty="0"/>
              <a:t>Федерации</a:t>
            </a:r>
            <a:r>
              <a:rPr spc="10" dirty="0"/>
              <a:t> </a:t>
            </a:r>
            <a:r>
              <a:rPr dirty="0"/>
              <a:t>и</a:t>
            </a:r>
            <a:r>
              <a:rPr spc="-10" dirty="0"/>
              <a:t> статью </a:t>
            </a:r>
            <a:r>
              <a:rPr dirty="0"/>
              <a:t>1 ФЗ</a:t>
            </a:r>
            <a:r>
              <a:rPr spc="-10" dirty="0"/>
              <a:t> </a:t>
            </a:r>
            <a:r>
              <a:rPr dirty="0"/>
              <a:t>«об</a:t>
            </a:r>
            <a:r>
              <a:rPr spc="-5" dirty="0"/>
              <a:t> </a:t>
            </a:r>
            <a:r>
              <a:rPr spc="-15" dirty="0"/>
              <a:t>обязательных</a:t>
            </a:r>
            <a:r>
              <a:rPr spc="10" dirty="0"/>
              <a:t> </a:t>
            </a:r>
            <a:r>
              <a:rPr spc="-15" dirty="0"/>
              <a:t>требованиях</a:t>
            </a:r>
            <a:r>
              <a:rPr spc="25" dirty="0"/>
              <a:t> </a:t>
            </a:r>
            <a:r>
              <a:rPr dirty="0"/>
              <a:t>в </a:t>
            </a:r>
            <a:r>
              <a:rPr spc="-585" dirty="0"/>
              <a:t> </a:t>
            </a:r>
            <a:r>
              <a:rPr spc="-15" dirty="0"/>
              <a:t>Российской</a:t>
            </a:r>
            <a:r>
              <a:rPr spc="5" dirty="0"/>
              <a:t> </a:t>
            </a:r>
            <a:r>
              <a:rPr spc="-5" dirty="0"/>
              <a:t>Федерации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55555" y="3291927"/>
            <a:ext cx="3117850" cy="8483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ЕДИНЫЕ ФЕДЕРАЛЬНЫЕ  ОБЩЕОБРАЗОВАТЕЛЬНЫЕ  ПРОГРАММЫ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76400" y="5342652"/>
            <a:ext cx="6876161" cy="44371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РЕАЛИЗАЦИЯ: С 1 СЕНТЯБРЯ 2023 ГОДА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871973" y="2427087"/>
            <a:ext cx="504825" cy="658495"/>
            <a:chOff x="4933188" y="2519172"/>
            <a:chExt cx="504825" cy="658495"/>
          </a:xfrm>
        </p:grpSpPr>
        <p:sp>
          <p:nvSpPr>
            <p:cNvPr id="6" name="object 6"/>
            <p:cNvSpPr/>
            <p:nvPr/>
          </p:nvSpPr>
          <p:spPr>
            <a:xfrm>
              <a:off x="4943094" y="2529078"/>
              <a:ext cx="485140" cy="638810"/>
            </a:xfrm>
            <a:custGeom>
              <a:avLst/>
              <a:gdLst/>
              <a:ahLst/>
              <a:cxnLst/>
              <a:rect l="l" t="t" r="r" b="b"/>
              <a:pathLst>
                <a:path w="485139" h="638810">
                  <a:moveTo>
                    <a:pt x="363473" y="0"/>
                  </a:moveTo>
                  <a:lnTo>
                    <a:pt x="121157" y="0"/>
                  </a:lnTo>
                  <a:lnTo>
                    <a:pt x="121157" y="396239"/>
                  </a:lnTo>
                  <a:lnTo>
                    <a:pt x="0" y="396239"/>
                  </a:lnTo>
                  <a:lnTo>
                    <a:pt x="242315" y="638556"/>
                  </a:lnTo>
                  <a:lnTo>
                    <a:pt x="484631" y="396239"/>
                  </a:lnTo>
                  <a:lnTo>
                    <a:pt x="363473" y="396239"/>
                  </a:lnTo>
                  <a:lnTo>
                    <a:pt x="363473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943094" y="2529078"/>
              <a:ext cx="485140" cy="638810"/>
            </a:xfrm>
            <a:custGeom>
              <a:avLst/>
              <a:gdLst/>
              <a:ahLst/>
              <a:cxnLst/>
              <a:rect l="l" t="t" r="r" b="b"/>
              <a:pathLst>
                <a:path w="485139" h="638810">
                  <a:moveTo>
                    <a:pt x="0" y="396239"/>
                  </a:moveTo>
                  <a:lnTo>
                    <a:pt x="121157" y="396239"/>
                  </a:lnTo>
                  <a:lnTo>
                    <a:pt x="121157" y="0"/>
                  </a:lnTo>
                  <a:lnTo>
                    <a:pt x="363473" y="0"/>
                  </a:lnTo>
                  <a:lnTo>
                    <a:pt x="363473" y="396239"/>
                  </a:lnTo>
                  <a:lnTo>
                    <a:pt x="484631" y="396239"/>
                  </a:lnTo>
                  <a:lnTo>
                    <a:pt x="242315" y="638556"/>
                  </a:lnTo>
                  <a:lnTo>
                    <a:pt x="0" y="396239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920776" y="4421523"/>
            <a:ext cx="504825" cy="727075"/>
            <a:chOff x="4945379" y="3842003"/>
            <a:chExt cx="504825" cy="727075"/>
          </a:xfrm>
        </p:grpSpPr>
        <p:sp>
          <p:nvSpPr>
            <p:cNvPr id="9" name="object 9"/>
            <p:cNvSpPr/>
            <p:nvPr/>
          </p:nvSpPr>
          <p:spPr>
            <a:xfrm>
              <a:off x="4955285" y="3851909"/>
              <a:ext cx="485140" cy="707390"/>
            </a:xfrm>
            <a:custGeom>
              <a:avLst/>
              <a:gdLst/>
              <a:ahLst/>
              <a:cxnLst/>
              <a:rect l="l" t="t" r="r" b="b"/>
              <a:pathLst>
                <a:path w="485139" h="707389">
                  <a:moveTo>
                    <a:pt x="363474" y="0"/>
                  </a:moveTo>
                  <a:lnTo>
                    <a:pt x="121158" y="0"/>
                  </a:lnTo>
                  <a:lnTo>
                    <a:pt x="121158" y="464819"/>
                  </a:lnTo>
                  <a:lnTo>
                    <a:pt x="0" y="464819"/>
                  </a:lnTo>
                  <a:lnTo>
                    <a:pt x="242315" y="707135"/>
                  </a:lnTo>
                  <a:lnTo>
                    <a:pt x="484631" y="464819"/>
                  </a:lnTo>
                  <a:lnTo>
                    <a:pt x="363474" y="464819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955285" y="3851909"/>
              <a:ext cx="485140" cy="707390"/>
            </a:xfrm>
            <a:custGeom>
              <a:avLst/>
              <a:gdLst/>
              <a:ahLst/>
              <a:cxnLst/>
              <a:rect l="l" t="t" r="r" b="b"/>
              <a:pathLst>
                <a:path w="485139" h="707389">
                  <a:moveTo>
                    <a:pt x="0" y="464819"/>
                  </a:moveTo>
                  <a:lnTo>
                    <a:pt x="121158" y="464819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464819"/>
                  </a:lnTo>
                  <a:lnTo>
                    <a:pt x="484631" y="464819"/>
                  </a:lnTo>
                  <a:lnTo>
                    <a:pt x="242315" y="707135"/>
                  </a:lnTo>
                  <a:lnTo>
                    <a:pt x="0" y="464819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563" y="1249426"/>
            <a:ext cx="15297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Федеральным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4363" y="1554226"/>
            <a:ext cx="11899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з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мене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ий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92822" y="1249426"/>
            <a:ext cx="220154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90855" algn="l"/>
                <a:tab pos="1073150" algn="l"/>
              </a:tabLst>
            </a:pPr>
            <a:r>
              <a:rPr sz="2000" spc="-120" dirty="0">
                <a:solidFill>
                  <a:srgbClr val="404040"/>
                </a:solidFill>
                <a:latin typeface="Times New Roman"/>
                <a:cs typeface="Times New Roman"/>
              </a:rPr>
              <a:t>г.	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№	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371-ФЗ</a:t>
            </a:r>
            <a:endParaRPr sz="2000">
              <a:latin typeface="Times New Roman"/>
              <a:cs typeface="Times New Roman"/>
            </a:endParaRPr>
          </a:p>
          <a:p>
            <a:pPr marL="459105">
              <a:lnSpc>
                <a:spcPct val="100000"/>
              </a:lnSpc>
              <a:tabLst>
                <a:tab pos="93408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	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Российской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4363" y="1859026"/>
            <a:ext cx="12230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5910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	с</a:t>
            </a:r>
            <a:r>
              <a:rPr sz="2000" spc="20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тью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73427" y="1249426"/>
            <a:ext cx="198882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0518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законом</a:t>
            </a:r>
            <a:endParaRPr sz="2000" dirty="0">
              <a:latin typeface="Times New Roman"/>
              <a:cs typeface="Times New Roman"/>
            </a:endParaRPr>
          </a:p>
          <a:p>
            <a:pPr marL="21590">
              <a:lnSpc>
                <a:spcPct val="100000"/>
              </a:lnSpc>
              <a:tabLst>
                <a:tab pos="49530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	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Федеральный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51484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1	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Федерального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74440" y="1249426"/>
            <a:ext cx="300418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8295" marR="5080" indent="-316230">
              <a:lnSpc>
                <a:spcPct val="100000"/>
              </a:lnSpc>
              <a:spcBef>
                <a:spcPts val="105"/>
              </a:spcBef>
              <a:tabLst>
                <a:tab pos="587375" algn="l"/>
                <a:tab pos="1181735" algn="l"/>
                <a:tab pos="2483485" algn="l"/>
              </a:tabLst>
            </a:pP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		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2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4	</a:t>
            </a:r>
            <a:r>
              <a:rPr sz="2000" spc="2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я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б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ря	2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0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22 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закон</a:t>
            </a:r>
            <a:endParaRPr sz="2000" dirty="0">
              <a:latin typeface="Times New Roman"/>
              <a:cs typeface="Times New Roman"/>
            </a:endParaRPr>
          </a:p>
          <a:p>
            <a:pPr marL="285750">
              <a:lnSpc>
                <a:spcPct val="100000"/>
              </a:lnSpc>
            </a:pP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закона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31994" y="1554226"/>
            <a:ext cx="227584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0645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«Об	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образовании</a:t>
            </a:r>
            <a:endParaRPr sz="2000" dirty="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tabLst>
                <a:tab pos="78930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«Об	о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б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я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з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тел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ь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ы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х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94218" y="1859026"/>
            <a:ext cx="13823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20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ре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б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ан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ях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4363" y="2163826"/>
            <a:ext cx="24542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60855" algn="l"/>
              </a:tabLst>
            </a:pP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Ф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дераци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»	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(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</a:t>
            </a:r>
            <a:r>
              <a:rPr sz="2000" spc="5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лее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11500" y="2163826"/>
            <a:ext cx="20510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5943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–	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Федеральный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57773" y="2163826"/>
            <a:ext cx="40303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19810" algn="l"/>
                <a:tab pos="1682750" algn="l"/>
                <a:tab pos="2980055" algn="l"/>
              </a:tabLst>
            </a:pP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закон	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№	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371-ФЗ)	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понятием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263253" y="1249426"/>
            <a:ext cx="1711325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0840" marR="5080" indent="-335280" algn="r">
              <a:lnSpc>
                <a:spcPct val="100000"/>
              </a:lnSpc>
              <a:spcBef>
                <a:spcPts val="105"/>
              </a:spcBef>
              <a:tabLst>
                <a:tab pos="684530" algn="l"/>
              </a:tabLst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«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		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вн</a:t>
            </a:r>
            <a:r>
              <a:rPr sz="2000" spc="40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2000" spc="2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ен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ии  Ф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раци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»</a:t>
            </a:r>
            <a:endParaRPr sz="20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tabLst>
                <a:tab pos="43116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	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Российской</a:t>
            </a:r>
            <a:endParaRPr sz="20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«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единые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4363" y="2469007"/>
            <a:ext cx="19989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образовательные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4363" y="2773807"/>
            <a:ext cx="17849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3576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spc="-80" dirty="0">
                <a:solidFill>
                  <a:srgbClr val="404040"/>
                </a:solidFill>
                <a:latin typeface="Times New Roman"/>
                <a:cs typeface="Times New Roman"/>
              </a:rPr>
              <a:t>б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у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ч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ен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я	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91816" y="2469007"/>
            <a:ext cx="213677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4135" marR="5080" indent="-52069">
              <a:lnSpc>
                <a:spcPct val="100000"/>
              </a:lnSpc>
              <a:spcBef>
                <a:spcPts val="105"/>
              </a:spcBef>
              <a:tabLst>
                <a:tab pos="1835150" algn="l"/>
                <a:tab pos="2002789" algn="l"/>
              </a:tabLst>
            </a:pPr>
            <a:r>
              <a:rPr sz="2000" b="1" spc="-5" dirty="0">
                <a:solidFill>
                  <a:srgbClr val="404040"/>
                </a:solidFill>
                <a:latin typeface="Times New Roman"/>
                <a:cs typeface="Times New Roman"/>
              </a:rPr>
              <a:t>программы»	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 </a:t>
            </a:r>
            <a:r>
              <a:rPr sz="2000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5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сп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20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ан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ия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,		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87214" y="2469007"/>
            <a:ext cx="492442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8309" marR="5080" indent="-436245">
              <a:lnSpc>
                <a:spcPct val="100000"/>
              </a:lnSpc>
              <a:spcBef>
                <a:spcPts val="105"/>
              </a:spcBef>
              <a:tabLst>
                <a:tab pos="1457325" algn="l"/>
                <a:tab pos="1619250" algn="l"/>
                <a:tab pos="2693670" algn="l"/>
                <a:tab pos="3171825" algn="l"/>
                <a:tab pos="4798060" algn="l"/>
              </a:tabLst>
            </a:pP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Российской		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Федерации	унифицируется </a:t>
            </a:r>
            <a:r>
              <a:rPr sz="2000" spc="-48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м	чис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л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е	о</a:t>
            </a:r>
            <a:r>
              <a:rPr sz="2000" spc="-80" dirty="0">
                <a:solidFill>
                  <a:srgbClr val="404040"/>
                </a:solidFill>
                <a:latin typeface="Times New Roman"/>
                <a:cs typeface="Times New Roman"/>
              </a:rPr>
              <a:t>б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у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ч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ю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щи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х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ся	с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080117" y="2469007"/>
            <a:ext cx="89598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процесс</a:t>
            </a:r>
            <a:endParaRPr sz="2000">
              <a:latin typeface="Times New Roman"/>
              <a:cs typeface="Times New Roman"/>
            </a:endParaRPr>
          </a:p>
          <a:p>
            <a:pPr marL="337185">
              <a:lnSpc>
                <a:spcPct val="100000"/>
              </a:lnSpc>
            </a:pPr>
            <a:r>
              <a:rPr sz="2000" spc="5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ВЗ.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4363" y="3078607"/>
            <a:ext cx="1071118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Таким</a:t>
            </a:r>
            <a:r>
              <a:rPr sz="2000" spc="2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образом,</a:t>
            </a:r>
            <a:r>
              <a:rPr sz="2000" spc="2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Минпросвещения</a:t>
            </a:r>
            <a:r>
              <a:rPr sz="2000" spc="2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России</a:t>
            </a:r>
            <a:r>
              <a:rPr sz="2000" spc="2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разработаны</a:t>
            </a:r>
            <a:r>
              <a:rPr sz="2000" spc="2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2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утверждены</a:t>
            </a:r>
            <a:r>
              <a:rPr sz="2000" spc="2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60" dirty="0">
                <a:solidFill>
                  <a:srgbClr val="404040"/>
                </a:solidFill>
                <a:latin typeface="Times New Roman"/>
                <a:cs typeface="Times New Roman"/>
              </a:rPr>
              <a:t>ФАОП</a:t>
            </a:r>
            <a:r>
              <a:rPr sz="2000" b="1" spc="2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404040"/>
                </a:solidFill>
                <a:latin typeface="Times New Roman"/>
                <a:cs typeface="Times New Roman"/>
              </a:rPr>
              <a:t>ДО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,</a:t>
            </a:r>
            <a:r>
              <a:rPr sz="2000" spc="2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ФАОП</a:t>
            </a:r>
            <a:r>
              <a:rPr sz="2000" spc="2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НОО, </a:t>
            </a:r>
            <a:r>
              <a:rPr sz="2000" spc="-48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ФАОП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ООО,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ФАООП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УО.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4363" y="3687902"/>
            <a:ext cx="23952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Одновременно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575945" algn="l"/>
              </a:tabLst>
            </a:pP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из	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законодательной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92400" y="3687902"/>
            <a:ext cx="828294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5"/>
              </a:spcBef>
              <a:tabLst>
                <a:tab pos="1308735" algn="l"/>
                <a:tab pos="2508250" algn="l"/>
                <a:tab pos="3060065" algn="l"/>
                <a:tab pos="3549650" algn="l"/>
                <a:tab pos="5436235" algn="l"/>
                <a:tab pos="6497320" algn="l"/>
                <a:tab pos="7102475" algn="l"/>
                <a:tab pos="7846695" algn="l"/>
              </a:tabLst>
            </a:pP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spc="-100" dirty="0">
                <a:solidFill>
                  <a:srgbClr val="404040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л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	с</a:t>
            </a:r>
            <a:r>
              <a:rPr sz="2000" spc="15" dirty="0">
                <a:solidFill>
                  <a:srgbClr val="404040"/>
                </a:solidFill>
                <a:latin typeface="Times New Roman"/>
                <a:cs typeface="Times New Roman"/>
              </a:rPr>
              <a:t>т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ть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я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м	1,	2	Ф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дер</a:t>
            </a:r>
            <a:r>
              <a:rPr sz="2000" spc="5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л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ь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но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	за</a:t>
            </a:r>
            <a:r>
              <a:rPr sz="2000" spc="-114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она	</a:t>
            </a:r>
            <a:r>
              <a:rPr sz="2000" spc="5" dirty="0">
                <a:solidFill>
                  <a:srgbClr val="404040"/>
                </a:solidFill>
                <a:latin typeface="Times New Roman"/>
                <a:cs typeface="Times New Roman"/>
              </a:rPr>
              <a:t>№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371	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-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ФЗ</a:t>
            </a:r>
            <a:endParaRPr sz="20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tabLst>
                <a:tab pos="1330325" algn="l"/>
                <a:tab pos="3038475" algn="l"/>
                <a:tab pos="4241800" algn="l"/>
                <a:tab pos="6014085" algn="l"/>
              </a:tabLst>
            </a:pP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практики	исключается	понятие	</a:t>
            </a:r>
            <a:r>
              <a:rPr sz="2000" b="1" spc="-5" dirty="0">
                <a:solidFill>
                  <a:srgbClr val="404040"/>
                </a:solidFill>
                <a:latin typeface="Times New Roman"/>
                <a:cs typeface="Times New Roman"/>
              </a:rPr>
              <a:t>«примерные	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образовательные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4363" y="4298060"/>
            <a:ext cx="107105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17345" algn="l"/>
                <a:tab pos="1871980" algn="l"/>
                <a:tab pos="2606675" algn="l"/>
                <a:tab pos="4328795" algn="l"/>
                <a:tab pos="5739765" algn="l"/>
                <a:tab pos="6993255" algn="l"/>
                <a:tab pos="7263130" algn="l"/>
                <a:tab pos="8349615" algn="l"/>
                <a:tab pos="9273540" algn="l"/>
              </a:tabLst>
            </a:pPr>
            <a:r>
              <a:rPr sz="2000" b="1" spc="-5" dirty="0">
                <a:solidFill>
                  <a:srgbClr val="404040"/>
                </a:solidFill>
                <a:latin typeface="Times New Roman"/>
                <a:cs typeface="Times New Roman"/>
              </a:rPr>
              <a:t>про</a:t>
            </a:r>
            <a:r>
              <a:rPr sz="2000" b="1" spc="5" dirty="0">
                <a:solidFill>
                  <a:srgbClr val="404040"/>
                </a:solidFill>
                <a:latin typeface="Times New Roman"/>
                <a:cs typeface="Times New Roman"/>
              </a:rPr>
              <a:t>г</a:t>
            </a:r>
            <a:r>
              <a:rPr sz="2000" b="1" spc="-15" dirty="0">
                <a:solidFill>
                  <a:srgbClr val="404040"/>
                </a:solidFill>
                <a:latin typeface="Times New Roman"/>
                <a:cs typeface="Times New Roman"/>
              </a:rPr>
              <a:t>р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аммы»	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	части	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д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ош</a:t>
            </a:r>
            <a:r>
              <a:rPr sz="2000" b="1" spc="-40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20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404040"/>
                </a:solidFill>
                <a:latin typeface="Times New Roman"/>
                <a:cs typeface="Times New Roman"/>
              </a:rPr>
              <a:t>льно</a:t>
            </a:r>
            <a:r>
              <a:rPr sz="2000" b="1" spc="-55" dirty="0">
                <a:solidFill>
                  <a:srgbClr val="404040"/>
                </a:solidFill>
                <a:latin typeface="Times New Roman"/>
                <a:cs typeface="Times New Roman"/>
              </a:rPr>
              <a:t>г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о,	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2000" spc="-95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ч</a:t>
            </a:r>
            <a:r>
              <a:rPr sz="2000" spc="5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ль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но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о,	</a:t>
            </a:r>
            <a:r>
              <a:rPr sz="2000" spc="4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сн</a:t>
            </a:r>
            <a:r>
              <a:rPr sz="2000" spc="5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вн</a:t>
            </a:r>
            <a:r>
              <a:rPr sz="2000" spc="5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	и	ср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дне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	о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б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щ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е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	о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б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ра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з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а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н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я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.</a:t>
            </a:r>
            <a:endParaRPr sz="1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5400" y="1786678"/>
            <a:ext cx="425372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i="1" spc="-15" dirty="0" err="1">
                <a:latin typeface="Times New Roman"/>
                <a:cs typeface="Times New Roman"/>
              </a:rPr>
              <a:t>Образовательная</a:t>
            </a:r>
            <a:r>
              <a:rPr lang="ru-RU" sz="2000" i="1" spc="-15" dirty="0">
                <a:latin typeface="Times New Roman"/>
                <a:cs typeface="Times New Roman"/>
              </a:rPr>
              <a:t>  программа (ООП)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24305" y="3107758"/>
            <a:ext cx="781012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286635" algn="l"/>
                <a:tab pos="4538980" algn="l"/>
              </a:tabLst>
            </a:pPr>
            <a:r>
              <a:rPr sz="2000" b="1" i="1" spc="-5" dirty="0">
                <a:latin typeface="Times New Roman"/>
                <a:cs typeface="Times New Roman"/>
              </a:rPr>
              <a:t>Адаптированная	</a:t>
            </a:r>
            <a:r>
              <a:rPr sz="2000" b="1" i="1" spc="-15" dirty="0">
                <a:latin typeface="Times New Roman"/>
                <a:cs typeface="Times New Roman"/>
              </a:rPr>
              <a:t>образовательная	</a:t>
            </a:r>
            <a:r>
              <a:rPr sz="2000" b="1" i="1" spc="-5" dirty="0" err="1">
                <a:latin typeface="Times New Roman"/>
                <a:cs typeface="Times New Roman"/>
              </a:rPr>
              <a:t>програ</a:t>
            </a:r>
            <a:r>
              <a:rPr lang="ru-RU" sz="2000" b="1" i="1" spc="-5" dirty="0">
                <a:latin typeface="Times New Roman"/>
                <a:cs typeface="Times New Roman"/>
              </a:rPr>
              <a:t>м</a:t>
            </a:r>
            <a:r>
              <a:rPr sz="2000" b="1" i="1" spc="-5" dirty="0" err="1">
                <a:latin typeface="Times New Roman"/>
                <a:cs typeface="Times New Roman"/>
              </a:rPr>
              <a:t>ма</a:t>
            </a:r>
            <a:r>
              <a:rPr lang="ru-RU" sz="2000" b="1" i="1" spc="-5" dirty="0">
                <a:latin typeface="Times New Roman"/>
                <a:cs typeface="Times New Roman"/>
              </a:rPr>
              <a:t> (далее АОП)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37216" y="4354201"/>
            <a:ext cx="1003744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0">
              <a:lnSpc>
                <a:spcPts val="2395"/>
              </a:lnSpc>
              <a:tabLst>
                <a:tab pos="2814320" algn="l"/>
                <a:tab pos="4249420" algn="l"/>
                <a:tab pos="7155180" algn="l"/>
                <a:tab pos="8788400" algn="l"/>
                <a:tab pos="9897110" algn="l"/>
              </a:tabLst>
            </a:pPr>
            <a:r>
              <a:rPr sz="2000" b="1" i="1" dirty="0" err="1">
                <a:latin typeface="Times New Roman"/>
                <a:cs typeface="Times New Roman"/>
              </a:rPr>
              <a:t>Ада</a:t>
            </a:r>
            <a:r>
              <a:rPr sz="2000" b="1" i="1" spc="-10" dirty="0" err="1">
                <a:latin typeface="Times New Roman"/>
                <a:cs typeface="Times New Roman"/>
              </a:rPr>
              <a:t>п</a:t>
            </a:r>
            <a:r>
              <a:rPr sz="2000" b="1" i="1" dirty="0" err="1">
                <a:latin typeface="Times New Roman"/>
                <a:cs typeface="Times New Roman"/>
              </a:rPr>
              <a:t>т</a:t>
            </a:r>
            <a:r>
              <a:rPr sz="2000" b="1" i="1" spc="-10" dirty="0" err="1">
                <a:latin typeface="Times New Roman"/>
                <a:cs typeface="Times New Roman"/>
              </a:rPr>
              <a:t>и</a:t>
            </a:r>
            <a:r>
              <a:rPr sz="2000" b="1" i="1" dirty="0" err="1">
                <a:latin typeface="Times New Roman"/>
                <a:cs typeface="Times New Roman"/>
              </a:rPr>
              <a:t>р</a:t>
            </a:r>
            <a:r>
              <a:rPr sz="2000" b="1" i="1" spc="-15" dirty="0" err="1">
                <a:latin typeface="Times New Roman"/>
                <a:cs typeface="Times New Roman"/>
              </a:rPr>
              <a:t>о</a:t>
            </a:r>
            <a:r>
              <a:rPr sz="2000" b="1" i="1" spc="-20" dirty="0" err="1">
                <a:latin typeface="Times New Roman"/>
                <a:cs typeface="Times New Roman"/>
              </a:rPr>
              <a:t>в</a:t>
            </a:r>
            <a:r>
              <a:rPr sz="2000" b="1" i="1" dirty="0" err="1">
                <a:latin typeface="Times New Roman"/>
                <a:cs typeface="Times New Roman"/>
              </a:rPr>
              <a:t>анная</a:t>
            </a:r>
            <a:r>
              <a:rPr sz="2000" b="1" i="1" dirty="0">
                <a:latin typeface="Times New Roman"/>
                <a:cs typeface="Times New Roman"/>
              </a:rPr>
              <a:t>	осн</a:t>
            </a:r>
            <a:r>
              <a:rPr sz="2000" b="1" i="1" spc="-10" dirty="0">
                <a:latin typeface="Times New Roman"/>
                <a:cs typeface="Times New Roman"/>
              </a:rPr>
              <a:t>ов</a:t>
            </a:r>
            <a:r>
              <a:rPr sz="2000" b="1" i="1" spc="-5" dirty="0">
                <a:latin typeface="Times New Roman"/>
                <a:cs typeface="Times New Roman"/>
              </a:rPr>
              <a:t>на</a:t>
            </a:r>
            <a:r>
              <a:rPr sz="2000" b="1" i="1" dirty="0">
                <a:latin typeface="Times New Roman"/>
                <a:cs typeface="Times New Roman"/>
              </a:rPr>
              <a:t>я	общ</a:t>
            </a:r>
            <a:r>
              <a:rPr sz="2000" b="1" i="1" spc="-35" dirty="0">
                <a:latin typeface="Times New Roman"/>
                <a:cs typeface="Times New Roman"/>
              </a:rPr>
              <a:t>е</a:t>
            </a:r>
            <a:r>
              <a:rPr sz="2000" b="1" i="1" dirty="0">
                <a:latin typeface="Times New Roman"/>
                <a:cs typeface="Times New Roman"/>
              </a:rPr>
              <a:t>о</a:t>
            </a:r>
            <a:r>
              <a:rPr sz="2000" b="1" i="1" spc="-10" dirty="0">
                <a:latin typeface="Times New Roman"/>
                <a:cs typeface="Times New Roman"/>
              </a:rPr>
              <a:t>б</a:t>
            </a:r>
            <a:r>
              <a:rPr sz="2000" b="1" i="1" dirty="0">
                <a:latin typeface="Times New Roman"/>
                <a:cs typeface="Times New Roman"/>
              </a:rPr>
              <a:t>ра</a:t>
            </a:r>
            <a:r>
              <a:rPr sz="2000" b="1" i="1" spc="-30" dirty="0">
                <a:latin typeface="Times New Roman"/>
                <a:cs typeface="Times New Roman"/>
              </a:rPr>
              <a:t>з</a:t>
            </a:r>
            <a:r>
              <a:rPr sz="2000" b="1" i="1" dirty="0">
                <a:latin typeface="Times New Roman"/>
                <a:cs typeface="Times New Roman"/>
              </a:rPr>
              <a:t>о</a:t>
            </a:r>
            <a:r>
              <a:rPr sz="2000" b="1" i="1" spc="-30" dirty="0">
                <a:latin typeface="Times New Roman"/>
                <a:cs typeface="Times New Roman"/>
              </a:rPr>
              <a:t>в</a:t>
            </a:r>
            <a:r>
              <a:rPr sz="2000" b="1" i="1" dirty="0">
                <a:latin typeface="Times New Roman"/>
                <a:cs typeface="Times New Roman"/>
              </a:rPr>
              <a:t>а</a:t>
            </a:r>
            <a:r>
              <a:rPr sz="2000" b="1" i="1" spc="-35" dirty="0">
                <a:latin typeface="Times New Roman"/>
                <a:cs typeface="Times New Roman"/>
              </a:rPr>
              <a:t>т</a:t>
            </a:r>
            <a:r>
              <a:rPr sz="2000" b="1" i="1" spc="-65" dirty="0">
                <a:latin typeface="Times New Roman"/>
                <a:cs typeface="Times New Roman"/>
              </a:rPr>
              <a:t>е</a:t>
            </a:r>
            <a:r>
              <a:rPr sz="2000" b="1" i="1" spc="-5" dirty="0">
                <a:latin typeface="Times New Roman"/>
                <a:cs typeface="Times New Roman"/>
              </a:rPr>
              <a:t>ль</a:t>
            </a:r>
            <a:r>
              <a:rPr sz="2000" b="1" i="1" spc="-10" dirty="0">
                <a:latin typeface="Times New Roman"/>
                <a:cs typeface="Times New Roman"/>
              </a:rPr>
              <a:t>н</a:t>
            </a:r>
            <a:r>
              <a:rPr sz="2000" b="1" i="1" dirty="0">
                <a:latin typeface="Times New Roman"/>
                <a:cs typeface="Times New Roman"/>
              </a:rPr>
              <a:t>ая	</a:t>
            </a:r>
            <a:endParaRPr lang="ru-RU" sz="2000" b="1" i="1" dirty="0">
              <a:latin typeface="Times New Roman"/>
              <a:cs typeface="Times New Roman"/>
            </a:endParaRPr>
          </a:p>
          <a:p>
            <a:pPr marL="463550">
              <a:lnSpc>
                <a:spcPts val="2395"/>
              </a:lnSpc>
              <a:tabLst>
                <a:tab pos="2814320" algn="l"/>
                <a:tab pos="4249420" algn="l"/>
                <a:tab pos="7155180" algn="l"/>
                <a:tab pos="8788400" algn="l"/>
                <a:tab pos="9897110" algn="l"/>
              </a:tabLst>
            </a:pPr>
            <a:r>
              <a:rPr sz="2000" b="1" i="1" spc="-15" dirty="0" err="1">
                <a:latin typeface="Times New Roman"/>
                <a:cs typeface="Times New Roman"/>
              </a:rPr>
              <a:t>п</a:t>
            </a:r>
            <a:r>
              <a:rPr sz="2000" b="1" i="1" dirty="0" err="1">
                <a:latin typeface="Times New Roman"/>
                <a:cs typeface="Times New Roman"/>
              </a:rPr>
              <a:t>ро</a:t>
            </a:r>
            <a:r>
              <a:rPr sz="2000" b="1" i="1" spc="-10" dirty="0" err="1">
                <a:latin typeface="Times New Roman"/>
                <a:cs typeface="Times New Roman"/>
              </a:rPr>
              <a:t>г</a:t>
            </a:r>
            <a:r>
              <a:rPr sz="2000" b="1" i="1" dirty="0" err="1">
                <a:latin typeface="Times New Roman"/>
                <a:cs typeface="Times New Roman"/>
              </a:rPr>
              <a:t>р</a:t>
            </a:r>
            <a:r>
              <a:rPr sz="2000" b="1" i="1" spc="-15" dirty="0" err="1">
                <a:latin typeface="Times New Roman"/>
                <a:cs typeface="Times New Roman"/>
              </a:rPr>
              <a:t>а</a:t>
            </a:r>
            <a:r>
              <a:rPr sz="2000" b="1" i="1" spc="-5" dirty="0" err="1">
                <a:latin typeface="Times New Roman"/>
                <a:cs typeface="Times New Roman"/>
              </a:rPr>
              <a:t>м</a:t>
            </a:r>
            <a:r>
              <a:rPr sz="2000" b="1" i="1" spc="-15" dirty="0" err="1">
                <a:latin typeface="Times New Roman"/>
                <a:cs typeface="Times New Roman"/>
              </a:rPr>
              <a:t>м</a:t>
            </a:r>
            <a:r>
              <a:rPr sz="2000" b="1" i="1" dirty="0" err="1">
                <a:latin typeface="Times New Roman"/>
                <a:cs typeface="Times New Roman"/>
              </a:rPr>
              <a:t>а</a:t>
            </a:r>
            <a:r>
              <a:rPr sz="2000" b="1" i="1" dirty="0">
                <a:latin typeface="Times New Roman"/>
                <a:cs typeface="Times New Roman"/>
              </a:rPr>
              <a:t>	(дал</a:t>
            </a:r>
            <a:r>
              <a:rPr sz="2000" b="1" i="1" spc="-10" dirty="0">
                <a:latin typeface="Times New Roman"/>
                <a:cs typeface="Times New Roman"/>
              </a:rPr>
              <a:t>е</a:t>
            </a:r>
            <a:r>
              <a:rPr sz="2000" b="1" i="1" dirty="0">
                <a:latin typeface="Times New Roman"/>
                <a:cs typeface="Times New Roman"/>
              </a:rPr>
              <a:t>е	–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420522" y="4651743"/>
            <a:ext cx="8369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i="1" spc="-75" dirty="0">
                <a:latin typeface="Times New Roman"/>
                <a:cs typeface="Times New Roman"/>
              </a:rPr>
              <a:t>А</a:t>
            </a:r>
            <a:r>
              <a:rPr sz="2000" b="1" i="1" spc="5" dirty="0">
                <a:latin typeface="Times New Roman"/>
                <a:cs typeface="Times New Roman"/>
              </a:rPr>
              <a:t>ОО</a:t>
            </a:r>
            <a:r>
              <a:rPr sz="2000" b="1" i="1" spc="-10" dirty="0">
                <a:latin typeface="Times New Roman"/>
                <a:cs typeface="Times New Roman"/>
              </a:rPr>
              <a:t>П</a:t>
            </a:r>
            <a:r>
              <a:rPr sz="2000" b="1" i="1" dirty="0">
                <a:latin typeface="Times New Roman"/>
                <a:cs typeface="Times New Roman"/>
              </a:rPr>
              <a:t>)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48" name="object 3">
            <a:extLst>
              <a:ext uri="{FF2B5EF4-FFF2-40B4-BE49-F238E27FC236}">
                <a16:creationId xmlns:a16="http://schemas.microsoft.com/office/drawing/2014/main" id="{3E3BECD5-6BA8-B88D-BD6F-DE5233C7FC1F}"/>
              </a:ext>
            </a:extLst>
          </p:cNvPr>
          <p:cNvSpPr txBox="1"/>
          <p:nvPr/>
        </p:nvSpPr>
        <p:spPr>
          <a:xfrm>
            <a:off x="1124304" y="233484"/>
            <a:ext cx="7810121" cy="8745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ЕДИНЫЕ </a:t>
            </a:r>
            <a:r>
              <a:rPr sz="2800" b="1" spc="-25" dirty="0">
                <a:latin typeface="Times New Roman"/>
                <a:cs typeface="Times New Roman"/>
              </a:rPr>
              <a:t>ФЕДЕРАЛЬНЫЕ 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ОБЩЕ</a:t>
            </a:r>
            <a:r>
              <a:rPr sz="2800" b="1" spc="5" dirty="0">
                <a:latin typeface="Times New Roman"/>
                <a:cs typeface="Times New Roman"/>
              </a:rPr>
              <a:t>О</a:t>
            </a:r>
            <a:r>
              <a:rPr sz="2800" b="1" spc="-5" dirty="0">
                <a:latin typeface="Times New Roman"/>
                <a:cs typeface="Times New Roman"/>
              </a:rPr>
              <a:t>Б</a:t>
            </a:r>
            <a:r>
              <a:rPr sz="2800" b="1" spc="-229" dirty="0">
                <a:latin typeface="Times New Roman"/>
                <a:cs typeface="Times New Roman"/>
              </a:rPr>
              <a:t>Р</a:t>
            </a:r>
            <a:r>
              <a:rPr sz="2800" b="1" spc="-55" dirty="0">
                <a:latin typeface="Times New Roman"/>
                <a:cs typeface="Times New Roman"/>
              </a:rPr>
              <a:t>А</a:t>
            </a:r>
            <a:r>
              <a:rPr sz="2800" b="1" dirty="0">
                <a:latin typeface="Times New Roman"/>
                <a:cs typeface="Times New Roman"/>
              </a:rPr>
              <a:t>ЗО</a:t>
            </a:r>
            <a:r>
              <a:rPr sz="2800" b="1" spc="-110" dirty="0">
                <a:latin typeface="Times New Roman"/>
                <a:cs typeface="Times New Roman"/>
              </a:rPr>
              <a:t>В</a:t>
            </a:r>
            <a:r>
              <a:rPr sz="2800" b="1" spc="-165" dirty="0">
                <a:latin typeface="Times New Roman"/>
                <a:cs typeface="Times New Roman"/>
              </a:rPr>
              <a:t>А</a:t>
            </a:r>
            <a:r>
              <a:rPr sz="2800" b="1" dirty="0">
                <a:latin typeface="Times New Roman"/>
                <a:cs typeface="Times New Roman"/>
              </a:rPr>
              <a:t>Т</a:t>
            </a:r>
            <a:r>
              <a:rPr sz="2800" b="1" spc="-30" dirty="0">
                <a:latin typeface="Times New Roman"/>
                <a:cs typeface="Times New Roman"/>
              </a:rPr>
              <a:t>Е</a:t>
            </a:r>
            <a:r>
              <a:rPr sz="2800" b="1" spc="-5" dirty="0">
                <a:latin typeface="Times New Roman"/>
                <a:cs typeface="Times New Roman"/>
              </a:rPr>
              <a:t>ЛЬНЫЕ  </a:t>
            </a:r>
            <a:r>
              <a:rPr sz="2800" b="1" spc="-30" dirty="0">
                <a:latin typeface="Times New Roman"/>
                <a:cs typeface="Times New Roman"/>
              </a:rPr>
              <a:t>ПРОГРАММЫ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9" name="Стрелка: шеврон 48">
            <a:extLst>
              <a:ext uri="{FF2B5EF4-FFF2-40B4-BE49-F238E27FC236}">
                <a16:creationId xmlns:a16="http://schemas.microsoft.com/office/drawing/2014/main" id="{C0C81966-9BE3-1B2B-16D5-5E351E05BDE8}"/>
              </a:ext>
            </a:extLst>
          </p:cNvPr>
          <p:cNvSpPr/>
          <p:nvPr/>
        </p:nvSpPr>
        <p:spPr>
          <a:xfrm rot="5400000">
            <a:off x="4434673" y="1185822"/>
            <a:ext cx="533400" cy="609600"/>
          </a:xfrm>
          <a:prstGeom prst="chevr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Стрелка: шеврон 49">
            <a:extLst>
              <a:ext uri="{FF2B5EF4-FFF2-40B4-BE49-F238E27FC236}">
                <a16:creationId xmlns:a16="http://schemas.microsoft.com/office/drawing/2014/main" id="{590E5B42-4013-3F5D-2C5B-5BF7E4130D26}"/>
              </a:ext>
            </a:extLst>
          </p:cNvPr>
          <p:cNvSpPr/>
          <p:nvPr/>
        </p:nvSpPr>
        <p:spPr>
          <a:xfrm rot="5400000">
            <a:off x="4434673" y="3750770"/>
            <a:ext cx="533400" cy="609600"/>
          </a:xfrm>
          <a:prstGeom prst="chevr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1" name="Стрелка: шеврон 50">
            <a:extLst>
              <a:ext uri="{FF2B5EF4-FFF2-40B4-BE49-F238E27FC236}">
                <a16:creationId xmlns:a16="http://schemas.microsoft.com/office/drawing/2014/main" id="{CAA9E039-6DD2-CAE3-2DA4-7AD2BFBA2076}"/>
              </a:ext>
            </a:extLst>
          </p:cNvPr>
          <p:cNvSpPr/>
          <p:nvPr/>
        </p:nvSpPr>
        <p:spPr>
          <a:xfrm rot="5400000">
            <a:off x="4499277" y="2643595"/>
            <a:ext cx="533400" cy="609600"/>
          </a:xfrm>
          <a:prstGeom prst="chevr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1800" y="337601"/>
            <a:ext cx="4680966" cy="5668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Структура</a:t>
            </a:r>
            <a:r>
              <a:rPr sz="3600" spc="-55" dirty="0"/>
              <a:t> </a:t>
            </a:r>
            <a:r>
              <a:rPr sz="3600" spc="-40" dirty="0"/>
              <a:t>ФАООП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756310" y="1231772"/>
            <a:ext cx="8616290" cy="43216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algn="just">
              <a:lnSpc>
                <a:spcPct val="100000"/>
              </a:lnSpc>
              <a:spcBef>
                <a:spcPts val="100"/>
              </a:spcBef>
            </a:pPr>
            <a:r>
              <a:rPr sz="2000" spc="-45" dirty="0">
                <a:latin typeface="Times New Roman"/>
                <a:cs typeface="Times New Roman"/>
              </a:rPr>
              <a:t>ФАООП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состоят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трех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разделов</a:t>
            </a:r>
            <a:r>
              <a:rPr sz="2000" spc="-15" dirty="0">
                <a:latin typeface="Times New Roman"/>
                <a:cs typeface="Times New Roman"/>
              </a:rPr>
              <a:t>:</a:t>
            </a:r>
            <a:endParaRPr sz="2000" dirty="0">
              <a:latin typeface="Times New Roman"/>
              <a:cs typeface="Times New Roman"/>
            </a:endParaRPr>
          </a:p>
          <a:p>
            <a:pPr marL="12700" marR="6985" indent="457200" algn="just">
              <a:lnSpc>
                <a:spcPct val="100000"/>
              </a:lnSpc>
            </a:pPr>
            <a:r>
              <a:rPr sz="2000" b="1" spc="-10" dirty="0">
                <a:latin typeface="Times New Roman"/>
                <a:cs typeface="Times New Roman"/>
              </a:rPr>
              <a:t>целевого, </a:t>
            </a:r>
            <a:r>
              <a:rPr sz="2000" spc="-25" dirty="0">
                <a:latin typeface="Times New Roman"/>
                <a:cs typeface="Times New Roman"/>
              </a:rPr>
              <a:t>который </a:t>
            </a:r>
            <a:r>
              <a:rPr sz="2000" spc="-5" dirty="0">
                <a:latin typeface="Times New Roman"/>
                <a:cs typeface="Times New Roman"/>
              </a:rPr>
              <a:t>определяет общее </a:t>
            </a:r>
            <a:r>
              <a:rPr sz="2000" spc="-15" dirty="0">
                <a:latin typeface="Times New Roman"/>
                <a:cs typeface="Times New Roman"/>
              </a:rPr>
              <a:t>назначение, </a:t>
            </a:r>
            <a:r>
              <a:rPr sz="2000" spc="-5" dirty="0">
                <a:latin typeface="Times New Roman"/>
                <a:cs typeface="Times New Roman"/>
              </a:rPr>
              <a:t>цели, </a:t>
            </a:r>
            <a:r>
              <a:rPr sz="2000" spc="-20" dirty="0">
                <a:latin typeface="Times New Roman"/>
                <a:cs typeface="Times New Roman"/>
              </a:rPr>
              <a:t>задачи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10" dirty="0">
                <a:latin typeface="Times New Roman"/>
                <a:cs typeface="Times New Roman"/>
              </a:rPr>
              <a:t>планируемые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результаты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реализации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ФАООП,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dirty="0">
                <a:latin typeface="Times New Roman"/>
                <a:cs typeface="Times New Roman"/>
              </a:rPr>
              <a:t> способы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определения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достижения</a:t>
            </a:r>
            <a:r>
              <a:rPr sz="2000" spc="4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этих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целей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20" dirty="0">
                <a:latin typeface="Times New Roman"/>
                <a:cs typeface="Times New Roman"/>
              </a:rPr>
              <a:t>результатов;</a:t>
            </a:r>
            <a:endParaRPr sz="2000" dirty="0">
              <a:latin typeface="Times New Roman"/>
              <a:cs typeface="Times New Roman"/>
            </a:endParaRPr>
          </a:p>
          <a:p>
            <a:pPr marL="469900" algn="just">
              <a:lnSpc>
                <a:spcPct val="100000"/>
              </a:lnSpc>
            </a:pPr>
            <a:r>
              <a:rPr sz="2000" b="1" spc="-15" dirty="0">
                <a:latin typeface="Times New Roman"/>
                <a:cs typeface="Times New Roman"/>
              </a:rPr>
              <a:t>содержательного</a:t>
            </a:r>
            <a:r>
              <a:rPr sz="2000" spc="-15" dirty="0">
                <a:latin typeface="Times New Roman"/>
                <a:cs typeface="Times New Roman"/>
              </a:rPr>
              <a:t>,</a:t>
            </a:r>
            <a:r>
              <a:rPr sz="2000" spc="459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который</a:t>
            </a:r>
            <a:r>
              <a:rPr sz="2000" spc="45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включает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основные</a:t>
            </a:r>
            <a:r>
              <a:rPr sz="2000" b="1" spc="47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программы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spc="-5" dirty="0" err="1">
                <a:latin typeface="Times New Roman"/>
                <a:cs typeface="Times New Roman"/>
              </a:rPr>
              <a:t>ориентированные</a:t>
            </a:r>
            <a:endParaRPr lang="ru-RU" sz="20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lang="ru-RU" sz="2000" spc="-5" dirty="0">
                <a:latin typeface="Times New Roman"/>
                <a:cs typeface="Times New Roman"/>
              </a:rPr>
              <a:t>на</a:t>
            </a:r>
            <a:r>
              <a:rPr lang="ru-RU" sz="2000" dirty="0">
                <a:latin typeface="Times New Roman"/>
                <a:cs typeface="Times New Roman"/>
              </a:rPr>
              <a:t> достижение</a:t>
            </a:r>
            <a:r>
              <a:rPr lang="ru-RU" sz="2000" spc="-5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образовательных</a:t>
            </a:r>
            <a:r>
              <a:rPr lang="ru-RU" sz="2000" spc="20" dirty="0">
                <a:latin typeface="Times New Roman"/>
                <a:cs typeface="Times New Roman"/>
              </a:rPr>
              <a:t> </a:t>
            </a:r>
            <a:r>
              <a:rPr lang="ru-RU" sz="2000" spc="-20" dirty="0">
                <a:latin typeface="Times New Roman"/>
                <a:cs typeface="Times New Roman"/>
              </a:rPr>
              <a:t>результатов </a:t>
            </a:r>
            <a:r>
              <a:rPr lang="ru-RU" sz="2000" dirty="0">
                <a:latin typeface="Times New Roman"/>
                <a:cs typeface="Times New Roman"/>
              </a:rPr>
              <a:t>реализации</a:t>
            </a:r>
            <a:r>
              <a:rPr lang="ru-RU" sz="2000" spc="15" dirty="0">
                <a:latin typeface="Times New Roman"/>
                <a:cs typeface="Times New Roman"/>
              </a:rPr>
              <a:t> </a:t>
            </a:r>
            <a:r>
              <a:rPr lang="ru-RU" sz="2000" spc="-40" dirty="0">
                <a:latin typeface="Times New Roman"/>
                <a:cs typeface="Times New Roman"/>
              </a:rPr>
              <a:t>ФАООП;</a:t>
            </a:r>
            <a:endParaRPr lang="ru-RU" sz="2000" dirty="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2000" b="1" spc="-5" dirty="0" err="1">
                <a:latin typeface="Times New Roman"/>
                <a:cs typeface="Times New Roman"/>
              </a:rPr>
              <a:t>организационного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который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определяет</a:t>
            </a:r>
            <a:r>
              <a:rPr sz="2000" dirty="0">
                <a:latin typeface="Times New Roman"/>
                <a:cs typeface="Times New Roman"/>
              </a:rPr>
              <a:t> общие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рамки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организации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образовательной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организационные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механизмы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условия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реализации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образовательной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программы.</a:t>
            </a:r>
            <a:endParaRPr sz="2000" dirty="0">
              <a:latin typeface="Times New Roman"/>
              <a:cs typeface="Times New Roman"/>
            </a:endParaRPr>
          </a:p>
          <a:p>
            <a:pPr marL="12700" marR="6350" indent="45720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структуре</a:t>
            </a:r>
            <a:r>
              <a:rPr sz="2000" spc="-5" dirty="0">
                <a:latin typeface="Times New Roman"/>
                <a:cs typeface="Times New Roman"/>
              </a:rPr>
              <a:t> каждой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5" dirty="0">
                <a:latin typeface="Times New Roman"/>
                <a:cs typeface="Times New Roman"/>
              </a:rPr>
              <a:t>ФАООП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представлены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федеральная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рабочая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программа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воспитания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федеральный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календарный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план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воспитательной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работы,</a:t>
            </a:r>
            <a:r>
              <a:rPr sz="2000" dirty="0">
                <a:latin typeface="Times New Roman"/>
                <a:cs typeface="Times New Roman"/>
              </a:rPr>
              <a:t> 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также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программа</a:t>
            </a:r>
            <a:r>
              <a:rPr sz="2000" spc="-10" dirty="0">
                <a:latin typeface="Times New Roman"/>
                <a:cs typeface="Times New Roman"/>
              </a:rPr>
              <a:t> коррекционной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(коррекционно-развивающей)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 err="1">
                <a:latin typeface="Times New Roman"/>
                <a:cs typeface="Times New Roman"/>
              </a:rPr>
              <a:t>работы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0" y="685800"/>
            <a:ext cx="8442325" cy="156004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0" tIns="13335" rIns="0" bIns="0" rtlCol="0">
            <a:spAutoFit/>
          </a:bodyPr>
          <a:lstStyle/>
          <a:p>
            <a:pPr marL="94615" marR="92710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Приказ Министерства просвещения РФ от 24 ноября 2022 г. N 1022 «Об  утверждении федеральной адаптированной образовательной  программы дошкольного образования для обучающихся с</a:t>
            </a:r>
          </a:p>
          <a:p>
            <a:pPr algn="ctr">
              <a:lnSpc>
                <a:spcPct val="100000"/>
              </a:lnSpc>
            </a:pPr>
            <a:r>
              <a:rPr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ограниченными возможностями здоровья»</a:t>
            </a: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06278D-B4F9-7953-1F52-9206F35691A3}"/>
              </a:ext>
            </a:extLst>
          </p:cNvPr>
          <p:cNvSpPr txBox="1"/>
          <p:nvPr/>
        </p:nvSpPr>
        <p:spPr>
          <a:xfrm>
            <a:off x="1176821" y="3452191"/>
            <a:ext cx="8010939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457200" algn="just">
              <a:lnSpc>
                <a:spcPct val="100000"/>
              </a:lnSpc>
            </a:pPr>
            <a:r>
              <a:rPr lang="ru-RU" sz="1800" b="1" spc="-50" dirty="0">
                <a:latin typeface="Times New Roman"/>
                <a:cs typeface="Times New Roman"/>
              </a:rPr>
              <a:t>Глава </a:t>
            </a:r>
            <a:r>
              <a:rPr lang="ru-RU" sz="1800" b="1" dirty="0">
                <a:latin typeface="Times New Roman"/>
                <a:cs typeface="Times New Roman"/>
              </a:rPr>
              <a:t>1 </a:t>
            </a:r>
            <a:r>
              <a:rPr lang="ru-RU" sz="1800" b="1" spc="-5" dirty="0">
                <a:latin typeface="Times New Roman"/>
                <a:cs typeface="Times New Roman"/>
              </a:rPr>
              <a:t>п.2 </a:t>
            </a:r>
            <a:r>
              <a:rPr lang="ru-RU" sz="1800" spc="-5" dirty="0">
                <a:latin typeface="Times New Roman"/>
                <a:cs typeface="Times New Roman"/>
              </a:rPr>
              <a:t>Программа является </a:t>
            </a:r>
            <a:r>
              <a:rPr lang="ru-RU" sz="1800" spc="-15" dirty="0">
                <a:latin typeface="Times New Roman"/>
                <a:cs typeface="Times New Roman"/>
              </a:rPr>
              <a:t>документом, </a:t>
            </a:r>
            <a:r>
              <a:rPr lang="ru-RU" sz="1800" dirty="0">
                <a:latin typeface="Times New Roman"/>
                <a:cs typeface="Times New Roman"/>
              </a:rPr>
              <a:t>в </a:t>
            </a:r>
            <a:r>
              <a:rPr lang="ru-RU" sz="1800" spc="-5" dirty="0">
                <a:latin typeface="Times New Roman"/>
                <a:cs typeface="Times New Roman"/>
              </a:rPr>
              <a:t>соответствии </a:t>
            </a:r>
            <a:r>
              <a:rPr lang="ru-RU" sz="1800" dirty="0">
                <a:latin typeface="Times New Roman"/>
                <a:cs typeface="Times New Roman"/>
              </a:rPr>
              <a:t>с </a:t>
            </a:r>
            <a:r>
              <a:rPr lang="ru-RU" sz="1800" spc="-20" dirty="0">
                <a:latin typeface="Times New Roman"/>
                <a:cs typeface="Times New Roman"/>
              </a:rPr>
              <a:t>которым </a:t>
            </a:r>
            <a:r>
              <a:rPr lang="ru-RU" sz="1800" spc="-1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организации,</a:t>
            </a:r>
            <a:r>
              <a:rPr lang="ru-RU" sz="1800" spc="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осуществляющие</a:t>
            </a:r>
            <a:r>
              <a:rPr lang="ru-RU" sz="1800" spc="5" dirty="0">
                <a:latin typeface="Times New Roman"/>
                <a:cs typeface="Times New Roman"/>
              </a:rPr>
              <a:t> </a:t>
            </a:r>
            <a:r>
              <a:rPr lang="ru-RU" sz="1800" spc="-10" dirty="0">
                <a:latin typeface="Times New Roman"/>
                <a:cs typeface="Times New Roman"/>
              </a:rPr>
              <a:t>образовательную</a:t>
            </a:r>
            <a:r>
              <a:rPr lang="ru-RU" sz="1800" spc="-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деятельность</a:t>
            </a:r>
            <a:r>
              <a:rPr lang="ru-RU" sz="1800" spc="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на</a:t>
            </a:r>
            <a:r>
              <a:rPr lang="ru-RU" sz="1800" spc="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уровне </a:t>
            </a:r>
            <a:r>
              <a:rPr lang="ru-RU" sz="1800" spc="5" dirty="0">
                <a:latin typeface="Times New Roman"/>
                <a:cs typeface="Times New Roman"/>
              </a:rPr>
              <a:t> </a:t>
            </a:r>
            <a:r>
              <a:rPr lang="ru-RU" sz="1800" spc="-20" dirty="0">
                <a:latin typeface="Times New Roman"/>
                <a:cs typeface="Times New Roman"/>
              </a:rPr>
              <a:t>дошкольного</a:t>
            </a:r>
            <a:r>
              <a:rPr lang="ru-RU" sz="1800" spc="-15" dirty="0">
                <a:latin typeface="Times New Roman"/>
                <a:cs typeface="Times New Roman"/>
              </a:rPr>
              <a:t> </a:t>
            </a:r>
            <a:r>
              <a:rPr lang="ru-RU" sz="1800" spc="-5" dirty="0">
                <a:latin typeface="Times New Roman"/>
                <a:cs typeface="Times New Roman"/>
              </a:rPr>
              <a:t>образования</a:t>
            </a:r>
            <a:r>
              <a:rPr lang="ru-RU" sz="1800" dirty="0">
                <a:latin typeface="Times New Roman"/>
                <a:cs typeface="Times New Roman"/>
              </a:rPr>
              <a:t> (далее</a:t>
            </a:r>
            <a:r>
              <a:rPr lang="ru-RU" sz="1800" spc="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-</a:t>
            </a:r>
            <a:r>
              <a:rPr lang="ru-RU" sz="1800" spc="5" dirty="0">
                <a:latin typeface="Times New Roman"/>
                <a:cs typeface="Times New Roman"/>
              </a:rPr>
              <a:t> </a:t>
            </a:r>
            <a:r>
              <a:rPr lang="ru-RU" sz="1800" spc="-5" dirty="0">
                <a:latin typeface="Times New Roman"/>
                <a:cs typeface="Times New Roman"/>
              </a:rPr>
              <a:t>Организации)</a:t>
            </a:r>
            <a:r>
              <a:rPr lang="ru-RU" sz="1800" dirty="0">
                <a:latin typeface="Times New Roman"/>
                <a:cs typeface="Times New Roman"/>
              </a:rPr>
              <a:t> </a:t>
            </a:r>
            <a:r>
              <a:rPr lang="ru-RU"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самостоятельно</a:t>
            </a:r>
            <a:r>
              <a:rPr lang="ru-RU" sz="1800" b="1" spc="-10" dirty="0">
                <a:latin typeface="Times New Roman"/>
                <a:cs typeface="Times New Roman"/>
              </a:rPr>
              <a:t> </a:t>
            </a:r>
            <a:r>
              <a:rPr lang="ru-RU" sz="1800" b="1" spc="-5" dirty="0">
                <a:latin typeface="Times New Roman"/>
                <a:cs typeface="Times New Roman"/>
              </a:rPr>
              <a:t> </a:t>
            </a:r>
            <a:r>
              <a:rPr lang="ru-RU" sz="1800" spc="-10" dirty="0">
                <a:latin typeface="Times New Roman"/>
                <a:cs typeface="Times New Roman"/>
              </a:rPr>
              <a:t>разрабатывают </a:t>
            </a:r>
            <a:r>
              <a:rPr lang="ru-RU" sz="1800" dirty="0">
                <a:latin typeface="Times New Roman"/>
                <a:cs typeface="Times New Roman"/>
              </a:rPr>
              <a:t>и </a:t>
            </a:r>
            <a:r>
              <a:rPr lang="ru-RU" sz="1800" spc="-5" dirty="0">
                <a:latin typeface="Times New Roman"/>
                <a:cs typeface="Times New Roman"/>
              </a:rPr>
              <a:t>утверждают </a:t>
            </a:r>
            <a:r>
              <a:rPr lang="ru-RU" sz="1800" spc="-10" dirty="0">
                <a:latin typeface="Times New Roman"/>
                <a:cs typeface="Times New Roman"/>
              </a:rPr>
              <a:t>адаптированные образовательные </a:t>
            </a:r>
            <a:r>
              <a:rPr lang="ru-RU" sz="1800" spc="-5" dirty="0">
                <a:latin typeface="Times New Roman"/>
                <a:cs typeface="Times New Roman"/>
              </a:rPr>
              <a:t>программы </a:t>
            </a:r>
            <a:r>
              <a:rPr lang="ru-RU" sz="1800" dirty="0">
                <a:latin typeface="Times New Roman"/>
                <a:cs typeface="Times New Roman"/>
              </a:rPr>
              <a:t> </a:t>
            </a:r>
            <a:r>
              <a:rPr lang="ru-RU" sz="1800" spc="-20" dirty="0">
                <a:latin typeface="Times New Roman"/>
                <a:cs typeface="Times New Roman"/>
              </a:rPr>
              <a:t>дошкольного</a:t>
            </a:r>
            <a:r>
              <a:rPr lang="ru-RU" sz="1800" spc="-15" dirty="0">
                <a:latin typeface="Times New Roman"/>
                <a:cs typeface="Times New Roman"/>
              </a:rPr>
              <a:t> </a:t>
            </a:r>
            <a:r>
              <a:rPr lang="ru-RU" sz="1800" spc="-5" dirty="0">
                <a:latin typeface="Times New Roman"/>
                <a:cs typeface="Times New Roman"/>
              </a:rPr>
              <a:t>образования</a:t>
            </a:r>
            <a:r>
              <a:rPr lang="ru-RU" sz="1800" dirty="0">
                <a:latin typeface="Times New Roman"/>
                <a:cs typeface="Times New Roman"/>
              </a:rPr>
              <a:t> </a:t>
            </a:r>
            <a:r>
              <a:rPr lang="ru-RU" sz="1800" spc="-25" dirty="0">
                <a:latin typeface="Times New Roman"/>
                <a:cs typeface="Times New Roman"/>
              </a:rPr>
              <a:t>(АОП</a:t>
            </a:r>
            <a:r>
              <a:rPr lang="ru-RU" sz="1800" spc="-20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ДО)</a:t>
            </a:r>
            <a:r>
              <a:rPr lang="ru-RU" sz="1800" spc="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для</a:t>
            </a:r>
            <a:r>
              <a:rPr lang="ru-RU" sz="1800" spc="5" dirty="0">
                <a:latin typeface="Times New Roman"/>
                <a:cs typeface="Times New Roman"/>
              </a:rPr>
              <a:t> </a:t>
            </a:r>
            <a:r>
              <a:rPr lang="ru-RU" sz="1800" spc="-15" dirty="0">
                <a:latin typeface="Times New Roman"/>
                <a:cs typeface="Times New Roman"/>
              </a:rPr>
              <a:t>обучающихся</a:t>
            </a:r>
            <a:r>
              <a:rPr lang="ru-RU" sz="1800" spc="-10" dirty="0">
                <a:latin typeface="Times New Roman"/>
                <a:cs typeface="Times New Roman"/>
              </a:rPr>
              <a:t> раннего</a:t>
            </a:r>
            <a:r>
              <a:rPr lang="ru-RU" sz="1800" spc="-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и </a:t>
            </a:r>
            <a:r>
              <a:rPr lang="ru-RU" sz="1800" spc="5" dirty="0">
                <a:latin typeface="Times New Roman"/>
                <a:cs typeface="Times New Roman"/>
              </a:rPr>
              <a:t> </a:t>
            </a:r>
            <a:r>
              <a:rPr lang="ru-RU" sz="1800" spc="-15" dirty="0">
                <a:latin typeface="Times New Roman"/>
                <a:cs typeface="Times New Roman"/>
              </a:rPr>
              <a:t>дошкольного</a:t>
            </a:r>
            <a:r>
              <a:rPr lang="ru-RU" sz="1800" spc="-2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возраста</a:t>
            </a:r>
            <a:r>
              <a:rPr lang="ru-RU" sz="1800" spc="-25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с ограниченными</a:t>
            </a:r>
            <a:r>
              <a:rPr lang="ru-RU" sz="1800" spc="10" dirty="0">
                <a:latin typeface="Times New Roman"/>
                <a:cs typeface="Times New Roman"/>
              </a:rPr>
              <a:t> </a:t>
            </a:r>
            <a:r>
              <a:rPr lang="ru-RU" sz="1800" spc="-5" dirty="0">
                <a:latin typeface="Times New Roman"/>
                <a:cs typeface="Times New Roman"/>
              </a:rPr>
              <a:t>возможностями</a:t>
            </a:r>
            <a:r>
              <a:rPr lang="ru-RU" sz="1800" spc="-35" dirty="0">
                <a:latin typeface="Times New Roman"/>
                <a:cs typeface="Times New Roman"/>
              </a:rPr>
              <a:t> </a:t>
            </a:r>
            <a:r>
              <a:rPr lang="ru-RU" sz="1800" spc="-5" dirty="0">
                <a:latin typeface="Times New Roman"/>
                <a:cs typeface="Times New Roman"/>
              </a:rPr>
              <a:t>здоровья</a:t>
            </a:r>
            <a:r>
              <a:rPr lang="ru-RU" sz="1800" spc="-30" dirty="0">
                <a:latin typeface="Times New Roman"/>
                <a:cs typeface="Times New Roman"/>
              </a:rPr>
              <a:t> </a:t>
            </a:r>
            <a:r>
              <a:rPr lang="ru-RU" sz="1800" dirty="0">
                <a:latin typeface="Times New Roman"/>
                <a:cs typeface="Times New Roman"/>
              </a:rPr>
              <a:t>(ОВЗ)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543326"/>
            <a:ext cx="8311185" cy="5668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ФАОП ДО носит обязательный характер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000" y="1679432"/>
            <a:ext cx="8539785" cy="46371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35" dirty="0">
                <a:latin typeface="Times New Roman"/>
                <a:cs typeface="Times New Roman"/>
              </a:rPr>
              <a:t>АОП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</a:t>
            </a:r>
            <a:r>
              <a:rPr sz="1800" spc="1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</a:t>
            </a:r>
            <a:r>
              <a:rPr sz="1800" spc="1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нарушениями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слуха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(глухих,</a:t>
            </a:r>
            <a:r>
              <a:rPr sz="1800" spc="1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слабослышащих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</a:p>
          <a:p>
            <a:pPr marL="299085">
              <a:lnSpc>
                <a:spcPct val="100000"/>
              </a:lnSpc>
            </a:pPr>
            <a:r>
              <a:rPr sz="1800" spc="-15" dirty="0">
                <a:latin typeface="Times New Roman"/>
                <a:cs typeface="Times New Roman"/>
              </a:rPr>
              <a:t>позднооглохших,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перенесших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операцию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кохлеарной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имплантации).</a:t>
            </a:r>
            <a:endParaRPr sz="1800" dirty="0">
              <a:latin typeface="Times New Roman"/>
              <a:cs typeface="Times New Roman"/>
            </a:endParaRPr>
          </a:p>
          <a:p>
            <a:pPr marL="299085" marR="571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35" dirty="0">
                <a:latin typeface="Times New Roman"/>
                <a:cs typeface="Times New Roman"/>
              </a:rPr>
              <a:t>АОП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нарушениями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зрения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(слепых,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слабовидящих,</a:t>
            </a:r>
            <a:r>
              <a:rPr sz="1800" spc="1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амблиопией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косоглазием).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35" dirty="0">
                <a:latin typeface="Times New Roman"/>
                <a:cs typeface="Times New Roman"/>
              </a:rPr>
              <a:t>АОП</a:t>
            </a:r>
            <a:r>
              <a:rPr sz="1800" spc="-5" dirty="0">
                <a:latin typeface="Times New Roman"/>
                <a:cs typeface="Times New Roman"/>
              </a:rPr>
              <a:t> ДО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5" dirty="0">
                <a:latin typeface="Times New Roman"/>
                <a:cs typeface="Times New Roman"/>
              </a:rPr>
              <a:t>тяжелыми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нарушениями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речи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(ТНР).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35" dirty="0">
                <a:latin typeface="Times New Roman"/>
                <a:cs typeface="Times New Roman"/>
              </a:rPr>
              <a:t>АОП</a:t>
            </a:r>
            <a:r>
              <a:rPr sz="1800" spc="3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</a:t>
            </a:r>
            <a:r>
              <a:rPr sz="1800" spc="3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35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</a:t>
            </a:r>
            <a:r>
              <a:rPr sz="1800" spc="3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3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нарушениями</a:t>
            </a:r>
            <a:r>
              <a:rPr sz="1800" spc="3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опорно-двигательного</a:t>
            </a:r>
            <a:r>
              <a:rPr sz="1800" spc="3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аппарата</a:t>
            </a:r>
            <a:endParaRPr sz="1800" dirty="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(далее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-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НОДА).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b="1" spc="-35" dirty="0">
                <a:latin typeface="Times New Roman"/>
                <a:cs typeface="Times New Roman"/>
              </a:rPr>
              <a:t>АОП</a:t>
            </a:r>
            <a:r>
              <a:rPr sz="1800" b="1" spc="-5" dirty="0">
                <a:latin typeface="Times New Roman"/>
                <a:cs typeface="Times New Roman"/>
              </a:rPr>
              <a:t> ДО</a:t>
            </a:r>
            <a:r>
              <a:rPr sz="1800" b="1" dirty="0">
                <a:latin typeface="Times New Roman"/>
                <a:cs typeface="Times New Roman"/>
              </a:rPr>
              <a:t> для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обучающихся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 </a:t>
            </a:r>
            <a:r>
              <a:rPr sz="1800" b="1" spc="-15" dirty="0">
                <a:latin typeface="Times New Roman"/>
                <a:cs typeface="Times New Roman"/>
              </a:rPr>
              <a:t>задержкой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психического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развития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(ЗПР).</a:t>
            </a:r>
            <a:endParaRPr sz="1800" b="1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35" dirty="0">
                <a:latin typeface="Times New Roman"/>
                <a:cs typeface="Times New Roman"/>
              </a:rPr>
              <a:t>АОП</a:t>
            </a:r>
            <a:r>
              <a:rPr sz="1800" spc="-5" dirty="0">
                <a:latin typeface="Times New Roman"/>
                <a:cs typeface="Times New Roman"/>
              </a:rPr>
              <a:t> ДО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расстройствами</a:t>
            </a:r>
            <a:r>
              <a:rPr sz="1800" spc="-15" dirty="0">
                <a:latin typeface="Times New Roman"/>
                <a:cs typeface="Times New Roman"/>
              </a:rPr>
              <a:t> аутистического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спектра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55" dirty="0">
                <a:latin typeface="Times New Roman"/>
                <a:cs typeface="Times New Roman"/>
              </a:rPr>
              <a:t>(РАС).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b="1" spc="-35" dirty="0">
                <a:latin typeface="Times New Roman"/>
                <a:cs typeface="Times New Roman"/>
              </a:rPr>
              <a:t>АОП</a:t>
            </a:r>
            <a:r>
              <a:rPr sz="1800" b="1" spc="3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ДО</a:t>
            </a:r>
            <a:r>
              <a:rPr sz="1800" b="1" spc="3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для</a:t>
            </a:r>
            <a:r>
              <a:rPr sz="1800" b="1" spc="32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обучающихся</a:t>
            </a:r>
            <a:r>
              <a:rPr sz="1800" b="1" spc="3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</a:t>
            </a:r>
            <a:r>
              <a:rPr sz="1800" b="1" spc="3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умственной</a:t>
            </a:r>
            <a:r>
              <a:rPr sz="1800" b="1" spc="3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отсталостью</a:t>
            </a:r>
            <a:r>
              <a:rPr sz="1800" b="1" spc="3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(интеллектуальными</a:t>
            </a:r>
            <a:endParaRPr sz="1800" b="1" dirty="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b="1" spc="-5" dirty="0">
                <a:latin typeface="Times New Roman"/>
                <a:cs typeface="Times New Roman"/>
              </a:rPr>
              <a:t>нарушениями)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(УО).</a:t>
            </a:r>
            <a:endParaRPr sz="1800" b="1" dirty="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  <a:tab pos="932815" algn="l"/>
                <a:tab pos="1403985" algn="l"/>
                <a:tab pos="1888489" algn="l"/>
                <a:tab pos="3374390" algn="l"/>
                <a:tab pos="3625850" algn="l"/>
                <a:tab pos="4767580" algn="l"/>
                <a:tab pos="6630670" algn="l"/>
              </a:tabLst>
            </a:pPr>
            <a:r>
              <a:rPr sz="1800" b="1" spc="-90" dirty="0">
                <a:latin typeface="Times New Roman"/>
                <a:cs typeface="Times New Roman"/>
              </a:rPr>
              <a:t>А</a:t>
            </a:r>
            <a:r>
              <a:rPr sz="1800" b="1" spc="-5" dirty="0">
                <a:latin typeface="Times New Roman"/>
                <a:cs typeface="Times New Roman"/>
              </a:rPr>
              <a:t>О</a:t>
            </a:r>
            <a:r>
              <a:rPr sz="1800" b="1" dirty="0">
                <a:latin typeface="Times New Roman"/>
                <a:cs typeface="Times New Roman"/>
              </a:rPr>
              <a:t>П	</a:t>
            </a:r>
            <a:r>
              <a:rPr sz="1800" b="1" spc="-5" dirty="0">
                <a:latin typeface="Times New Roman"/>
                <a:cs typeface="Times New Roman"/>
              </a:rPr>
              <a:t>Д</a:t>
            </a:r>
            <a:r>
              <a:rPr sz="1800" b="1" dirty="0">
                <a:latin typeface="Times New Roman"/>
                <a:cs typeface="Times New Roman"/>
              </a:rPr>
              <a:t>О	для	о</a:t>
            </a:r>
            <a:r>
              <a:rPr sz="1800" b="1" spc="-90" dirty="0">
                <a:latin typeface="Times New Roman"/>
                <a:cs typeface="Times New Roman"/>
              </a:rPr>
              <a:t>б</a:t>
            </a:r>
            <a:r>
              <a:rPr sz="1800" b="1" spc="20" dirty="0">
                <a:latin typeface="Times New Roman"/>
                <a:cs typeface="Times New Roman"/>
              </a:rPr>
              <a:t>у</a:t>
            </a:r>
            <a:r>
              <a:rPr sz="1800" b="1" spc="-20" dirty="0">
                <a:latin typeface="Times New Roman"/>
                <a:cs typeface="Times New Roman"/>
              </a:rPr>
              <a:t>ч</a:t>
            </a:r>
            <a:r>
              <a:rPr sz="1800" b="1" dirty="0">
                <a:latin typeface="Times New Roman"/>
                <a:cs typeface="Times New Roman"/>
              </a:rPr>
              <a:t>аю</a:t>
            </a:r>
            <a:r>
              <a:rPr sz="1800" b="1" spc="5" dirty="0">
                <a:latin typeface="Times New Roman"/>
                <a:cs typeface="Times New Roman"/>
              </a:rPr>
              <a:t>щ</a:t>
            </a:r>
            <a:r>
              <a:rPr sz="1800" b="1" spc="-5" dirty="0">
                <a:latin typeface="Times New Roman"/>
                <a:cs typeface="Times New Roman"/>
              </a:rPr>
              <a:t>и</a:t>
            </a:r>
            <a:r>
              <a:rPr sz="1800" b="1" spc="-55" dirty="0">
                <a:latin typeface="Times New Roman"/>
                <a:cs typeface="Times New Roman"/>
              </a:rPr>
              <a:t>х</a:t>
            </a:r>
            <a:r>
              <a:rPr sz="1800" b="1" dirty="0">
                <a:latin typeface="Times New Roman"/>
                <a:cs typeface="Times New Roman"/>
              </a:rPr>
              <a:t>ся</a:t>
            </a:r>
            <a:r>
              <a:rPr sz="1800" dirty="0">
                <a:latin typeface="Times New Roman"/>
                <a:cs typeface="Times New Roman"/>
              </a:rPr>
              <a:t>	с	</a:t>
            </a:r>
            <a:r>
              <a:rPr sz="1800" spc="-20" dirty="0">
                <a:latin typeface="Times New Roman"/>
                <a:cs typeface="Times New Roman"/>
              </a:rPr>
              <a:t>т</a:t>
            </a:r>
            <a:r>
              <a:rPr sz="1800" spc="-10" dirty="0">
                <a:latin typeface="Times New Roman"/>
                <a:cs typeface="Times New Roman"/>
              </a:rPr>
              <a:t>я</a:t>
            </a:r>
            <a:r>
              <a:rPr sz="1800" spc="-30" dirty="0">
                <a:latin typeface="Times New Roman"/>
                <a:cs typeface="Times New Roman"/>
              </a:rPr>
              <a:t>ж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5" dirty="0">
                <a:latin typeface="Times New Roman"/>
                <a:cs typeface="Times New Roman"/>
              </a:rPr>
              <a:t>ы</a:t>
            </a:r>
            <a:r>
              <a:rPr sz="1800" dirty="0">
                <a:latin typeface="Times New Roman"/>
                <a:cs typeface="Times New Roman"/>
              </a:rPr>
              <a:t>ми	мн</a:t>
            </a:r>
            <a:r>
              <a:rPr sz="1800" spc="-55" dirty="0">
                <a:latin typeface="Times New Roman"/>
                <a:cs typeface="Times New Roman"/>
              </a:rPr>
              <a:t>о</a:t>
            </a:r>
            <a:r>
              <a:rPr sz="1800" spc="-20" dirty="0">
                <a:latin typeface="Times New Roman"/>
                <a:cs typeface="Times New Roman"/>
              </a:rPr>
              <a:t>ж</a:t>
            </a:r>
            <a:r>
              <a:rPr sz="1800" spc="3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енн</a:t>
            </a:r>
            <a:r>
              <a:rPr sz="1800" spc="-15" dirty="0">
                <a:latin typeface="Times New Roman"/>
                <a:cs typeface="Times New Roman"/>
              </a:rPr>
              <a:t>ы</a:t>
            </a:r>
            <a:r>
              <a:rPr sz="1800" dirty="0">
                <a:latin typeface="Times New Roman"/>
                <a:cs typeface="Times New Roman"/>
              </a:rPr>
              <a:t>ми	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-35" dirty="0">
                <a:latin typeface="Times New Roman"/>
                <a:cs typeface="Times New Roman"/>
              </a:rPr>
              <a:t>р</a:t>
            </a: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spc="-10" dirty="0">
                <a:latin typeface="Times New Roman"/>
                <a:cs typeface="Times New Roman"/>
              </a:rPr>
              <a:t>ш</a:t>
            </a:r>
            <a:r>
              <a:rPr sz="1800" dirty="0">
                <a:latin typeface="Times New Roman"/>
                <a:cs typeface="Times New Roman"/>
              </a:rPr>
              <a:t>ениями  развития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(ТМНР).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8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программ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spc="-15" dirty="0">
                <a:latin typeface="Times New Roman"/>
                <a:cs typeface="Times New Roman"/>
              </a:rPr>
              <a:t>Включает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характеристики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всех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нозологических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групп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CA3D21-72C3-0588-525A-0D8C0CD62A31}"/>
              </a:ext>
            </a:extLst>
          </p:cNvPr>
          <p:cNvSpPr txBox="1"/>
          <p:nvPr/>
        </p:nvSpPr>
        <p:spPr>
          <a:xfrm>
            <a:off x="10439400" y="1277206"/>
            <a:ext cx="15621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ВАЖНО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00" y="1143000"/>
            <a:ext cx="7723518" cy="18035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l">
              <a:lnSpc>
                <a:spcPct val="150000"/>
              </a:lnSpc>
              <a:spcBef>
                <a:spcPts val="95"/>
              </a:spcBef>
            </a:pPr>
            <a:r>
              <a:rPr sz="2000" spc="-5" dirty="0"/>
              <a:t>Программа</a:t>
            </a:r>
            <a:r>
              <a:rPr sz="2000" spc="10" dirty="0"/>
              <a:t> </a:t>
            </a:r>
            <a:r>
              <a:rPr sz="2000" spc="-5" dirty="0"/>
              <a:t>коррекционной</a:t>
            </a:r>
            <a:r>
              <a:rPr sz="2000" spc="25" dirty="0"/>
              <a:t> </a:t>
            </a:r>
            <a:r>
              <a:rPr sz="2000" spc="-15" dirty="0"/>
              <a:t>работы</a:t>
            </a:r>
            <a:r>
              <a:rPr sz="2000" spc="-40" dirty="0"/>
              <a:t> </a:t>
            </a:r>
            <a:r>
              <a:rPr sz="2000" b="0" spc="-10" dirty="0">
                <a:latin typeface="Times New Roman"/>
                <a:cs typeface="Times New Roman"/>
              </a:rPr>
              <a:t>описывает </a:t>
            </a:r>
            <a:r>
              <a:rPr sz="2000" b="0" spc="-5" dirty="0">
                <a:latin typeface="Times New Roman"/>
                <a:cs typeface="Times New Roman"/>
              </a:rPr>
              <a:t> </a:t>
            </a:r>
            <a:r>
              <a:rPr sz="2000" b="0" spc="-15" dirty="0">
                <a:latin typeface="Times New Roman"/>
                <a:cs typeface="Times New Roman"/>
              </a:rPr>
              <a:t>образовательную</a:t>
            </a:r>
            <a:r>
              <a:rPr sz="2000" b="0" spc="10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Times New Roman"/>
                <a:cs typeface="Times New Roman"/>
              </a:rPr>
              <a:t>деятельность</a:t>
            </a:r>
            <a:r>
              <a:rPr sz="2000" b="0" spc="5" dirty="0">
                <a:latin typeface="Times New Roman"/>
                <a:cs typeface="Times New Roman"/>
              </a:rPr>
              <a:t> </a:t>
            </a:r>
            <a:r>
              <a:rPr sz="2000" b="0" spc="-5" dirty="0">
                <a:latin typeface="Times New Roman"/>
                <a:cs typeface="Times New Roman"/>
              </a:rPr>
              <a:t>по</a:t>
            </a:r>
            <a:r>
              <a:rPr sz="2000" b="0" spc="20" dirty="0">
                <a:latin typeface="Times New Roman"/>
                <a:cs typeface="Times New Roman"/>
              </a:rPr>
              <a:t> </a:t>
            </a:r>
            <a:r>
              <a:rPr sz="2000" b="0" spc="-20" dirty="0">
                <a:latin typeface="Times New Roman"/>
                <a:cs typeface="Times New Roman"/>
              </a:rPr>
              <a:t>коррекции</a:t>
            </a:r>
            <a:r>
              <a:rPr sz="2000" b="0" spc="2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Times New Roman"/>
                <a:cs typeface="Times New Roman"/>
              </a:rPr>
              <a:t>нарушений </a:t>
            </a:r>
            <a:r>
              <a:rPr sz="2000" b="0" spc="-685" dirty="0">
                <a:latin typeface="Times New Roman"/>
                <a:cs typeface="Times New Roman"/>
              </a:rPr>
              <a:t> </a:t>
            </a:r>
            <a:r>
              <a:rPr sz="2000" b="0" spc="-5" dirty="0">
                <a:latin typeface="Times New Roman"/>
                <a:cs typeface="Times New Roman"/>
              </a:rPr>
              <a:t>развития </a:t>
            </a:r>
            <a:r>
              <a:rPr sz="2000" b="0" spc="-20" dirty="0">
                <a:latin typeface="Times New Roman"/>
                <a:cs typeface="Times New Roman"/>
              </a:rPr>
              <a:t>обучающихся</a:t>
            </a:r>
            <a:r>
              <a:rPr sz="2000" b="0" spc="-10" dirty="0">
                <a:latin typeface="Times New Roman"/>
                <a:cs typeface="Times New Roman"/>
              </a:rPr>
              <a:t> </a:t>
            </a:r>
            <a:r>
              <a:rPr sz="2000" b="0" spc="-5" dirty="0">
                <a:latin typeface="Times New Roman"/>
                <a:cs typeface="Times New Roman"/>
              </a:rPr>
              <a:t>с </a:t>
            </a:r>
            <a:r>
              <a:rPr sz="2000" b="0" spc="-10" dirty="0">
                <a:latin typeface="Times New Roman"/>
                <a:cs typeface="Times New Roman"/>
              </a:rPr>
              <a:t>ОВЗ</a:t>
            </a:r>
            <a:r>
              <a:rPr sz="2000" b="0" spc="5" dirty="0">
                <a:latin typeface="Times New Roman"/>
                <a:cs typeface="Times New Roman"/>
              </a:rPr>
              <a:t> </a:t>
            </a:r>
            <a:r>
              <a:rPr sz="2000" b="0" spc="-20" dirty="0">
                <a:latin typeface="Times New Roman"/>
                <a:cs typeface="Times New Roman"/>
              </a:rPr>
              <a:t>конкретных</a:t>
            </a:r>
            <a:r>
              <a:rPr sz="2000" b="0" spc="20" dirty="0">
                <a:latin typeface="Times New Roman"/>
                <a:cs typeface="Times New Roman"/>
              </a:rPr>
              <a:t> </a:t>
            </a:r>
            <a:r>
              <a:rPr sz="2000" b="0" spc="-10" dirty="0" err="1">
                <a:latin typeface="Times New Roman"/>
                <a:cs typeface="Times New Roman"/>
              </a:rPr>
              <a:t>групп</a:t>
            </a:r>
            <a:r>
              <a:rPr sz="2000" b="0" dirty="0">
                <a:latin typeface="Times New Roman"/>
                <a:cs typeface="Times New Roman"/>
              </a:rPr>
              <a:t> </a:t>
            </a:r>
            <a:r>
              <a:rPr lang="ru-RU" sz="2000" b="0" dirty="0">
                <a:latin typeface="Times New Roman"/>
                <a:cs typeface="Times New Roman"/>
              </a:rPr>
              <a:t> </a:t>
            </a:r>
            <a:r>
              <a:rPr sz="2000" b="0" spc="-5" dirty="0">
                <a:latin typeface="Times New Roman"/>
                <a:cs typeface="Times New Roman"/>
              </a:rPr>
              <a:t>и</a:t>
            </a:r>
            <a:r>
              <a:rPr lang="ru-RU" sz="2000" dirty="0"/>
              <a:t>  </a:t>
            </a:r>
            <a:r>
              <a:rPr sz="2000" b="0" spc="-15" dirty="0" err="1">
                <a:latin typeface="Times New Roman"/>
                <a:cs typeface="Times New Roman"/>
              </a:rPr>
              <a:t>обеспечивает</a:t>
            </a:r>
            <a:r>
              <a:rPr lang="ru-RU" sz="2000" b="0" spc="-15" dirty="0">
                <a:latin typeface="Times New Roman"/>
                <a:cs typeface="Times New Roman"/>
              </a:rPr>
              <a:t> </a:t>
            </a:r>
            <a:r>
              <a:rPr sz="2000" b="0" spc="15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Times New Roman"/>
                <a:cs typeface="Times New Roman"/>
              </a:rPr>
              <a:t>достижение</a:t>
            </a:r>
            <a:r>
              <a:rPr sz="2000" b="0" spc="5" dirty="0">
                <a:latin typeface="Times New Roman"/>
                <a:cs typeface="Times New Roman"/>
              </a:rPr>
              <a:t> </a:t>
            </a:r>
            <a:r>
              <a:rPr sz="2000" b="0" spc="-15" dirty="0">
                <a:latin typeface="Times New Roman"/>
                <a:cs typeface="Times New Roman"/>
              </a:rPr>
              <a:t>максимальной</a:t>
            </a:r>
            <a:r>
              <a:rPr sz="2000" b="0" spc="70" dirty="0">
                <a:latin typeface="Times New Roman"/>
                <a:cs typeface="Times New Roman"/>
              </a:rPr>
              <a:t> </a:t>
            </a:r>
            <a:r>
              <a:rPr sz="2000" b="0" spc="-5" dirty="0">
                <a:latin typeface="Times New Roman"/>
                <a:cs typeface="Times New Roman"/>
              </a:rPr>
              <a:t>реализации </a:t>
            </a:r>
            <a:r>
              <a:rPr sz="2000" b="0" spc="-685" dirty="0">
                <a:latin typeface="Times New Roman"/>
                <a:cs typeface="Times New Roman"/>
              </a:rPr>
              <a:t> </a:t>
            </a:r>
            <a:r>
              <a:rPr sz="2000" b="0" spc="-5" dirty="0">
                <a:latin typeface="Times New Roman"/>
                <a:cs typeface="Times New Roman"/>
              </a:rPr>
              <a:t>реабилитационного</a:t>
            </a:r>
            <a:r>
              <a:rPr sz="2000" b="0" spc="-10" dirty="0">
                <a:latin typeface="Times New Roman"/>
                <a:cs typeface="Times New Roman"/>
              </a:rPr>
              <a:t> </a:t>
            </a:r>
            <a:r>
              <a:rPr sz="2000" b="0" spc="-5" dirty="0">
                <a:latin typeface="Times New Roman"/>
                <a:cs typeface="Times New Roman"/>
              </a:rPr>
              <a:t>потенциала.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7160FB-DE14-E517-7218-995CD4B91F9A}"/>
              </a:ext>
            </a:extLst>
          </p:cNvPr>
          <p:cNvSpPr txBox="1"/>
          <p:nvPr/>
        </p:nvSpPr>
        <p:spPr>
          <a:xfrm>
            <a:off x="10439400" y="1277206"/>
            <a:ext cx="15621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ВАЖНО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67DAFC-58B1-675D-3F17-933EEC2C5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3200400"/>
            <a:ext cx="4722570" cy="34381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94CC5A-C0D4-787F-3FF9-DB67E33BF1CC}"/>
              </a:ext>
            </a:extLst>
          </p:cNvPr>
          <p:cNvSpPr txBox="1"/>
          <p:nvPr/>
        </p:nvSpPr>
        <p:spPr>
          <a:xfrm>
            <a:off x="3668732" y="369722"/>
            <a:ext cx="242726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726263-680C-B302-7484-6E4BD5BC4A56}"/>
              </a:ext>
            </a:extLst>
          </p:cNvPr>
          <p:cNvSpPr txBox="1"/>
          <p:nvPr/>
        </p:nvSpPr>
        <p:spPr>
          <a:xfrm>
            <a:off x="1524000" y="838200"/>
            <a:ext cx="77235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коррекционно-развивающей работы с детьми с ЗПР, УО</a:t>
            </a:r>
            <a:endParaRPr lang="ru-RU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6575686-C3DD-4B26-9C6A-0A4E56AA37CB}"/>
              </a:ext>
            </a:extLst>
          </p:cNvPr>
          <p:cNvSpPr txBox="1"/>
          <p:nvPr/>
        </p:nvSpPr>
        <p:spPr>
          <a:xfrm>
            <a:off x="1905000" y="2524540"/>
            <a:ext cx="620560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lang="ru-RU" sz="1800" b="1" dirty="0">
                <a:latin typeface="Times New Roman"/>
                <a:cs typeface="Times New Roman"/>
              </a:rPr>
              <a:t>ЗПР                                                                              УО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F79E5C-99AB-80C4-0890-886F7FD78302}"/>
              </a:ext>
            </a:extLst>
          </p:cNvPr>
          <p:cNvSpPr txBox="1"/>
          <p:nvPr/>
        </p:nvSpPr>
        <p:spPr>
          <a:xfrm>
            <a:off x="3505200" y="1681370"/>
            <a:ext cx="66877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                            </a:t>
            </a:r>
            <a:r>
              <a:rPr lang="ru-RU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087B95-971B-E028-847A-57ECD8A8E703}"/>
              </a:ext>
            </a:extLst>
          </p:cNvPr>
          <p:cNvSpPr txBox="1"/>
          <p:nvPr/>
        </p:nvSpPr>
        <p:spPr>
          <a:xfrm>
            <a:off x="1113804" y="3105834"/>
            <a:ext cx="85439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Структурные компоненты образовательной деятельности по профессиональной коррекции нарушений развития обучающихся с ЗПР (УО) и алгоритм ее разработки: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34C08A-EFEB-F266-140C-CF6B163EC8E2}"/>
              </a:ext>
            </a:extLst>
          </p:cNvPr>
          <p:cNvSpPr txBox="1"/>
          <p:nvPr/>
        </p:nvSpPr>
        <p:spPr>
          <a:xfrm>
            <a:off x="990600" y="3911047"/>
            <a:ext cx="6107836" cy="70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Диагностический модуль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457200" algn="just">
              <a:lnSpc>
                <a:spcPct val="150000"/>
              </a:lnSpc>
            </a:pPr>
            <a:r>
              <a:rPr lang="ru-RU" sz="1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14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Коррекционно-развивающий модуль</a:t>
            </a:r>
            <a:r>
              <a:rPr lang="ru-RU" sz="1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0EB766-31F0-3A7D-9F1C-231D8BB8349F}"/>
              </a:ext>
            </a:extLst>
          </p:cNvPr>
          <p:cNvSpPr txBox="1"/>
          <p:nvPr/>
        </p:nvSpPr>
        <p:spPr>
          <a:xfrm>
            <a:off x="2133600" y="4644968"/>
            <a:ext cx="6107836" cy="704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1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Социально-педагогический </a:t>
            </a:r>
          </a:p>
          <a:p>
            <a:pPr indent="457200" algn="just">
              <a:lnSpc>
                <a:spcPct val="150000"/>
              </a:lnSpc>
            </a:pPr>
            <a:r>
              <a:rPr lang="ru-RU" sz="1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ru-RU" sz="14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Консультативно-просветительский модуль</a:t>
            </a:r>
            <a:r>
              <a:rPr lang="ru-RU" sz="1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4147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2848</TotalTime>
  <Words>671</Words>
  <Application>Microsoft Office PowerPoint</Application>
  <PresentationFormat>Широкоэкранный</PresentationFormat>
  <Paragraphs>83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Arial MT</vt:lpstr>
      <vt:lpstr>Calibri</vt:lpstr>
      <vt:lpstr>Times New Roman</vt:lpstr>
      <vt:lpstr>Trebuchet MS</vt:lpstr>
      <vt:lpstr>Office Theme</vt:lpstr>
      <vt:lpstr>ФАОП ДО  ДЛЯ ОБУЧАЮЩИХСЯ С ОВЗ</vt:lpstr>
      <vt:lpstr>ФЗ от 24.09.2022 № 371 –ФЗ «О внесении изменений в  федеральный закон «об образовании в Российской Федерации и статью 1 ФЗ «об обязательных требованиях в  Российской Федерации</vt:lpstr>
      <vt:lpstr>Презентация PowerPoint</vt:lpstr>
      <vt:lpstr>Образовательная  программа (ООП)</vt:lpstr>
      <vt:lpstr>Структура ФАООП</vt:lpstr>
      <vt:lpstr>Презентация PowerPoint</vt:lpstr>
      <vt:lpstr>ФАОП ДО носит обязательный характер</vt:lpstr>
      <vt:lpstr>Программа коррекционной работы описывает  образовательную деятельность по коррекции нарушений  развития обучающихся с ОВЗ конкретных групп  и  обеспечивает  достижение максимальной реализации  реабилитационного потенциала.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Нурлыгаянов Ильшат</dc:creator>
  <cp:lastModifiedBy>Анастасия Морозова</cp:lastModifiedBy>
  <cp:revision>11</cp:revision>
  <cp:lastPrinted>2023-12-11T05:15:39Z</cp:lastPrinted>
  <dcterms:created xsi:type="dcterms:W3CDTF">2023-12-04T05:05:33Z</dcterms:created>
  <dcterms:modified xsi:type="dcterms:W3CDTF">2023-12-20T02:54:58Z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2023-10-17T00:00:00Z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2023-12-04T00:00:00Z</vt:filetime>
  </property>
</Properties>
</file>