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0"/>
  </p:notesMasterIdLst>
  <p:sldIdLst>
    <p:sldId id="257" r:id="rId2"/>
    <p:sldId id="258" r:id="rId3"/>
    <p:sldId id="259" r:id="rId4"/>
    <p:sldId id="260" r:id="rId5"/>
    <p:sldId id="262" r:id="rId6"/>
    <p:sldId id="263" r:id="rId7"/>
    <p:sldId id="285" r:id="rId8"/>
    <p:sldId id="267" r:id="rId9"/>
    <p:sldId id="269" r:id="rId10"/>
    <p:sldId id="271" r:id="rId11"/>
    <p:sldId id="274" r:id="rId12"/>
    <p:sldId id="273" r:id="rId13"/>
    <p:sldId id="276" r:id="rId14"/>
    <p:sldId id="278" r:id="rId15"/>
    <p:sldId id="280" r:id="rId16"/>
    <p:sldId id="282" r:id="rId17"/>
    <p:sldId id="284" r:id="rId18"/>
    <p:sldId id="28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339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2C5FD3-EA5B-4541-83D9-B60A96B987F4}" type="datetimeFigureOut">
              <a:rPr lang="ru-RU" smtClean="0"/>
              <a:pPr/>
              <a:t>пт 13.01.23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07EACA-13D2-44AF-A94B-E2DFD9D9B12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E22B20-F0B2-4197-AC20-713100A7248C}" type="slidenum">
              <a:rPr lang="ru-RU"/>
              <a:pPr/>
              <a:t>5</a:t>
            </a:fld>
            <a:endParaRPr lang="ru-RU"/>
          </a:p>
        </p:txBody>
      </p:sp>
      <p:sp>
        <p:nvSpPr>
          <p:cNvPr id="140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D59D48-032D-40BF-BA21-B3D71B6CE485}" type="slidenum">
              <a:rPr lang="ru-RU"/>
              <a:pPr/>
              <a:t>16</a:t>
            </a:fld>
            <a:endParaRPr lang="ru-RU"/>
          </a:p>
        </p:txBody>
      </p:sp>
      <p:sp>
        <p:nvSpPr>
          <p:cNvPr id="186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4BE0839-7DC3-47BE-8F88-9EA9CCD42119}" type="slidenum">
              <a:rPr lang="ru-RU"/>
              <a:pPr/>
              <a:t>17</a:t>
            </a:fld>
            <a:endParaRPr lang="ru-RU"/>
          </a:p>
        </p:txBody>
      </p:sp>
      <p:sp>
        <p:nvSpPr>
          <p:cNvPr id="188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5A7DFA-3FB7-48AC-8517-05657963FC17}" type="slidenum">
              <a:rPr lang="ru-RU"/>
              <a:pPr/>
              <a:t>8</a:t>
            </a:fld>
            <a:endParaRPr lang="ru-RU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D3258FE-4A0A-4865-87D8-71B14C659060}" type="slidenum">
              <a:rPr lang="ru-RU"/>
              <a:pPr/>
              <a:t>9</a:t>
            </a:fld>
            <a:endParaRPr lang="ru-RU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D3258FE-4A0A-4865-87D8-71B14C659060}" type="slidenum">
              <a:rPr lang="ru-RU"/>
              <a:pPr/>
              <a:t>10</a:t>
            </a:fld>
            <a:endParaRPr lang="ru-RU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D3258FE-4A0A-4865-87D8-71B14C659060}" type="slidenum">
              <a:rPr lang="ru-RU"/>
              <a:pPr/>
              <a:t>11</a:t>
            </a:fld>
            <a:endParaRPr lang="ru-RU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D3258FE-4A0A-4865-87D8-71B14C659060}" type="slidenum">
              <a:rPr lang="ru-RU"/>
              <a:pPr/>
              <a:t>12</a:t>
            </a:fld>
            <a:endParaRPr lang="ru-RU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D24F9A-9888-4CBB-A823-826FC6394D77}" type="slidenum">
              <a:rPr lang="ru-RU"/>
              <a:pPr/>
              <a:t>13</a:t>
            </a:fld>
            <a:endParaRPr lang="ru-RU"/>
          </a:p>
        </p:txBody>
      </p:sp>
      <p:sp>
        <p:nvSpPr>
          <p:cNvPr id="167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76EECF9-96A2-40AA-B555-616E419621AB}" type="slidenum">
              <a:rPr lang="ru-RU"/>
              <a:pPr/>
              <a:t>14</a:t>
            </a:fld>
            <a:endParaRPr lang="ru-RU"/>
          </a:p>
        </p:txBody>
      </p:sp>
      <p:sp>
        <p:nvSpPr>
          <p:cNvPr id="172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90FA2D-D854-44D5-9815-01F611B2F978}" type="slidenum">
              <a:rPr lang="ru-RU"/>
              <a:pPr/>
              <a:t>15</a:t>
            </a:fld>
            <a:endParaRPr lang="ru-RU"/>
          </a:p>
        </p:txBody>
      </p:sp>
      <p:sp>
        <p:nvSpPr>
          <p:cNvPr id="177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5956B-32A7-4490-9915-57F08C817574}" type="datetimeFigureOut">
              <a:rPr lang="ru-RU" smtClean="0"/>
              <a:pPr/>
              <a:t>пт 13.01.23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587135D-B9B3-4AC2-8CE2-A8FE9AEFF7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5956B-32A7-4490-9915-57F08C817574}" type="datetimeFigureOut">
              <a:rPr lang="ru-RU" smtClean="0"/>
              <a:pPr/>
              <a:t>пт 13.01.23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135D-B9B3-4AC2-8CE2-A8FE9AEFF7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5956B-32A7-4490-9915-57F08C817574}" type="datetimeFigureOut">
              <a:rPr lang="ru-RU" smtClean="0"/>
              <a:pPr/>
              <a:t>пт 13.01.23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135D-B9B3-4AC2-8CE2-A8FE9AEFF7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5956B-32A7-4490-9915-57F08C817574}" type="datetimeFigureOut">
              <a:rPr lang="ru-RU" smtClean="0"/>
              <a:pPr/>
              <a:t>пт 13.01.23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587135D-B9B3-4AC2-8CE2-A8FE9AEFF7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5956B-32A7-4490-9915-57F08C817574}" type="datetimeFigureOut">
              <a:rPr lang="ru-RU" smtClean="0"/>
              <a:pPr/>
              <a:t>пт 13.01.23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135D-B9B3-4AC2-8CE2-A8FE9AEFF7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5956B-32A7-4490-9915-57F08C817574}" type="datetimeFigureOut">
              <a:rPr lang="ru-RU" smtClean="0"/>
              <a:pPr/>
              <a:t>пт 13.01.23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135D-B9B3-4AC2-8CE2-A8FE9AEFF7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5956B-32A7-4490-9915-57F08C817574}" type="datetimeFigureOut">
              <a:rPr lang="ru-RU" smtClean="0"/>
              <a:pPr/>
              <a:t>пт 13.01.23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4587135D-B9B3-4AC2-8CE2-A8FE9AEFF7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5956B-32A7-4490-9915-57F08C817574}" type="datetimeFigureOut">
              <a:rPr lang="ru-RU" smtClean="0"/>
              <a:pPr/>
              <a:t>пт 13.01.23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135D-B9B3-4AC2-8CE2-A8FE9AEFF7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5956B-32A7-4490-9915-57F08C817574}" type="datetimeFigureOut">
              <a:rPr lang="ru-RU" smtClean="0"/>
              <a:pPr/>
              <a:t>пт 13.01.23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135D-B9B3-4AC2-8CE2-A8FE9AEFF7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5956B-32A7-4490-9915-57F08C817574}" type="datetimeFigureOut">
              <a:rPr lang="ru-RU" smtClean="0"/>
              <a:pPr/>
              <a:t>пт 13.01.23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135D-B9B3-4AC2-8CE2-A8FE9AEFF7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5956B-32A7-4490-9915-57F08C817574}" type="datetimeFigureOut">
              <a:rPr lang="ru-RU" smtClean="0"/>
              <a:pPr/>
              <a:t>пт 13.01.23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135D-B9B3-4AC2-8CE2-A8FE9AEFF7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4E5956B-32A7-4490-9915-57F08C817574}" type="datetimeFigureOut">
              <a:rPr lang="ru-RU" smtClean="0"/>
              <a:pPr/>
              <a:t>пт 13.01.23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587135D-B9B3-4AC2-8CE2-A8FE9AEFF7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E:\Documents and Settings\Света\Рабочий стол\Новая папка\pic0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336430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596" y="857232"/>
            <a:ext cx="8358246" cy="59093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Семейно – групповой проект </a:t>
            </a:r>
          </a:p>
          <a:p>
            <a:pPr algn="ctr"/>
            <a:r>
              <a:rPr lang="ru-RU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«Его величество хлеб»</a:t>
            </a:r>
          </a:p>
          <a:p>
            <a:pPr algn="ctr"/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3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            МДОУ № 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27</a:t>
            </a:r>
            <a:r>
              <a:rPr lang="ru-RU" sz="3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«Микки-Маус»</a:t>
            </a:r>
          </a:p>
          <a:p>
            <a:pPr algn="ctr"/>
            <a:r>
              <a:rPr lang="ru-RU" sz="3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              средняя группа</a:t>
            </a:r>
            <a:r>
              <a:rPr lang="ru-RU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4" name="Rectangle 16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ru-RU" b="1" dirty="0">
                <a:latin typeface="Comic Sans MS" pitchFamily="66" charset="0"/>
              </a:rPr>
              <a:t>2-я неделя</a:t>
            </a:r>
          </a:p>
        </p:txBody>
      </p:sp>
      <p:sp>
        <p:nvSpPr>
          <p:cNvPr id="17426" name="Rectangle 18"/>
          <p:cNvSpPr>
            <a:spLocks noGrp="1" noChangeArrowheads="1"/>
          </p:cNvSpPr>
          <p:nvPr>
            <p:ph type="body" sz="half" idx="1"/>
          </p:nvPr>
        </p:nvSpPr>
        <p:spPr>
          <a:xfrm>
            <a:off x="3995738" y="4598988"/>
            <a:ext cx="5003800" cy="2259012"/>
          </a:xfrm>
        </p:spPr>
        <p:txBody>
          <a:bodyPr/>
          <a:lstStyle/>
          <a:p>
            <a:r>
              <a:rPr lang="ru-RU" i="1" dirty="0">
                <a:latin typeface="Comic Sans MS" pitchFamily="66" charset="0"/>
              </a:rPr>
              <a:t>Познавательная игра</a:t>
            </a:r>
          </a:p>
          <a:p>
            <a:pPr>
              <a:buNone/>
            </a:pPr>
            <a:r>
              <a:rPr lang="ru-RU" i="1" dirty="0">
                <a:latin typeface="Comic Sans MS" pitchFamily="66" charset="0"/>
              </a:rPr>
              <a:t>«Хлеб всему голова»</a:t>
            </a:r>
          </a:p>
        </p:txBody>
      </p:sp>
      <p:sp>
        <p:nvSpPr>
          <p:cNvPr id="17427" name="Rectangle 19"/>
          <p:cNvSpPr>
            <a:spLocks noGrp="1" noChangeArrowheads="1"/>
          </p:cNvSpPr>
          <p:nvPr>
            <p:ph type="body" sz="half" idx="2"/>
          </p:nvPr>
        </p:nvSpPr>
        <p:spPr>
          <a:xfrm>
            <a:off x="323850" y="1989138"/>
            <a:ext cx="5554663" cy="1439862"/>
          </a:xfrm>
        </p:spPr>
        <p:txBody>
          <a:bodyPr>
            <a:normAutofit lnSpcReduction="10000"/>
          </a:bodyPr>
          <a:lstStyle/>
          <a:p>
            <a:r>
              <a:rPr lang="ru-RU" i="1" dirty="0">
                <a:latin typeface="Comic Sans MS" pitchFamily="66" charset="0"/>
              </a:rPr>
              <a:t>Заучивание стихотворения </a:t>
            </a:r>
          </a:p>
          <a:p>
            <a:pPr>
              <a:buNone/>
            </a:pPr>
            <a:r>
              <a:rPr lang="ru-RU" i="1" dirty="0">
                <a:latin typeface="Comic Sans MS" pitchFamily="66" charset="0"/>
              </a:rPr>
              <a:t>«Любим хлебушек душистый»</a:t>
            </a:r>
          </a:p>
          <a:p>
            <a:pPr>
              <a:buNone/>
            </a:pPr>
            <a:r>
              <a:rPr lang="ru-RU" i="1" dirty="0">
                <a:latin typeface="Comic Sans MS" pitchFamily="66" charset="0"/>
              </a:rPr>
              <a:t>Рассматривание колоска</a:t>
            </a:r>
          </a:p>
          <a:p>
            <a:endParaRPr lang="ru-RU" i="1" dirty="0">
              <a:latin typeface="Comic Sans MS" pitchFamily="66" charset="0"/>
            </a:endParaRPr>
          </a:p>
        </p:txBody>
      </p:sp>
      <p:sp>
        <p:nvSpPr>
          <p:cNvPr id="17430" name="Rectangle 22"/>
          <p:cNvSpPr>
            <a:spLocks noChangeArrowheads="1"/>
          </p:cNvSpPr>
          <p:nvPr/>
        </p:nvSpPr>
        <p:spPr bwMode="auto">
          <a:xfrm>
            <a:off x="250825" y="1268413"/>
            <a:ext cx="8713788" cy="6413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3600"/>
              <a:t>Работа с детьми</a:t>
            </a:r>
          </a:p>
        </p:txBody>
      </p:sp>
      <p:sp>
        <p:nvSpPr>
          <p:cNvPr id="17432" name="Rectangle 24"/>
          <p:cNvSpPr>
            <a:spLocks noChangeArrowheads="1"/>
          </p:cNvSpPr>
          <p:nvPr/>
        </p:nvSpPr>
        <p:spPr bwMode="auto">
          <a:xfrm>
            <a:off x="250825" y="3573463"/>
            <a:ext cx="8713788" cy="6413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3600"/>
              <a:t>Работа с родителями</a:t>
            </a:r>
          </a:p>
        </p:txBody>
      </p:sp>
      <p:pic>
        <p:nvPicPr>
          <p:cNvPr id="2050" name="Picture 2" descr="D:\Рабочие материалы НЕ ТРОГАТЬ\Рабочие материалы Мама\Картинки от Наташи фото\девочки мальчики\medic_2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1428736"/>
            <a:ext cx="2095500" cy="2143140"/>
          </a:xfrm>
          <a:prstGeom prst="rect">
            <a:avLst/>
          </a:prstGeom>
          <a:noFill/>
        </p:spPr>
      </p:pic>
      <p:pic>
        <p:nvPicPr>
          <p:cNvPr id="2051" name="Picture 3" descr="D:\Рабочие материалы НЕ ТРОГАТЬ\Рабочие материалы Мама\Картинки с Worda\Дети для заставок\trumb_721542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4357693"/>
            <a:ext cx="2214578" cy="233113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7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17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17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 tmFilter="0,0; .5, 1; 1, 1"/>
                                        <p:tgtEl>
                                          <p:spTgt spid="17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 tmFilter="0,0; .5, 1; 1, 1"/>
                                        <p:tgtEl>
                                          <p:spTgt spid="17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7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 tmFilter="0,0; .5, 1; 1, 1"/>
                                        <p:tgtEl>
                                          <p:spTgt spid="17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4" grpId="0"/>
      <p:bldP spid="17426" grpId="0" build="p"/>
      <p:bldP spid="1742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4" name="Rectangle 16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ru-RU" b="1" dirty="0">
                <a:latin typeface="Comic Sans MS" pitchFamily="66" charset="0"/>
              </a:rPr>
              <a:t>3-я неделя</a:t>
            </a:r>
          </a:p>
        </p:txBody>
      </p:sp>
      <p:sp>
        <p:nvSpPr>
          <p:cNvPr id="17426" name="Rectangle 18"/>
          <p:cNvSpPr>
            <a:spLocks noGrp="1" noChangeArrowheads="1"/>
          </p:cNvSpPr>
          <p:nvPr>
            <p:ph type="body" sz="half" idx="1"/>
          </p:nvPr>
        </p:nvSpPr>
        <p:spPr>
          <a:xfrm>
            <a:off x="3995738" y="4598988"/>
            <a:ext cx="5003800" cy="2259012"/>
          </a:xfrm>
        </p:spPr>
        <p:txBody>
          <a:bodyPr/>
          <a:lstStyle/>
          <a:p>
            <a:r>
              <a:rPr lang="ru-RU" i="1" dirty="0">
                <a:latin typeface="Comic Sans MS" pitchFamily="66" charset="0"/>
              </a:rPr>
              <a:t>Дидактическая игра</a:t>
            </a:r>
          </a:p>
          <a:p>
            <a:pPr>
              <a:buNone/>
            </a:pPr>
            <a:r>
              <a:rPr lang="ru-RU" i="1" dirty="0">
                <a:latin typeface="Comic Sans MS" pitchFamily="66" charset="0"/>
              </a:rPr>
              <a:t>«Кладезь мудрости»</a:t>
            </a:r>
          </a:p>
          <a:p>
            <a:pPr>
              <a:buNone/>
            </a:pPr>
            <a:r>
              <a:rPr lang="ru-RU" i="1" dirty="0">
                <a:latin typeface="Comic Sans MS" pitchFamily="66" charset="0"/>
              </a:rPr>
              <a:t>Заполнение  анкет</a:t>
            </a:r>
          </a:p>
        </p:txBody>
      </p:sp>
      <p:sp>
        <p:nvSpPr>
          <p:cNvPr id="17427" name="Rectangle 19"/>
          <p:cNvSpPr>
            <a:spLocks noGrp="1" noChangeArrowheads="1"/>
          </p:cNvSpPr>
          <p:nvPr>
            <p:ph type="body" sz="half" idx="2"/>
          </p:nvPr>
        </p:nvSpPr>
        <p:spPr>
          <a:xfrm>
            <a:off x="323850" y="1989138"/>
            <a:ext cx="5554663" cy="1439862"/>
          </a:xfrm>
        </p:spPr>
        <p:txBody>
          <a:bodyPr>
            <a:normAutofit lnSpcReduction="10000"/>
          </a:bodyPr>
          <a:lstStyle/>
          <a:p>
            <a:r>
              <a:rPr lang="ru-RU" i="1" dirty="0">
                <a:latin typeface="Comic Sans MS" pitchFamily="66" charset="0"/>
              </a:rPr>
              <a:t>Чтение сказки «Колосок»</a:t>
            </a:r>
          </a:p>
          <a:p>
            <a:pPr>
              <a:buNone/>
            </a:pPr>
            <a:r>
              <a:rPr lang="ru-RU" i="1" dirty="0">
                <a:latin typeface="Comic Sans MS" pitchFamily="66" charset="0"/>
              </a:rPr>
              <a:t>Пословицы и поговорки о хлебе</a:t>
            </a:r>
          </a:p>
        </p:txBody>
      </p:sp>
      <p:sp>
        <p:nvSpPr>
          <p:cNvPr id="17430" name="Rectangle 22"/>
          <p:cNvSpPr>
            <a:spLocks noChangeArrowheads="1"/>
          </p:cNvSpPr>
          <p:nvPr/>
        </p:nvSpPr>
        <p:spPr bwMode="auto">
          <a:xfrm>
            <a:off x="250825" y="1268413"/>
            <a:ext cx="8713788" cy="6413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3600"/>
              <a:t>Работа с детьми</a:t>
            </a:r>
          </a:p>
        </p:txBody>
      </p:sp>
      <p:sp>
        <p:nvSpPr>
          <p:cNvPr id="17432" name="Rectangle 24"/>
          <p:cNvSpPr>
            <a:spLocks noChangeArrowheads="1"/>
          </p:cNvSpPr>
          <p:nvPr/>
        </p:nvSpPr>
        <p:spPr bwMode="auto">
          <a:xfrm>
            <a:off x="250825" y="3573463"/>
            <a:ext cx="8713788" cy="6413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3600"/>
              <a:t>Работа с родителями</a:t>
            </a:r>
          </a:p>
        </p:txBody>
      </p:sp>
      <p:pic>
        <p:nvPicPr>
          <p:cNvPr id="3074" name="Picture 2" descr="D:\Рабочие материалы НЕ ТРОГАТЬ\Рабочие материалы Мама\Картинки от Наташи фото\девочки мальчики\medic_2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1571612"/>
            <a:ext cx="2095500" cy="2357454"/>
          </a:xfrm>
          <a:prstGeom prst="rect">
            <a:avLst/>
          </a:prstGeom>
          <a:noFill/>
        </p:spPr>
      </p:pic>
      <p:pic>
        <p:nvPicPr>
          <p:cNvPr id="3075" name="Picture 3" descr="D:\Рабочие материалы НЕ ТРОГАТЬ\Рабочие материалы Мама\Картинки с Worda\Дети для заставок\trumb_721542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4286255"/>
            <a:ext cx="2286016" cy="240633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7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17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17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00"/>
                            </p:stCondLst>
                            <p:childTnLst>
                              <p:par>
                                <p:cTn id="3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 tmFilter="0,0; .5, 1; 1, 1"/>
                                        <p:tgtEl>
                                          <p:spTgt spid="17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 tmFilter="0,0; .5, 1; 1, 1"/>
                                        <p:tgtEl>
                                          <p:spTgt spid="17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4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74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4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4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 tmFilter="0,0; .5, 1; 1, 1"/>
                                        <p:tgtEl>
                                          <p:spTgt spid="174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4" grpId="0"/>
      <p:bldP spid="17426" grpId="0" build="p"/>
      <p:bldP spid="1742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4" name="Rectangle 16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ru-RU" b="1" dirty="0">
                <a:latin typeface="Comic Sans MS" pitchFamily="66" charset="0"/>
              </a:rPr>
              <a:t>4-я неделя</a:t>
            </a:r>
          </a:p>
        </p:txBody>
      </p:sp>
      <p:sp>
        <p:nvSpPr>
          <p:cNvPr id="17426" name="Rectangle 18"/>
          <p:cNvSpPr>
            <a:spLocks noGrp="1" noChangeArrowheads="1"/>
          </p:cNvSpPr>
          <p:nvPr>
            <p:ph type="body" sz="half" idx="1"/>
          </p:nvPr>
        </p:nvSpPr>
        <p:spPr>
          <a:xfrm>
            <a:off x="3571868" y="4357694"/>
            <a:ext cx="5357850" cy="2259012"/>
          </a:xfrm>
        </p:spPr>
        <p:txBody>
          <a:bodyPr/>
          <a:lstStyle/>
          <a:p>
            <a:r>
              <a:rPr lang="ru-RU" i="1" dirty="0">
                <a:latin typeface="Comic Sans MS" pitchFamily="66" charset="0"/>
              </a:rPr>
              <a:t>Практикум для родителей поделки из солёного теста для игры в «Продуктовый магазин» </a:t>
            </a:r>
          </a:p>
        </p:txBody>
      </p:sp>
      <p:sp>
        <p:nvSpPr>
          <p:cNvPr id="17427" name="Rectangle 19"/>
          <p:cNvSpPr>
            <a:spLocks noGrp="1" noChangeArrowheads="1"/>
          </p:cNvSpPr>
          <p:nvPr>
            <p:ph type="body" sz="half" idx="2"/>
          </p:nvPr>
        </p:nvSpPr>
        <p:spPr>
          <a:xfrm>
            <a:off x="323850" y="1989138"/>
            <a:ext cx="5554663" cy="1439862"/>
          </a:xfrm>
        </p:spPr>
        <p:txBody>
          <a:bodyPr/>
          <a:lstStyle/>
          <a:p>
            <a:r>
              <a:rPr lang="ru-RU" i="1" dirty="0">
                <a:latin typeface="Comic Sans MS" pitchFamily="66" charset="0"/>
              </a:rPr>
              <a:t>Инсценировка  сказки «Колосок»</a:t>
            </a:r>
          </a:p>
        </p:txBody>
      </p:sp>
      <p:sp>
        <p:nvSpPr>
          <p:cNvPr id="17430" name="Rectangle 22"/>
          <p:cNvSpPr>
            <a:spLocks noChangeArrowheads="1"/>
          </p:cNvSpPr>
          <p:nvPr/>
        </p:nvSpPr>
        <p:spPr bwMode="auto">
          <a:xfrm>
            <a:off x="250825" y="1268413"/>
            <a:ext cx="8713788" cy="6413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3600"/>
              <a:t>Работа с детьми</a:t>
            </a:r>
          </a:p>
        </p:txBody>
      </p:sp>
      <p:sp>
        <p:nvSpPr>
          <p:cNvPr id="17432" name="Rectangle 24"/>
          <p:cNvSpPr>
            <a:spLocks noChangeArrowheads="1"/>
          </p:cNvSpPr>
          <p:nvPr/>
        </p:nvSpPr>
        <p:spPr bwMode="auto">
          <a:xfrm>
            <a:off x="250825" y="3573463"/>
            <a:ext cx="8713788" cy="6413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3600"/>
              <a:t>Работа с родителями</a:t>
            </a:r>
          </a:p>
        </p:txBody>
      </p:sp>
      <p:pic>
        <p:nvPicPr>
          <p:cNvPr id="4098" name="Picture 2" descr="D:\Рабочие материалы НЕ ТРОГАТЬ\Рабочие материалы Мама\Картинки от Наташи фото\девочки мальчики\medic_2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1571612"/>
            <a:ext cx="2095500" cy="2286016"/>
          </a:xfrm>
          <a:prstGeom prst="rect">
            <a:avLst/>
          </a:prstGeom>
          <a:noFill/>
        </p:spPr>
      </p:pic>
      <p:pic>
        <p:nvPicPr>
          <p:cNvPr id="4099" name="Picture 3" descr="D:\Рабочие материалы НЕ ТРОГАТЬ\Рабочие материалы Мама\Картинки с Worda\Дети для заставок\trumb_721542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4357693"/>
            <a:ext cx="2214578" cy="233113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7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17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0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17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4" grpId="0"/>
      <p:bldP spid="17426" grpId="0" build="p"/>
      <p:bldP spid="1742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:\Рабочие материалы НЕ ТРОГАТЬ\Рабочие материалы Мама\Картинки от Наташи фото\Растения\sheaf1.gif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500042"/>
            <a:ext cx="8358246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6919" name="WordArt 7"/>
          <p:cNvSpPr>
            <a:spLocks noChangeArrowheads="1" noChangeShapeType="1" noTextEdit="1"/>
          </p:cNvSpPr>
          <p:nvPr/>
        </p:nvSpPr>
        <p:spPr bwMode="auto">
          <a:xfrm>
            <a:off x="285720" y="1285860"/>
            <a:ext cx="7993062" cy="45354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B050"/>
                </a:solidFill>
                <a:latin typeface="Comic Sans MS"/>
              </a:rPr>
              <a:t>ОЖИДАЕМЫЙ</a:t>
            </a:r>
          </a:p>
          <a:p>
            <a:pPr algn="ctr"/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B050"/>
                </a:solidFill>
                <a:latin typeface="Comic Sans MS"/>
              </a:rPr>
              <a:t> РЕЗУЛЬТАТ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69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69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69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669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5" name="WordArt 7"/>
          <p:cNvSpPr>
            <a:spLocks noChangeArrowheads="1" noChangeShapeType="1" noTextEdit="1"/>
          </p:cNvSpPr>
          <p:nvPr/>
        </p:nvSpPr>
        <p:spPr bwMode="auto">
          <a:xfrm>
            <a:off x="285720" y="333375"/>
            <a:ext cx="8429683" cy="19446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DCEBF5"/>
                    </a:gs>
                    <a:gs pos="8000">
                      <a:srgbClr val="83A7C3"/>
                    </a:gs>
                    <a:gs pos="13000">
                      <a:srgbClr val="768FB9"/>
                    </a:gs>
                    <a:gs pos="21001">
                      <a:srgbClr val="83A7C3"/>
                    </a:gs>
                    <a:gs pos="52000">
                      <a:srgbClr val="FFFFFF"/>
                    </a:gs>
                    <a:gs pos="56000">
                      <a:srgbClr val="9C6563"/>
                    </a:gs>
                    <a:gs pos="58000">
                      <a:srgbClr val="80302D"/>
                    </a:gs>
                    <a:gs pos="71001">
                      <a:srgbClr val="C0524E"/>
                    </a:gs>
                    <a:gs pos="94000">
                      <a:srgbClr val="EBDAD4"/>
                    </a:gs>
                    <a:gs pos="100000">
                      <a:srgbClr val="55261C"/>
                    </a:gs>
                  </a:gsLst>
                  <a:lin ang="5400000" scaled="1"/>
                </a:gradFill>
                <a:latin typeface="Arial"/>
                <a:cs typeface="Arial"/>
              </a:rPr>
              <a:t>Участники проекта познакомились с важностью </a:t>
            </a:r>
          </a:p>
          <a:p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DCEBF5"/>
                    </a:gs>
                    <a:gs pos="8000">
                      <a:srgbClr val="83A7C3"/>
                    </a:gs>
                    <a:gs pos="13000">
                      <a:srgbClr val="768FB9"/>
                    </a:gs>
                    <a:gs pos="21001">
                      <a:srgbClr val="83A7C3"/>
                    </a:gs>
                    <a:gs pos="52000">
                      <a:srgbClr val="FFFFFF"/>
                    </a:gs>
                    <a:gs pos="56000">
                      <a:srgbClr val="9C6563"/>
                    </a:gs>
                    <a:gs pos="58000">
                      <a:srgbClr val="80302D"/>
                    </a:gs>
                    <a:gs pos="71001">
                      <a:srgbClr val="C0524E"/>
                    </a:gs>
                    <a:gs pos="94000">
                      <a:srgbClr val="EBDAD4"/>
                    </a:gs>
                    <a:gs pos="100000">
                      <a:srgbClr val="55261C"/>
                    </a:gs>
                  </a:gsLst>
                  <a:lin ang="5400000" scaled="1"/>
                </a:gradFill>
                <a:latin typeface="Arial"/>
                <a:cs typeface="Arial"/>
              </a:rPr>
              <a:t> проблемы</a:t>
            </a:r>
          </a:p>
        </p:txBody>
      </p:sp>
      <p:sp>
        <p:nvSpPr>
          <p:cNvPr id="171017" name="WordArt 9"/>
          <p:cNvSpPr>
            <a:spLocks noChangeArrowheads="1" noChangeShapeType="1" noTextEdit="1"/>
          </p:cNvSpPr>
          <p:nvPr/>
        </p:nvSpPr>
        <p:spPr bwMode="auto">
          <a:xfrm>
            <a:off x="1071538" y="2708275"/>
            <a:ext cx="785818" cy="222092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DCEBF5"/>
                    </a:gs>
                    <a:gs pos="8000">
                      <a:srgbClr val="83A7C3"/>
                    </a:gs>
                    <a:gs pos="13000">
                      <a:srgbClr val="768FB9"/>
                    </a:gs>
                    <a:gs pos="21001">
                      <a:srgbClr val="83A7C3"/>
                    </a:gs>
                    <a:gs pos="52000">
                      <a:srgbClr val="FFFFFF"/>
                    </a:gs>
                    <a:gs pos="56000">
                      <a:srgbClr val="9C6563"/>
                    </a:gs>
                    <a:gs pos="58000">
                      <a:srgbClr val="80302D"/>
                    </a:gs>
                    <a:gs pos="71001">
                      <a:srgbClr val="C0524E"/>
                    </a:gs>
                    <a:gs pos="94000">
                      <a:srgbClr val="EBDAD4"/>
                    </a:gs>
                    <a:gs pos="100000">
                      <a:srgbClr val="55261C"/>
                    </a:gs>
                  </a:gsLst>
                  <a:lin ang="5400000" scaled="1"/>
                </a:gradFill>
                <a:latin typeface="Arial"/>
                <a:cs typeface="Arial"/>
              </a:rPr>
              <a:t>1</a:t>
            </a:r>
          </a:p>
        </p:txBody>
      </p:sp>
      <p:pic>
        <p:nvPicPr>
          <p:cNvPr id="3074" name="Picture 2" descr="E:\Documents and Settings\Света\Рабочий стол\Картинки хлеб 2\4a48adbb26d4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2857496"/>
            <a:ext cx="5286380" cy="359634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WordArt 2"/>
          <p:cNvSpPr>
            <a:spLocks noChangeArrowheads="1" noChangeShapeType="1" noTextEdit="1"/>
          </p:cNvSpPr>
          <p:nvPr/>
        </p:nvSpPr>
        <p:spPr bwMode="auto">
          <a:xfrm>
            <a:off x="285721" y="4437063"/>
            <a:ext cx="6572295" cy="21605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DCEBF5"/>
                    </a:gs>
                    <a:gs pos="8000">
                      <a:srgbClr val="83A7C3"/>
                    </a:gs>
                    <a:gs pos="13000">
                      <a:srgbClr val="768FB9"/>
                    </a:gs>
                    <a:gs pos="21001">
                      <a:srgbClr val="83A7C3"/>
                    </a:gs>
                    <a:gs pos="52000">
                      <a:srgbClr val="FFFFFF"/>
                    </a:gs>
                    <a:gs pos="56000">
                      <a:srgbClr val="9C6563"/>
                    </a:gs>
                    <a:gs pos="58000">
                      <a:srgbClr val="80302D"/>
                    </a:gs>
                    <a:gs pos="71001">
                      <a:srgbClr val="C0524E"/>
                    </a:gs>
                    <a:gs pos="94000">
                      <a:srgbClr val="EBDAD4"/>
                    </a:gs>
                    <a:gs pos="100000">
                      <a:srgbClr val="55261C"/>
                    </a:gs>
                  </a:gsLst>
                  <a:lin ang="5400000" scaled="1"/>
                </a:gradFill>
                <a:latin typeface="Arial"/>
                <a:cs typeface="Arial"/>
              </a:rPr>
              <a:t>    Детей познакомили</a:t>
            </a:r>
          </a:p>
          <a:p>
            <a:pPr algn="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DCEBF5"/>
                    </a:gs>
                    <a:gs pos="8000">
                      <a:srgbClr val="83A7C3"/>
                    </a:gs>
                    <a:gs pos="13000">
                      <a:srgbClr val="768FB9"/>
                    </a:gs>
                    <a:gs pos="21001">
                      <a:srgbClr val="83A7C3"/>
                    </a:gs>
                    <a:gs pos="52000">
                      <a:srgbClr val="FFFFFF"/>
                    </a:gs>
                    <a:gs pos="56000">
                      <a:srgbClr val="9C6563"/>
                    </a:gs>
                    <a:gs pos="58000">
                      <a:srgbClr val="80302D"/>
                    </a:gs>
                    <a:gs pos="71001">
                      <a:srgbClr val="C0524E"/>
                    </a:gs>
                    <a:gs pos="94000">
                      <a:srgbClr val="EBDAD4"/>
                    </a:gs>
                    <a:gs pos="100000">
                      <a:srgbClr val="55261C"/>
                    </a:gs>
                  </a:gsLst>
                  <a:lin ang="5400000" scaled="1"/>
                </a:gradFill>
                <a:latin typeface="Arial"/>
                <a:cs typeface="Arial"/>
              </a:rPr>
              <a:t>с тем как выращивают хлеб</a:t>
            </a:r>
          </a:p>
        </p:txBody>
      </p:sp>
      <p:sp>
        <p:nvSpPr>
          <p:cNvPr id="180228" name="WordArt 4"/>
          <p:cNvSpPr>
            <a:spLocks noChangeArrowheads="1" noChangeShapeType="1" noTextEdit="1"/>
          </p:cNvSpPr>
          <p:nvPr/>
        </p:nvSpPr>
        <p:spPr bwMode="auto">
          <a:xfrm>
            <a:off x="6929454" y="285729"/>
            <a:ext cx="1819259" cy="157163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DCEBF5"/>
                    </a:gs>
                    <a:gs pos="8000">
                      <a:srgbClr val="83A7C3"/>
                    </a:gs>
                    <a:gs pos="13000">
                      <a:srgbClr val="768FB9"/>
                    </a:gs>
                    <a:gs pos="21001">
                      <a:srgbClr val="83A7C3"/>
                    </a:gs>
                    <a:gs pos="52000">
                      <a:srgbClr val="FFFFFF"/>
                    </a:gs>
                    <a:gs pos="56000">
                      <a:srgbClr val="9C6563"/>
                    </a:gs>
                    <a:gs pos="58000">
                      <a:srgbClr val="80302D"/>
                    </a:gs>
                    <a:gs pos="71001">
                      <a:srgbClr val="C0524E"/>
                    </a:gs>
                    <a:gs pos="94000">
                      <a:srgbClr val="EBDAD4"/>
                    </a:gs>
                    <a:gs pos="100000">
                      <a:srgbClr val="55261C"/>
                    </a:gs>
                  </a:gsLst>
                  <a:lin ang="5400000" scaled="1"/>
                </a:gradFill>
                <a:latin typeface="Arial"/>
                <a:cs typeface="Arial"/>
              </a:rPr>
              <a:t>2</a:t>
            </a:r>
          </a:p>
        </p:txBody>
      </p:sp>
      <p:pic>
        <p:nvPicPr>
          <p:cNvPr id="2053" name="Picture 5" descr="E:\Documents and Settings\Света\Рабочий стол\ХЛЕБ\ЗЕРНО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1214422"/>
            <a:ext cx="2995615" cy="3158821"/>
          </a:xfrm>
          <a:prstGeom prst="rect">
            <a:avLst/>
          </a:prstGeom>
          <a:noFill/>
        </p:spPr>
      </p:pic>
      <p:pic>
        <p:nvPicPr>
          <p:cNvPr id="2055" name="Picture 7" descr="E:\Documents and Settings\Света\Рабочий стол\Картинки  Хлеб\Wheat_field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12" y="2071678"/>
            <a:ext cx="2571736" cy="3569570"/>
          </a:xfrm>
          <a:prstGeom prst="rect">
            <a:avLst/>
          </a:prstGeom>
          <a:noFill/>
        </p:spPr>
      </p:pic>
      <p:pic>
        <p:nvPicPr>
          <p:cNvPr id="2056" name="Picture 8" descr="E:\Documents and Settings\Света\Рабочий стол\Картинки хлеб 2\56082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428604"/>
            <a:ext cx="2500330" cy="338296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l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8" name="WordArt 4"/>
          <p:cNvSpPr>
            <a:spLocks noChangeArrowheads="1" noChangeShapeType="1" noTextEdit="1"/>
          </p:cNvSpPr>
          <p:nvPr/>
        </p:nvSpPr>
        <p:spPr bwMode="auto">
          <a:xfrm>
            <a:off x="285720" y="285728"/>
            <a:ext cx="8143932" cy="21605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DCEBF5"/>
                    </a:gs>
                    <a:gs pos="8000">
                      <a:srgbClr val="83A7C3"/>
                    </a:gs>
                    <a:gs pos="13000">
                      <a:srgbClr val="768FB9"/>
                    </a:gs>
                    <a:gs pos="21001">
                      <a:srgbClr val="83A7C3"/>
                    </a:gs>
                    <a:gs pos="52000">
                      <a:srgbClr val="FFFFFF"/>
                    </a:gs>
                    <a:gs pos="56000">
                      <a:srgbClr val="9C6563"/>
                    </a:gs>
                    <a:gs pos="58000">
                      <a:srgbClr val="80302D"/>
                    </a:gs>
                    <a:gs pos="71001">
                      <a:srgbClr val="C0524E"/>
                    </a:gs>
                    <a:gs pos="94000">
                      <a:srgbClr val="EBDAD4"/>
                    </a:gs>
                    <a:gs pos="100000">
                      <a:srgbClr val="55261C"/>
                    </a:gs>
                  </a:gsLst>
                  <a:lin ang="5400000" scaled="1"/>
                </a:gradFill>
                <a:latin typeface="Arial"/>
                <a:cs typeface="Arial"/>
              </a:rPr>
              <a:t>Дети узнали, что хлеб – это итог большой работы </a:t>
            </a:r>
          </a:p>
          <a:p>
            <a:pPr algn="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DCEBF5"/>
                    </a:gs>
                    <a:gs pos="8000">
                      <a:srgbClr val="83A7C3"/>
                    </a:gs>
                    <a:gs pos="13000">
                      <a:srgbClr val="768FB9"/>
                    </a:gs>
                    <a:gs pos="21001">
                      <a:srgbClr val="83A7C3"/>
                    </a:gs>
                    <a:gs pos="52000">
                      <a:srgbClr val="FFFFFF"/>
                    </a:gs>
                    <a:gs pos="56000">
                      <a:srgbClr val="9C6563"/>
                    </a:gs>
                    <a:gs pos="58000">
                      <a:srgbClr val="80302D"/>
                    </a:gs>
                    <a:gs pos="71001">
                      <a:srgbClr val="C0524E"/>
                    </a:gs>
                    <a:gs pos="94000">
                      <a:srgbClr val="EBDAD4"/>
                    </a:gs>
                    <a:gs pos="100000">
                      <a:srgbClr val="55261C"/>
                    </a:gs>
                  </a:gsLst>
                  <a:lin ang="5400000" scaled="1"/>
                </a:gradFill>
                <a:latin typeface="Arial"/>
                <a:cs typeface="Arial"/>
              </a:rPr>
              <a:t> </a:t>
            </a:r>
          </a:p>
        </p:txBody>
      </p:sp>
      <p:sp>
        <p:nvSpPr>
          <p:cNvPr id="185350" name="WordArt 6"/>
          <p:cNvSpPr>
            <a:spLocks noChangeArrowheads="1" noChangeShapeType="1" noTextEdit="1"/>
          </p:cNvSpPr>
          <p:nvPr/>
        </p:nvSpPr>
        <p:spPr bwMode="auto">
          <a:xfrm>
            <a:off x="7786710" y="5072074"/>
            <a:ext cx="1033440" cy="150654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DCEBF5"/>
                    </a:gs>
                    <a:gs pos="8000">
                      <a:srgbClr val="83A7C3"/>
                    </a:gs>
                    <a:gs pos="13000">
                      <a:srgbClr val="768FB9"/>
                    </a:gs>
                    <a:gs pos="21001">
                      <a:srgbClr val="83A7C3"/>
                    </a:gs>
                    <a:gs pos="52000">
                      <a:srgbClr val="FFFFFF"/>
                    </a:gs>
                    <a:gs pos="56000">
                      <a:srgbClr val="9C6563"/>
                    </a:gs>
                    <a:gs pos="58000">
                      <a:srgbClr val="80302D"/>
                    </a:gs>
                    <a:gs pos="71001">
                      <a:srgbClr val="C0524E"/>
                    </a:gs>
                    <a:gs pos="94000">
                      <a:srgbClr val="EBDAD4"/>
                    </a:gs>
                    <a:gs pos="100000">
                      <a:srgbClr val="55261C"/>
                    </a:gs>
                  </a:gsLst>
                  <a:lin ang="5400000" scaled="1"/>
                </a:gradFill>
                <a:latin typeface="Arial"/>
                <a:cs typeface="Arial"/>
              </a:rPr>
              <a:t>3</a:t>
            </a:r>
          </a:p>
        </p:txBody>
      </p:sp>
      <p:pic>
        <p:nvPicPr>
          <p:cNvPr id="4099" name="Picture 3" descr="E:\Documents and Settings\Света\Рабочий стол\Картинки  Хлеб\Kombain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500174"/>
            <a:ext cx="3548064" cy="2534331"/>
          </a:xfrm>
          <a:prstGeom prst="rect">
            <a:avLst/>
          </a:prstGeom>
          <a:noFill/>
        </p:spPr>
      </p:pic>
      <p:pic>
        <p:nvPicPr>
          <p:cNvPr id="4100" name="Picture 4" descr="E:\Documents and Settings\Света\Рабочий стол\ХЛЕБ\хЛЕБ 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1571612"/>
            <a:ext cx="3286148" cy="2628918"/>
          </a:xfrm>
          <a:prstGeom prst="rect">
            <a:avLst/>
          </a:prstGeom>
          <a:noFill/>
        </p:spPr>
      </p:pic>
      <p:pic>
        <p:nvPicPr>
          <p:cNvPr id="4101" name="Picture 5" descr="E:\Documents and Settings\Света\Рабочий стол\ХЛЕБ\хЛЕБ 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71736" y="4214818"/>
            <a:ext cx="3571900" cy="2389477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6" name="WordArt 4"/>
          <p:cNvSpPr>
            <a:spLocks noChangeArrowheads="1" noChangeShapeType="1" noTextEdit="1"/>
          </p:cNvSpPr>
          <p:nvPr/>
        </p:nvSpPr>
        <p:spPr bwMode="auto">
          <a:xfrm>
            <a:off x="250825" y="4508500"/>
            <a:ext cx="8678893" cy="21605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B050"/>
                </a:solidFill>
                <a:latin typeface="Arial"/>
                <a:cs typeface="Arial"/>
              </a:rPr>
              <a:t>Дети получили знания и навык бережного отношения к хлебу </a:t>
            </a:r>
          </a:p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B050"/>
                </a:solidFill>
                <a:latin typeface="Arial"/>
                <a:cs typeface="Arial"/>
              </a:rPr>
              <a:t>Родители получили удовлетворенность от общения с </a:t>
            </a:r>
          </a:p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B050"/>
                </a:solidFill>
                <a:latin typeface="Arial"/>
                <a:cs typeface="Arial"/>
              </a:rPr>
              <a:t>ребёнком   и детьми группы</a:t>
            </a:r>
          </a:p>
        </p:txBody>
      </p:sp>
      <p:sp>
        <p:nvSpPr>
          <p:cNvPr id="187398" name="WordArt 6"/>
          <p:cNvSpPr>
            <a:spLocks noChangeArrowheads="1" noChangeShapeType="1" noTextEdit="1"/>
          </p:cNvSpPr>
          <p:nvPr/>
        </p:nvSpPr>
        <p:spPr bwMode="auto">
          <a:xfrm>
            <a:off x="395289" y="549275"/>
            <a:ext cx="747687" cy="12366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DCEBF5"/>
                    </a:gs>
                    <a:gs pos="8000">
                      <a:srgbClr val="83A7C3"/>
                    </a:gs>
                    <a:gs pos="13000">
                      <a:srgbClr val="768FB9"/>
                    </a:gs>
                    <a:gs pos="21001">
                      <a:srgbClr val="83A7C3"/>
                    </a:gs>
                    <a:gs pos="52000">
                      <a:srgbClr val="FFFFFF"/>
                    </a:gs>
                    <a:gs pos="56000">
                      <a:srgbClr val="9C6563"/>
                    </a:gs>
                    <a:gs pos="58000">
                      <a:srgbClr val="80302D"/>
                    </a:gs>
                    <a:gs pos="71001">
                      <a:srgbClr val="C0524E"/>
                    </a:gs>
                    <a:gs pos="94000">
                      <a:srgbClr val="EBDAD4"/>
                    </a:gs>
                    <a:gs pos="100000">
                      <a:srgbClr val="55261C"/>
                    </a:gs>
                  </a:gsLst>
                  <a:lin ang="5400000" scaled="1"/>
                </a:gradFill>
                <a:latin typeface="Arial"/>
                <a:cs typeface="Arial"/>
              </a:rPr>
              <a:t>4</a:t>
            </a:r>
          </a:p>
        </p:txBody>
      </p:sp>
      <p:pic>
        <p:nvPicPr>
          <p:cNvPr id="5123" name="Picture 3" descr="E:\Documents and Settings\Света\Рабочий стол\ХЛЕБ\ХЛЕБ 1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714356"/>
            <a:ext cx="4762500" cy="35718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Спасибо за внимание!</a:t>
            </a:r>
          </a:p>
        </p:txBody>
      </p:sp>
      <p:pic>
        <p:nvPicPr>
          <p:cNvPr id="6146" name="Picture 2" descr="E:\Documents and Settings\Света\Рабочий стол\Картинки хлеб 2\0_1eac5_20d1a7c3_XL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51605" y="1554163"/>
            <a:ext cx="6793189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Проблема:       </a:t>
            </a:r>
            <a:r>
              <a:rPr lang="ru-RU" dirty="0">
                <a:solidFill>
                  <a:srgbClr val="990000"/>
                </a:solidFill>
              </a:rPr>
              <a:t>Дети не умеют бережно относиться к хлебу</a:t>
            </a:r>
          </a:p>
        </p:txBody>
      </p:sp>
      <p:pic>
        <p:nvPicPr>
          <p:cNvPr id="1026" name="Picture 2" descr="E:\Documents and Settings\Света\Рабочий стол\Картинки хлеб 2\0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86050" y="2643182"/>
            <a:ext cx="4762500" cy="34480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>
                <a:solidFill>
                  <a:srgbClr val="7030A0"/>
                </a:solidFill>
              </a:rPr>
              <a:t>Причина: 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Родители не воспитывают  у детей бережного  отношения к хлебу</a:t>
            </a:r>
          </a:p>
        </p:txBody>
      </p:sp>
      <p:pic>
        <p:nvPicPr>
          <p:cNvPr id="2050" name="Picture 2" descr="E:\Documents and Settings\Света\Рабочий стол\Картинки хлеб 2\0_105e_18b540eb_XL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2571744"/>
            <a:ext cx="5500726" cy="39495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Цель:  </a:t>
            </a:r>
            <a:r>
              <a:rPr lang="ru-RU" dirty="0"/>
              <a:t>Воспитание у детей бережного отношения к хлебу и уважения к людям, которые его растят и выпекают</a:t>
            </a:r>
          </a:p>
        </p:txBody>
      </p:sp>
      <p:pic>
        <p:nvPicPr>
          <p:cNvPr id="3074" name="Picture 2" descr="E:\Documents and Settings\Света\Рабочий стол\Картинки  Хлеб\Kombain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3357562"/>
            <a:ext cx="3711573" cy="2651124"/>
          </a:xfrm>
          <a:prstGeom prst="rect">
            <a:avLst/>
          </a:prstGeom>
          <a:noFill/>
        </p:spPr>
      </p:pic>
      <p:pic>
        <p:nvPicPr>
          <p:cNvPr id="3075" name="Picture 3" descr="E:\Documents and Settings\Света\Рабочий стол\Картинки  Хлеб\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3357562"/>
            <a:ext cx="3684587" cy="2628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Задачи проекта:</a:t>
            </a: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34" y="1571612"/>
            <a:ext cx="3886200" cy="2060575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accent4">
                    <a:lumMod val="75000"/>
                  </a:schemeClr>
                </a:solidFill>
              </a:rPr>
              <a:t>1. Довести до участников важность данной проблемы.</a:t>
            </a:r>
          </a:p>
        </p:txBody>
      </p:sp>
      <p:sp>
        <p:nvSpPr>
          <p:cNvPr id="139268" name="Rectangle 4"/>
          <p:cNvSpPr>
            <a:spLocks noChangeArrowheads="1"/>
          </p:cNvSpPr>
          <p:nvPr/>
        </p:nvSpPr>
        <p:spPr bwMode="auto">
          <a:xfrm>
            <a:off x="4716463" y="1628775"/>
            <a:ext cx="4114800" cy="204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</a:pPr>
            <a:r>
              <a:rPr lang="ru-RU" sz="2800" dirty="0">
                <a:solidFill>
                  <a:schemeClr val="accent4">
                    <a:lumMod val="75000"/>
                  </a:schemeClr>
                </a:solidFill>
              </a:rPr>
              <a:t>2.Познакомить детей с тем, как выращивают хлеб.</a:t>
            </a:r>
          </a:p>
        </p:txBody>
      </p:sp>
      <p:sp>
        <p:nvSpPr>
          <p:cNvPr id="139269" name="Rectangle 5"/>
          <p:cNvSpPr>
            <a:spLocks noChangeArrowheads="1"/>
          </p:cNvSpPr>
          <p:nvPr/>
        </p:nvSpPr>
        <p:spPr bwMode="auto">
          <a:xfrm>
            <a:off x="827088" y="3860800"/>
            <a:ext cx="3529012" cy="204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</a:pPr>
            <a:r>
              <a:rPr lang="ru-RU" sz="2800" dirty="0">
                <a:solidFill>
                  <a:schemeClr val="accent4">
                    <a:lumMod val="75000"/>
                  </a:schemeClr>
                </a:solidFill>
              </a:rPr>
              <a:t>3. Донести до сознания детей, что хлеб – это итог большой работы многих людей.</a:t>
            </a:r>
          </a:p>
        </p:txBody>
      </p:sp>
      <p:sp>
        <p:nvSpPr>
          <p:cNvPr id="139270" name="Rectangle 6"/>
          <p:cNvSpPr>
            <a:spLocks noChangeArrowheads="1"/>
          </p:cNvSpPr>
          <p:nvPr/>
        </p:nvSpPr>
        <p:spPr bwMode="auto">
          <a:xfrm>
            <a:off x="4716463" y="3789363"/>
            <a:ext cx="4114800" cy="204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</a:pPr>
            <a:endParaRPr lang="ru-RU" sz="2800" dirty="0"/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</a:pPr>
            <a:r>
              <a:rPr lang="ru-RU" sz="2800" dirty="0">
                <a:solidFill>
                  <a:schemeClr val="accent4">
                    <a:lumMod val="75000"/>
                  </a:schemeClr>
                </a:solidFill>
              </a:rPr>
              <a:t>4. Воспитывать бережное отношение к хлебу.</a:t>
            </a:r>
          </a:p>
        </p:txBody>
      </p:sp>
      <p:sp>
        <p:nvSpPr>
          <p:cNvPr id="139271" name="Line 7"/>
          <p:cNvSpPr>
            <a:spLocks noChangeShapeType="1"/>
          </p:cNvSpPr>
          <p:nvPr/>
        </p:nvSpPr>
        <p:spPr bwMode="auto">
          <a:xfrm>
            <a:off x="4464050" y="1484313"/>
            <a:ext cx="0" cy="46815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9272" name="Line 8"/>
          <p:cNvSpPr>
            <a:spLocks noChangeShapeType="1"/>
          </p:cNvSpPr>
          <p:nvPr/>
        </p:nvSpPr>
        <p:spPr bwMode="auto">
          <a:xfrm>
            <a:off x="395288" y="3654425"/>
            <a:ext cx="8280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9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9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9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9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9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9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9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9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9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67" grpId="0" build="p"/>
      <p:bldP spid="139268" grpId="0"/>
      <p:bldP spid="139269" grpId="0"/>
      <p:bldP spid="13927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>
                <a:solidFill>
                  <a:srgbClr val="C00000"/>
                </a:solidFill>
              </a:rPr>
              <a:t>Как решать ?    Что делать?</a:t>
            </a:r>
            <a:br>
              <a:rPr lang="ru-RU" dirty="0"/>
            </a:br>
            <a:br>
              <a:rPr lang="ru-RU" dirty="0"/>
            </a:br>
            <a:r>
              <a:rPr lang="ru-RU" sz="2400" dirty="0"/>
              <a:t>1.обсудить проблему с детьми и родителями</a:t>
            </a:r>
            <a:br>
              <a:rPr lang="ru-RU" sz="2400" dirty="0"/>
            </a:br>
            <a:r>
              <a:rPr lang="ru-RU" sz="2400" dirty="0"/>
              <a:t>2. Составить перспективный  план</a:t>
            </a:r>
            <a:br>
              <a:rPr lang="ru-RU" sz="2400" dirty="0"/>
            </a:br>
            <a:r>
              <a:rPr lang="ru-RU" sz="2400" dirty="0"/>
              <a:t>3. Привлечь детей  и родителей к проведению мероприятий</a:t>
            </a:r>
            <a:br>
              <a:rPr lang="ru-RU" sz="2400" dirty="0"/>
            </a:br>
            <a:r>
              <a:rPr lang="ru-RU" sz="2400" dirty="0"/>
              <a:t>4. Подобрать иллюстративный материал</a:t>
            </a:r>
            <a:br>
              <a:rPr lang="ru-RU" sz="2400" dirty="0"/>
            </a:br>
            <a:r>
              <a:rPr lang="ru-RU" sz="2400" dirty="0"/>
              <a:t>5. Подобрать методическую и художественную литературу</a:t>
            </a:r>
            <a:br>
              <a:rPr lang="ru-RU" sz="2400" dirty="0"/>
            </a:br>
            <a:r>
              <a:rPr lang="ru-RU" sz="2400" dirty="0"/>
              <a:t>6. Разработать памятки и рекомендации для родителей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Копия (2) 1 2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357166"/>
            <a:ext cx="3482528" cy="2597145"/>
          </a:xfrm>
          <a:prstGeom prst="rect">
            <a:avLst/>
          </a:prstGeom>
          <a:noFill/>
          <a:ln w="76200">
            <a:solidFill>
              <a:srgbClr val="99CC00"/>
            </a:solidFill>
            <a:miter lim="800000"/>
            <a:headEnd/>
            <a:tailEnd/>
          </a:ln>
        </p:spPr>
      </p:pic>
      <p:pic>
        <p:nvPicPr>
          <p:cNvPr id="1027" name="Picture 3" descr="G:\DCIM\103CANON\IMG_517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214290"/>
            <a:ext cx="3500462" cy="2833686"/>
          </a:xfrm>
          <a:prstGeom prst="rect">
            <a:avLst/>
          </a:prstGeom>
          <a:noFill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14612" y="3286124"/>
            <a:ext cx="3429024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9" presetClass="exit" presetSubtype="0" accel="10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31" name="Rectangle 27"/>
          <p:cNvSpPr>
            <a:spLocks noChangeArrowheads="1"/>
          </p:cNvSpPr>
          <p:nvPr/>
        </p:nvSpPr>
        <p:spPr bwMode="auto">
          <a:xfrm rot="10800000" flipV="1">
            <a:off x="2857484" y="5741574"/>
            <a:ext cx="17446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sz="3200" b="1" dirty="0">
                <a:solidFill>
                  <a:schemeClr val="tx2"/>
                </a:solidFill>
              </a:rPr>
              <a:t>1 месяц</a:t>
            </a:r>
          </a:p>
        </p:txBody>
      </p:sp>
      <p:sp>
        <p:nvSpPr>
          <p:cNvPr id="21532" name="Rectangle 28"/>
          <p:cNvSpPr>
            <a:spLocks noChangeArrowheads="1"/>
          </p:cNvSpPr>
          <p:nvPr/>
        </p:nvSpPr>
        <p:spPr bwMode="auto">
          <a:xfrm>
            <a:off x="2071670" y="3500438"/>
            <a:ext cx="863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1200" b="1" dirty="0"/>
              <a:t>1 неделя</a:t>
            </a:r>
          </a:p>
        </p:txBody>
      </p:sp>
      <p:sp>
        <p:nvSpPr>
          <p:cNvPr id="21533" name="Rectangle 29"/>
          <p:cNvSpPr>
            <a:spLocks noChangeArrowheads="1"/>
          </p:cNvSpPr>
          <p:nvPr/>
        </p:nvSpPr>
        <p:spPr bwMode="auto">
          <a:xfrm>
            <a:off x="2928926" y="3500438"/>
            <a:ext cx="863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1200" b="1" dirty="0"/>
              <a:t>2 неделя</a:t>
            </a:r>
          </a:p>
        </p:txBody>
      </p:sp>
      <p:sp>
        <p:nvSpPr>
          <p:cNvPr id="21534" name="Rectangle 30"/>
          <p:cNvSpPr>
            <a:spLocks noChangeArrowheads="1"/>
          </p:cNvSpPr>
          <p:nvPr/>
        </p:nvSpPr>
        <p:spPr bwMode="auto">
          <a:xfrm>
            <a:off x="3714744" y="3500438"/>
            <a:ext cx="863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1200" b="1" dirty="0"/>
              <a:t>3 неделя</a:t>
            </a:r>
          </a:p>
        </p:txBody>
      </p:sp>
      <p:sp>
        <p:nvSpPr>
          <p:cNvPr id="21535" name="Rectangle 31"/>
          <p:cNvSpPr>
            <a:spLocks noChangeArrowheads="1"/>
          </p:cNvSpPr>
          <p:nvPr/>
        </p:nvSpPr>
        <p:spPr bwMode="auto">
          <a:xfrm>
            <a:off x="4643438" y="3500438"/>
            <a:ext cx="863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1200" b="1"/>
              <a:t>4 неделя</a:t>
            </a:r>
          </a:p>
        </p:txBody>
      </p:sp>
      <p:sp>
        <p:nvSpPr>
          <p:cNvPr id="21513" name="Line 9"/>
          <p:cNvSpPr>
            <a:spLocks noChangeShapeType="1"/>
          </p:cNvSpPr>
          <p:nvPr/>
        </p:nvSpPr>
        <p:spPr bwMode="auto">
          <a:xfrm flipV="1">
            <a:off x="642910" y="5072073"/>
            <a:ext cx="7500990" cy="45719"/>
          </a:xfrm>
          <a:prstGeom prst="line">
            <a:avLst/>
          </a:prstGeom>
          <a:noFill/>
          <a:ln w="88900">
            <a:solidFill>
              <a:schemeClr val="tx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514" name="Line 10"/>
          <p:cNvSpPr>
            <a:spLocks noChangeShapeType="1"/>
          </p:cNvSpPr>
          <p:nvPr/>
        </p:nvSpPr>
        <p:spPr bwMode="auto">
          <a:xfrm>
            <a:off x="1214414" y="3929066"/>
            <a:ext cx="0" cy="936625"/>
          </a:xfrm>
          <a:prstGeom prst="line">
            <a:avLst/>
          </a:prstGeom>
          <a:noFill/>
          <a:ln w="889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515" name="Line 11"/>
          <p:cNvSpPr>
            <a:spLocks noChangeShapeType="1"/>
          </p:cNvSpPr>
          <p:nvPr/>
        </p:nvSpPr>
        <p:spPr bwMode="auto">
          <a:xfrm>
            <a:off x="2071670" y="3929066"/>
            <a:ext cx="0" cy="936625"/>
          </a:xfrm>
          <a:prstGeom prst="line">
            <a:avLst/>
          </a:prstGeom>
          <a:noFill/>
          <a:ln w="889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516" name="Line 12"/>
          <p:cNvSpPr>
            <a:spLocks noChangeShapeType="1"/>
          </p:cNvSpPr>
          <p:nvPr/>
        </p:nvSpPr>
        <p:spPr bwMode="auto">
          <a:xfrm>
            <a:off x="2928926" y="3929066"/>
            <a:ext cx="0" cy="936625"/>
          </a:xfrm>
          <a:prstGeom prst="line">
            <a:avLst/>
          </a:prstGeom>
          <a:noFill/>
          <a:ln w="889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517" name="Line 13"/>
          <p:cNvSpPr>
            <a:spLocks noChangeShapeType="1"/>
          </p:cNvSpPr>
          <p:nvPr/>
        </p:nvSpPr>
        <p:spPr bwMode="auto">
          <a:xfrm>
            <a:off x="3786182" y="4000504"/>
            <a:ext cx="0" cy="936625"/>
          </a:xfrm>
          <a:prstGeom prst="line">
            <a:avLst/>
          </a:prstGeom>
          <a:noFill/>
          <a:ln w="889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518" name="Line 14"/>
          <p:cNvSpPr>
            <a:spLocks noChangeShapeType="1"/>
          </p:cNvSpPr>
          <p:nvPr/>
        </p:nvSpPr>
        <p:spPr bwMode="auto">
          <a:xfrm>
            <a:off x="4714876" y="4000504"/>
            <a:ext cx="0" cy="936625"/>
          </a:xfrm>
          <a:prstGeom prst="line">
            <a:avLst/>
          </a:prstGeom>
          <a:noFill/>
          <a:ln w="889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519" name="Line 15"/>
          <p:cNvSpPr>
            <a:spLocks noChangeShapeType="1"/>
          </p:cNvSpPr>
          <p:nvPr/>
        </p:nvSpPr>
        <p:spPr bwMode="auto">
          <a:xfrm>
            <a:off x="5429256" y="3929066"/>
            <a:ext cx="0" cy="936625"/>
          </a:xfrm>
          <a:prstGeom prst="line">
            <a:avLst/>
          </a:prstGeom>
          <a:noFill/>
          <a:ln w="889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521" name="Line 17"/>
          <p:cNvSpPr>
            <a:spLocks noChangeShapeType="1"/>
          </p:cNvSpPr>
          <p:nvPr/>
        </p:nvSpPr>
        <p:spPr bwMode="auto">
          <a:xfrm>
            <a:off x="6286512" y="4000504"/>
            <a:ext cx="0" cy="936625"/>
          </a:xfrm>
          <a:prstGeom prst="line">
            <a:avLst/>
          </a:prstGeom>
          <a:noFill/>
          <a:ln w="889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522" name="Line 18"/>
          <p:cNvSpPr>
            <a:spLocks noChangeShapeType="1"/>
          </p:cNvSpPr>
          <p:nvPr/>
        </p:nvSpPr>
        <p:spPr bwMode="auto">
          <a:xfrm>
            <a:off x="7000892" y="3929066"/>
            <a:ext cx="0" cy="936625"/>
          </a:xfrm>
          <a:prstGeom prst="line">
            <a:avLst/>
          </a:prstGeom>
          <a:noFill/>
          <a:ln w="889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523" name="Line 19"/>
          <p:cNvSpPr>
            <a:spLocks noChangeShapeType="1"/>
          </p:cNvSpPr>
          <p:nvPr/>
        </p:nvSpPr>
        <p:spPr bwMode="auto">
          <a:xfrm>
            <a:off x="7715272" y="3857628"/>
            <a:ext cx="0" cy="936625"/>
          </a:xfrm>
          <a:prstGeom prst="line">
            <a:avLst/>
          </a:prstGeom>
          <a:noFill/>
          <a:ln w="889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526" name="Line 22"/>
          <p:cNvSpPr>
            <a:spLocks noChangeShapeType="1"/>
          </p:cNvSpPr>
          <p:nvPr/>
        </p:nvSpPr>
        <p:spPr bwMode="auto">
          <a:xfrm>
            <a:off x="2071670" y="4714884"/>
            <a:ext cx="3400425" cy="0"/>
          </a:xfrm>
          <a:prstGeom prst="line">
            <a:avLst/>
          </a:prstGeom>
          <a:noFill/>
          <a:ln w="889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527" name="Line 23"/>
          <p:cNvSpPr>
            <a:spLocks noChangeShapeType="1"/>
          </p:cNvSpPr>
          <p:nvPr/>
        </p:nvSpPr>
        <p:spPr bwMode="auto">
          <a:xfrm>
            <a:off x="2071670" y="4286256"/>
            <a:ext cx="849313" cy="0"/>
          </a:xfrm>
          <a:prstGeom prst="line">
            <a:avLst/>
          </a:prstGeom>
          <a:noFill/>
          <a:ln w="88900">
            <a:solidFill>
              <a:srgbClr val="3399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528" name="Line 24"/>
          <p:cNvSpPr>
            <a:spLocks noChangeShapeType="1"/>
          </p:cNvSpPr>
          <p:nvPr/>
        </p:nvSpPr>
        <p:spPr bwMode="auto">
          <a:xfrm>
            <a:off x="2857488" y="4286256"/>
            <a:ext cx="847725" cy="0"/>
          </a:xfrm>
          <a:prstGeom prst="line">
            <a:avLst/>
          </a:prstGeom>
          <a:noFill/>
          <a:ln w="88900">
            <a:solidFill>
              <a:srgbClr val="FF99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530" name="Line 26"/>
          <p:cNvSpPr>
            <a:spLocks noChangeShapeType="1"/>
          </p:cNvSpPr>
          <p:nvPr/>
        </p:nvSpPr>
        <p:spPr bwMode="auto">
          <a:xfrm>
            <a:off x="4643438" y="4286256"/>
            <a:ext cx="849312" cy="0"/>
          </a:xfrm>
          <a:prstGeom prst="line">
            <a:avLst/>
          </a:prstGeom>
          <a:noFill/>
          <a:ln w="88900">
            <a:solidFill>
              <a:srgbClr val="8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539" name="Line 35"/>
          <p:cNvSpPr>
            <a:spLocks noChangeShapeType="1"/>
          </p:cNvSpPr>
          <p:nvPr/>
        </p:nvSpPr>
        <p:spPr bwMode="auto">
          <a:xfrm>
            <a:off x="3857620" y="4286256"/>
            <a:ext cx="849313" cy="0"/>
          </a:xfrm>
          <a:prstGeom prst="line">
            <a:avLst/>
          </a:prstGeom>
          <a:noFill/>
          <a:ln w="88900">
            <a:solidFill>
              <a:srgbClr val="33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541" name="Rectangle 37"/>
          <p:cNvSpPr>
            <a:spLocks noChangeArrowheads="1"/>
          </p:cNvSpPr>
          <p:nvPr/>
        </p:nvSpPr>
        <p:spPr bwMode="auto">
          <a:xfrm>
            <a:off x="0" y="500042"/>
            <a:ext cx="8497916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sz="4400" b="1" i="1" dirty="0"/>
              <a:t>  Вид проекта   -   познавательный</a:t>
            </a:r>
          </a:p>
          <a:p>
            <a:r>
              <a:rPr lang="ru-RU" sz="4400" b="1" i="1" dirty="0"/>
              <a:t>   Тип проекта   -   краткосрочный</a:t>
            </a:r>
          </a:p>
          <a:p>
            <a:r>
              <a:rPr lang="ru-RU" sz="3200" b="1" i="1" dirty="0"/>
              <a:t>          </a:t>
            </a:r>
          </a:p>
          <a:p>
            <a:r>
              <a:rPr lang="ru-RU" sz="3200" b="1" i="1" dirty="0"/>
              <a:t>          Продолжительность проекта:   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1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5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5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5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5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5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5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5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5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5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5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15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15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31" grpId="0"/>
      <p:bldP spid="21532" grpId="0"/>
      <p:bldP spid="21533" grpId="0"/>
      <p:bldP spid="21534" grpId="0"/>
      <p:bldP spid="21535" grpId="0"/>
      <p:bldP spid="21526" grpId="0" animBg="1"/>
      <p:bldP spid="21527" grpId="0" animBg="1"/>
      <p:bldP spid="21528" grpId="0" animBg="1"/>
      <p:bldP spid="21530" grpId="0" animBg="1"/>
      <p:bldP spid="2153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4" name="Rectangle 16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ru-RU" b="1">
                <a:latin typeface="Comic Sans MS" pitchFamily="66" charset="0"/>
              </a:rPr>
              <a:t>1-я неделя</a:t>
            </a:r>
          </a:p>
        </p:txBody>
      </p:sp>
      <p:sp>
        <p:nvSpPr>
          <p:cNvPr id="17426" name="Rectangle 18"/>
          <p:cNvSpPr>
            <a:spLocks noGrp="1" noChangeArrowheads="1"/>
          </p:cNvSpPr>
          <p:nvPr>
            <p:ph type="body" sz="half" idx="1"/>
          </p:nvPr>
        </p:nvSpPr>
        <p:spPr>
          <a:xfrm>
            <a:off x="3995738" y="4598988"/>
            <a:ext cx="5003800" cy="2259012"/>
          </a:xfrm>
        </p:spPr>
        <p:txBody>
          <a:bodyPr/>
          <a:lstStyle/>
          <a:p>
            <a:r>
              <a:rPr lang="ru-RU" i="1" dirty="0">
                <a:latin typeface="Comic Sans MS" pitchFamily="66" charset="0"/>
              </a:rPr>
              <a:t>Консультация  </a:t>
            </a:r>
          </a:p>
          <a:p>
            <a:pPr>
              <a:buNone/>
            </a:pPr>
            <a:r>
              <a:rPr lang="ru-RU" i="1" dirty="0">
                <a:latin typeface="Comic Sans MS" pitchFamily="66" charset="0"/>
              </a:rPr>
              <a:t>«Цена хлеба»</a:t>
            </a:r>
          </a:p>
        </p:txBody>
      </p:sp>
      <p:sp>
        <p:nvSpPr>
          <p:cNvPr id="17427" name="Rectangle 19"/>
          <p:cNvSpPr>
            <a:spLocks noGrp="1" noChangeArrowheads="1"/>
          </p:cNvSpPr>
          <p:nvPr>
            <p:ph type="body" sz="half" idx="2"/>
          </p:nvPr>
        </p:nvSpPr>
        <p:spPr>
          <a:xfrm>
            <a:off x="323850" y="1989138"/>
            <a:ext cx="6248414" cy="1439862"/>
          </a:xfrm>
        </p:spPr>
        <p:txBody>
          <a:bodyPr>
            <a:normAutofit/>
          </a:bodyPr>
          <a:lstStyle/>
          <a:p>
            <a:r>
              <a:rPr lang="ru-RU" sz="2400" i="1" dirty="0">
                <a:latin typeface="Comic Sans MS" pitchFamily="66" charset="0"/>
              </a:rPr>
              <a:t>Беседа с детьми на тему «Как  выращивают хлеб» Рассматривание иллюстраций, загадки о хлебе.</a:t>
            </a:r>
          </a:p>
        </p:txBody>
      </p:sp>
      <p:sp>
        <p:nvSpPr>
          <p:cNvPr id="17430" name="Rectangle 22"/>
          <p:cNvSpPr>
            <a:spLocks noChangeArrowheads="1"/>
          </p:cNvSpPr>
          <p:nvPr/>
        </p:nvSpPr>
        <p:spPr bwMode="auto">
          <a:xfrm>
            <a:off x="250825" y="1268413"/>
            <a:ext cx="8713788" cy="6413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3600"/>
              <a:t>Работа с детьми</a:t>
            </a:r>
          </a:p>
        </p:txBody>
      </p:sp>
      <p:sp>
        <p:nvSpPr>
          <p:cNvPr id="17432" name="Rectangle 24"/>
          <p:cNvSpPr>
            <a:spLocks noChangeArrowheads="1"/>
          </p:cNvSpPr>
          <p:nvPr/>
        </p:nvSpPr>
        <p:spPr bwMode="auto">
          <a:xfrm>
            <a:off x="250825" y="3573463"/>
            <a:ext cx="8713788" cy="6413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3600"/>
              <a:t>Работа с родителями</a:t>
            </a:r>
          </a:p>
        </p:txBody>
      </p:sp>
      <p:pic>
        <p:nvPicPr>
          <p:cNvPr id="1026" name="Picture 2" descr="D:\Рабочие материалы НЕ ТРОГАТЬ\Рабочие материалы Мама\Картинки от Наташи фото\девочки мальчики\medic_2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2264" y="1142984"/>
            <a:ext cx="2095500" cy="2000264"/>
          </a:xfrm>
          <a:prstGeom prst="rect">
            <a:avLst/>
          </a:prstGeom>
          <a:noFill/>
        </p:spPr>
      </p:pic>
      <p:pic>
        <p:nvPicPr>
          <p:cNvPr id="1027" name="Picture 3" descr="D:\Рабочие материалы НЕ ТРОГАТЬ\Рабочие материалы Мама\Картинки с Worda\Дети для заставок\trumb_721542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4286255"/>
            <a:ext cx="2286016" cy="240633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7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17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25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17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 tmFilter="0,0; .5, 1; 1, 1"/>
                                        <p:tgtEl>
                                          <p:spTgt spid="17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4" grpId="0"/>
      <p:bldP spid="17426" grpId="0" build="p"/>
      <p:bldP spid="17427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186</TotalTime>
  <Words>379</Words>
  <Application>Microsoft Office PowerPoint</Application>
  <PresentationFormat>Экран (4:3)</PresentationFormat>
  <Paragraphs>80</Paragraphs>
  <Slides>18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Calibri</vt:lpstr>
      <vt:lpstr>Comic Sans MS</vt:lpstr>
      <vt:lpstr>Franklin Gothic Book</vt:lpstr>
      <vt:lpstr>Franklin Gothic Medium</vt:lpstr>
      <vt:lpstr>Wingdings</vt:lpstr>
      <vt:lpstr>Wingdings 2</vt:lpstr>
      <vt:lpstr>Трек</vt:lpstr>
      <vt:lpstr>Презентация PowerPoint</vt:lpstr>
      <vt:lpstr>    Проблема:       Дети не умеют бережно относиться к хлебу</vt:lpstr>
      <vt:lpstr>    Причина:  Родители не воспитывают  у детей бережного  отношения к хлебу</vt:lpstr>
      <vt:lpstr>      Цель:  Воспитание у детей бережного отношения к хлебу и уважения к людям, которые его растят и выпекают</vt:lpstr>
      <vt:lpstr>Задачи проекта:</vt:lpstr>
      <vt:lpstr>     Как решать ?    Что делать?  1.обсудить проблему с детьми и родителями 2. Составить перспективный  план 3. Привлечь детей  и родителей к проведению мероприятий 4. Подобрать иллюстративный материал 5. Подобрать методическую и художественную литературу 6. Разработать памятки и рекомендации для родителей</vt:lpstr>
      <vt:lpstr>Презентация PowerPoint</vt:lpstr>
      <vt:lpstr>Презентация PowerPoint</vt:lpstr>
      <vt:lpstr>1-я неделя</vt:lpstr>
      <vt:lpstr>2-я неделя</vt:lpstr>
      <vt:lpstr>3-я неделя</vt:lpstr>
      <vt:lpstr>4-я неделя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Светлана</dc:creator>
  <cp:lastModifiedBy>Светлана</cp:lastModifiedBy>
  <cp:revision>23</cp:revision>
  <dcterms:created xsi:type="dcterms:W3CDTF">2010-10-22T10:29:57Z</dcterms:created>
  <dcterms:modified xsi:type="dcterms:W3CDTF">2023-01-13T15:24:20Z</dcterms:modified>
</cp:coreProperties>
</file>