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59" r:id="rId4"/>
    <p:sldId id="349" r:id="rId5"/>
    <p:sldId id="350" r:id="rId6"/>
    <p:sldId id="351" r:id="rId7"/>
    <p:sldId id="257" r:id="rId8"/>
    <p:sldId id="260" r:id="rId9"/>
    <p:sldId id="379" r:id="rId10"/>
    <p:sldId id="381" r:id="rId11"/>
    <p:sldId id="380" r:id="rId12"/>
    <p:sldId id="365" r:id="rId13"/>
    <p:sldId id="385" r:id="rId14"/>
    <p:sldId id="383" r:id="rId15"/>
    <p:sldId id="375" r:id="rId16"/>
    <p:sldId id="366" r:id="rId17"/>
    <p:sldId id="367" r:id="rId18"/>
    <p:sldId id="369" r:id="rId19"/>
    <p:sldId id="373" r:id="rId20"/>
    <p:sldId id="384" r:id="rId21"/>
    <p:sldId id="342" r:id="rId22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vladimirova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638" autoAdjust="0"/>
  </p:normalViewPr>
  <p:slideViewPr>
    <p:cSldViewPr snapToGrid="0" snapToObjects="1">
      <p:cViewPr varScale="1">
        <p:scale>
          <a:sx n="66" d="100"/>
          <a:sy n="66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6C796-1934-438B-8E58-42FBA136AE49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0B518-A385-46F8-B7A9-71B29BD917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81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D489C-5888-40C2-9B8D-558A5BD5BB2E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3C51E-B67B-43D7-B509-3FD8FD16D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592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3C51E-B67B-43D7-B509-3FD8FD16DDC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3C51E-B67B-43D7-B509-3FD8FD16DDC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031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3C51E-B67B-43D7-B509-3FD8FD16DDC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955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3C51E-B67B-43D7-B509-3FD8FD16DDC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215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3C51E-B67B-43D7-B509-3FD8FD16DDC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660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163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207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433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D8E44F-4A56-40D7-B1D1-AACE70BA615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0959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454CA5-28B4-4D55-853E-0C794007266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0241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4BB6C4-D5EB-40ED-88F4-5B69BC618E0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349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7487-12BE-4AF5-B5B2-5D6200E84AA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7999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462563-47F3-4EE6-8AD9-46C31D2CF6A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6870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B3362-4F65-4A7B-BAA4-EB0C6D8DC0A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4785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CF6AA1-D84F-4176-BC71-81041497E1C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9870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6C3EA8-133A-4FDC-B1C2-DABCFD95DBD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827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4155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4D56AD-FC57-4050-BD50-16B97CF891D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24282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F4DB55-B161-4167-A6DE-661A697B26F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0978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B575B9-AF83-4569-81B7-59FA5C2CBA3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35900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fld id="{05FCF4C0-617C-4786-9070-799015C72487}" type="datetime1">
              <a:rPr lang="ru-RU"/>
              <a:pPr>
                <a:defRPr/>
              </a:pPr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384DA-BD47-4D10-A535-9456CA8D50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20491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55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311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92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23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97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62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343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24CCB-5CC4-8748-86AB-C3F8CCB87E6A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6A1E0-9FDA-BC45-8276-DA6505A82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8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98EED1-7688-417E-9A91-406E44D3BE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743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538211" y="2000698"/>
            <a:ext cx="8451802" cy="2467778"/>
          </a:xfrm>
          <a:noFill/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Проектирование 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развивающей 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непосредственно образовательной деятельности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соответствии с ФГОС</a:t>
            </a:r>
            <a:endParaRPr lang="ru-RU" sz="2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8211" y="348343"/>
            <a:ext cx="8097789" cy="769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МКДОУ «Детский  сад №1гКиренска»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41371" y="5341257"/>
            <a:ext cx="4548642" cy="97245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Старший  воспитатель Потакуева О.А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39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4093" y="211810"/>
            <a:ext cx="8185773" cy="454534"/>
          </a:xfrm>
          <a:solidFill>
            <a:srgbClr val="FCD5B5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Мотивация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5601" y="666344"/>
            <a:ext cx="8788399" cy="619165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Возрастные особенности</a:t>
            </a:r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Младший возраст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Мотивация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самом материале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поэтому нет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смысла приглашать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Незнайку! Мотивации и так достаточно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У каждого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ребёнка свой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 – это важно! Материал сам ставит задачу! </a:t>
            </a:r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!!! Успеть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замотивировать, пока они сами не начали с ним действовать.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Средняя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можно привести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персонаж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т.к. в этом возрасте детьми уже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освоены роли.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Старшая группа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(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сюжеты, </a:t>
            </a:r>
            <a:r>
              <a:rPr lang="ru-RU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сюжетосложения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главное не персонажи, а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сюжеты (передал письмо, самого персонажа нет, а есть письмо).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Сюжеты могут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продолжительными (путешествие на машине времени).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НОД может использоваться небольшая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атрибутика, установленные роли, меняющиеся роли.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Подготовительная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с правилами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дети следят за выполнением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правил. Используется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игра-соревнование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установкой на выигрыш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(используются фишки). Дать возможность каждому ребёнку побывать в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5397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0" y="276225"/>
            <a:ext cx="8892480" cy="641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 вопросы</a:t>
            </a:r>
            <a:endParaRPr lang="en-US" sz="24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1.Репродуктивные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(констатирующие) вопросы наибо­лее легкие, доступные, требующие простых ответов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помогают удерживать последовательность высказывания, повествова­ния и способствуют развитию памяти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Начи­наются они вопросительными местоимениями: 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кто? кто это? что? что это? что делает?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2.Поисковые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более сложные и предполагают ис­пользование в ответах распространенные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предложе­ния: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где? куда? откуда? как? когда? сколько? какой?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наблю­дательность и внимание;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3.Проблемные вопросы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начинаются с 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вопросительных на­речий: почему? зачем?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Требуют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определенной мотивации ответов, осмысливания причинно-следственных связей, установления смысловых ассоциаций и, следовательно, непосредственно связаны с развитием логического мышления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349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235940"/>
            <a:ext cx="8679541" cy="647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257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Название 1"/>
          <p:cNvSpPr>
            <a:spLocks noGrp="1"/>
          </p:cNvSpPr>
          <p:nvPr>
            <p:ph type="title"/>
          </p:nvPr>
        </p:nvSpPr>
        <p:spPr>
          <a:xfrm>
            <a:off x="618565" y="268927"/>
            <a:ext cx="8346047" cy="537855"/>
          </a:xfrm>
          <a:solidFill>
            <a:srgbClr val="FCD5B5"/>
          </a:solidFill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результата.  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346" name="Содержимое 2"/>
          <p:cNvSpPr>
            <a:spLocks noGrp="1"/>
          </p:cNvSpPr>
          <p:nvPr>
            <p:ph idx="1"/>
          </p:nvPr>
        </p:nvSpPr>
        <p:spPr>
          <a:xfrm>
            <a:off x="391886" y="1176484"/>
            <a:ext cx="8215085" cy="632014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функции оценочных воздействий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ориентирующая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заключается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том, что ребёнок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вследствие педагогической оценки осознаёт собственные знания,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своего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стимулирующая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определяет переживание ребёнком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своего успеха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неуспеха и является побуждением к деятельности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СОВМЕСТНОЕ ИТОГОВОЕ СУЖДЕНИЕ!!!</a:t>
            </a:r>
            <a:endParaRPr lang="ru-RU" sz="18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8018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Название 1"/>
          <p:cNvSpPr>
            <a:spLocks noGrp="1"/>
          </p:cNvSpPr>
          <p:nvPr>
            <p:ph type="title"/>
          </p:nvPr>
        </p:nvSpPr>
        <p:spPr>
          <a:xfrm>
            <a:off x="618565" y="-29496"/>
            <a:ext cx="8346047" cy="537855"/>
          </a:xfrm>
          <a:solidFill>
            <a:srgbClr val="FCD5B5"/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Рефлексия</a:t>
            </a:r>
            <a:endParaRPr lang="ru-RU" sz="28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08360"/>
            <a:ext cx="9144000" cy="6349640"/>
          </a:xfrm>
        </p:spPr>
        <p:txBody>
          <a:bodyPr>
            <a:noAutofit/>
          </a:bodyPr>
          <a:lstStyle/>
          <a:p>
            <a:pPr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Формирует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рефлексивные навыки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нужно обсуждать: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 – соответствует ли он цели, ожиданиям в начале НОД (он может быть коллективный (У нас получилось?) и индивидуальный (У тебя получилось?);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моменты, которые требуют коррекции (Что хотели бы исправить?);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(Что узнали? О чем расскажете дома?);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способы, последовательность деятельности (Как достигли результата?)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 в ходе деятельности: внимание к интересам других, взаимовыручка;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отношение к происходящему, эмоциональный фон (с каким настроением работали?);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перспективы деятельности (Что еще можно сделать? Что хотели бы еще сделать? Узнать? Какой способ выбрали бы в следующий раз?).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25483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Название 1"/>
          <p:cNvSpPr>
            <a:spLocks noGrp="1"/>
          </p:cNvSpPr>
          <p:nvPr>
            <p:ph type="title"/>
          </p:nvPr>
        </p:nvSpPr>
        <p:spPr>
          <a:xfrm>
            <a:off x="618565" y="214313"/>
            <a:ext cx="8346047" cy="537855"/>
          </a:xfrm>
          <a:solidFill>
            <a:srgbClr val="FCD5B5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Документация НОД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6" name="Содержимое 2"/>
          <p:cNvSpPr>
            <a:spLocks noGrp="1"/>
          </p:cNvSpPr>
          <p:nvPr>
            <p:ph idx="1"/>
          </p:nvPr>
        </p:nvSpPr>
        <p:spPr>
          <a:xfrm>
            <a:off x="323850" y="988142"/>
            <a:ext cx="8640763" cy="5349905"/>
          </a:xfrm>
        </p:spPr>
        <p:txBody>
          <a:bodyPr/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 проектирования НОД может быть представлен в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виде:</a:t>
            </a:r>
            <a:endParaRPr lang="en-US" sz="28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конспекта</a:t>
            </a:r>
            <a:endParaRPr lang="en-US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технологической карты</a:t>
            </a:r>
            <a:endParaRPr lang="en-US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плана-модели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НОД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0898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Название 1"/>
          <p:cNvSpPr>
            <a:spLocks noGrp="1"/>
          </p:cNvSpPr>
          <p:nvPr>
            <p:ph type="title"/>
          </p:nvPr>
        </p:nvSpPr>
        <p:spPr>
          <a:xfrm>
            <a:off x="618565" y="214313"/>
            <a:ext cx="8346047" cy="537855"/>
          </a:xfrm>
          <a:solidFill>
            <a:srgbClr val="FCD5B5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конспекта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6" name="Содержимое 2"/>
          <p:cNvSpPr>
            <a:spLocks noGrp="1"/>
          </p:cNvSpPr>
          <p:nvPr>
            <p:ph idx="1"/>
          </p:nvPr>
        </p:nvSpPr>
        <p:spPr>
          <a:xfrm>
            <a:off x="323850" y="752168"/>
            <a:ext cx="8640763" cy="610583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Заголовок.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риоритетная образовательная область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интеграция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другими образовательными областями,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интеграция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детских видов деятельности.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ормы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 коллективной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самостоятельной деятельности детей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(если она запланирована).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атериал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оборудование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предварительную работу; планируемые результаты.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5.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Задачи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6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. Ход непосредственно образовательной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деятельности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Вводная часть (мотивационный этап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Основная часть (содержательный, деятельностный этап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Заключительная часть (рефлексивный этап).</a:t>
            </a:r>
            <a:endParaRPr lang="ru-RU" sz="24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6211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Название 1"/>
          <p:cNvSpPr>
            <a:spLocks noGrp="1"/>
          </p:cNvSpPr>
          <p:nvPr>
            <p:ph type="title"/>
          </p:nvPr>
        </p:nvSpPr>
        <p:spPr>
          <a:xfrm>
            <a:off x="618565" y="0"/>
            <a:ext cx="8346047" cy="537855"/>
          </a:xfrm>
          <a:solidFill>
            <a:srgbClr val="FCD5B5"/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Технологическая карта</a:t>
            </a:r>
            <a:endParaRPr lang="ru-RU" sz="2800" b="1" dirty="0">
              <a:latin typeface="+mn-lt"/>
            </a:endParaRPr>
          </a:p>
        </p:txBody>
      </p:sp>
      <p:sp>
        <p:nvSpPr>
          <p:cNvPr id="57346" name="Содержимое 2"/>
          <p:cNvSpPr>
            <a:spLocks noGrp="1"/>
          </p:cNvSpPr>
          <p:nvPr>
            <p:ph idx="1"/>
          </p:nvPr>
        </p:nvSpPr>
        <p:spPr>
          <a:xfrm>
            <a:off x="323850" y="552604"/>
            <a:ext cx="8640763" cy="63053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 методической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документации, в которой материал четко структурирован и предназначен для проектирования образовательного процесса в ДОУ.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Понятие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технологической карты напрямую связано с технологическим подходом в современном образовании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07000"/>
              </a:lnSpc>
              <a:buNone/>
            </a:pP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Описание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процесса происходит в виде пошаговой, поэтапной последовательности действий с указанием применяемых средств</a:t>
            </a:r>
            <a:endParaRPr lang="ru-RU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81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Название 1"/>
          <p:cNvSpPr>
            <a:spLocks noGrp="1"/>
          </p:cNvSpPr>
          <p:nvPr>
            <p:ph type="title"/>
          </p:nvPr>
        </p:nvSpPr>
        <p:spPr>
          <a:xfrm>
            <a:off x="618565" y="0"/>
            <a:ext cx="8346047" cy="537855"/>
          </a:xfrm>
          <a:solidFill>
            <a:srgbClr val="FCD5B5"/>
          </a:solidFill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лан-модель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НОД</a:t>
            </a:r>
            <a:endParaRPr lang="ru-RU" sz="2800" b="1" dirty="0">
              <a:latin typeface="+mn-lt"/>
            </a:endParaRPr>
          </a:p>
        </p:txBody>
      </p:sp>
      <p:sp>
        <p:nvSpPr>
          <p:cNvPr id="57346" name="Содержимое 2"/>
          <p:cNvSpPr>
            <a:spLocks noGrp="1"/>
          </p:cNvSpPr>
          <p:nvPr>
            <p:ph idx="1"/>
          </p:nvPr>
        </p:nvSpPr>
        <p:spPr>
          <a:xfrm>
            <a:off x="0" y="552604"/>
            <a:ext cx="8964613" cy="630539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fsd.multiurok.ru/viewImage.php?image=http://e.profkiosk.ru/service_tbn2/i6jfa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5" y="712261"/>
            <a:ext cx="8123955" cy="58627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4239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4171" y="69142"/>
            <a:ext cx="8766629" cy="661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Анализ развивающей НОД</a:t>
            </a:r>
            <a:endParaRPr lang="ru-RU" sz="16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1. Создана ли мотивация для овладения воспитанниками новыми знаниями?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2. Какие условия были созданы для эмоционального включения детей в деятельность? Какие средства были применены?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3. Совместно ли с детьми была определена учебная задача и конкретные действия для ее решения или педагогу пришлось самому называть цель предстоящей деятельности?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4. Опирался ли педагог на имеющийся опыт детей, который необходим для освоения нового способа действий?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5. Акцентировал ли педагог внимание детей на затруднениях? Поощрял ли к высказываниям, вовлекал ли к обсуждениям и к совместной деятельности?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6. Был ли предложен в ходе совместного обсуждения выбор идей, способов действий?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7. Проявили ли воспитанники открытость в общении, умение вести диалог, дискуссию?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8. Какие формы организации коллективной деятельности использовались на занятии?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9. Была ли организована самостоятельная деятельность воспитанников?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10. Каким образом новый материал был включен в систему знаний ребенка? (С помощью дидактических игр, игровых ситуаций, драматизации и др.).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11. Соответствовали ли поставленным задачам (программному содержанию):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тема занятия// формы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организации совместной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деятельности </a:t>
            </a:r>
            <a:r>
              <a:rPr lang="ru-RU" sz="1600" dirty="0" smtClean="0">
                <a:ea typeface="Calibri"/>
                <a:cs typeface="Times New Roman"/>
              </a:rPr>
              <a:t>//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возраст воспитанников 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12. Была ли организована рефлексия и самооценка деятельности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детей ?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13. Какой демонстрационный и раздаточный материал использовался для решения задач?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14. Каким образом были реализованы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здоровьесберегающие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принципы на занятии?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547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337625" y="144675"/>
            <a:ext cx="8349175" cy="109310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Характеристики НОД</a:t>
            </a:r>
            <a:endParaRPr kumimoji="0"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128619" y="1414601"/>
            <a:ext cx="8759794" cy="5224377"/>
          </a:xfrm>
        </p:spPr>
        <p:txBody>
          <a:bodyPr>
            <a:normAutofit fontScale="92500" lnSpcReduction="10000"/>
          </a:bodyPr>
          <a:lstStyle/>
          <a:p>
            <a:pPr algn="ctr"/>
            <a:endParaRPr kumimoji="0" lang="ru-RU" sz="1800" dirty="0">
              <a:latin typeface="Tahoma" charset="0"/>
            </a:endParaRPr>
          </a:p>
          <a:p>
            <a:pPr indent="374650" algn="ctr"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Непосредственно образовательная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деятельность (НОД)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– это деятельность,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основанная на одной из специфических детских видов деятельностей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, 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осуществляемая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совместно со взрослыми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направленная на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освоение детьми одной или нескольких образовательных областей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или их интеграцию с использованием разнообразных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форм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и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методов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работы</a:t>
            </a:r>
            <a:endParaRPr kumimoji="0" lang="ru-RU" sz="2400" dirty="0">
              <a:latin typeface="Tahoma" charset="0"/>
            </a:endParaRPr>
          </a:p>
          <a:p>
            <a:pPr>
              <a:buFont typeface="Wingdings" charset="0"/>
              <a:buNone/>
            </a:pPr>
            <a:r>
              <a:rPr kumimoji="0" lang="ru-RU" sz="2400" dirty="0">
                <a:latin typeface="Tahoma" charset="0"/>
              </a:rPr>
              <a:t>    </a:t>
            </a:r>
            <a:r>
              <a:rPr kumimoji="0" lang="ru-RU" sz="2400" b="1" dirty="0">
                <a:latin typeface="Tahoma" charset="0"/>
              </a:rPr>
              <a:t> </a:t>
            </a:r>
            <a:endParaRPr kumimoji="0" lang="ru-RU" sz="24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026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272165" y="1035586"/>
            <a:ext cx="8414635" cy="1245111"/>
          </a:xfrm>
        </p:spPr>
        <p:txBody>
          <a:bodyPr>
            <a:normAutofit/>
          </a:bodyPr>
          <a:lstStyle/>
          <a:p>
            <a:pPr algn="ctr"/>
            <a:r>
              <a:rPr kumimoji="0" lang="ru-RU" sz="5400" b="1" dirty="0">
                <a:solidFill>
                  <a:srgbClr val="002060"/>
                </a:solidFill>
                <a:latin typeface="Cambria" pitchFamily="18" charset="0"/>
              </a:rPr>
              <a:t>Спасибо за </a:t>
            </a:r>
            <a:r>
              <a:rPr kumimoji="0" lang="ru-RU" sz="5400" b="1" dirty="0" smtClean="0">
                <a:solidFill>
                  <a:srgbClr val="002060"/>
                </a:solidFill>
                <a:latin typeface="Cambria" pitchFamily="18" charset="0"/>
              </a:rPr>
              <a:t>внимание</a:t>
            </a:r>
            <a:r>
              <a:rPr kumimoji="0" lang="ru-RU" sz="5400" b="1" dirty="0" smtClean="0">
                <a:latin typeface="Cambria" pitchFamily="18" charset="0"/>
              </a:rPr>
              <a:t>!</a:t>
            </a:r>
            <a:endParaRPr kumimoji="0" lang="ru-RU" sz="5400" dirty="0">
              <a:latin typeface="Cambria" pitchFamily="18" charset="0"/>
            </a:endParaRPr>
          </a:p>
        </p:txBody>
      </p:sp>
      <p:sp>
        <p:nvSpPr>
          <p:cNvPr id="51202" name="Содержимое 2"/>
          <p:cNvSpPr>
            <a:spLocks noGrp="1"/>
          </p:cNvSpPr>
          <p:nvPr>
            <p:ph idx="1"/>
          </p:nvPr>
        </p:nvSpPr>
        <p:spPr>
          <a:xfrm>
            <a:off x="2285905" y="3674069"/>
            <a:ext cx="4840281" cy="892368"/>
          </a:xfrm>
        </p:spPr>
        <p:txBody>
          <a:bodyPr>
            <a:normAutofit/>
          </a:bodyPr>
          <a:lstStyle/>
          <a:p>
            <a:pPr algn="ctr">
              <a:buFont typeface="Wingdings" charset="0"/>
              <a:buNone/>
            </a:pPr>
            <a:r>
              <a:rPr kumimoji="0" lang="ru-RU" sz="3600" b="1" dirty="0" smtClean="0">
                <a:solidFill>
                  <a:srgbClr val="006600"/>
                </a:solidFill>
                <a:latin typeface="Cambria" pitchFamily="18" charset="0"/>
              </a:rPr>
              <a:t>Желаем успехов!</a:t>
            </a:r>
            <a:endParaRPr kumimoji="0" lang="ru-RU" sz="3600" b="1" dirty="0">
              <a:solidFill>
                <a:srgbClr val="0066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04496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337625" y="144675"/>
            <a:ext cx="8349175" cy="109310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Характеристики НОД</a:t>
            </a:r>
            <a:endParaRPr kumimoji="0"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128619" y="1414601"/>
            <a:ext cx="8759794" cy="5224377"/>
          </a:xfrm>
        </p:spPr>
        <p:txBody>
          <a:bodyPr>
            <a:normAutofit fontScale="77500" lnSpcReduction="20000"/>
          </a:bodyPr>
          <a:lstStyle/>
          <a:p>
            <a:endParaRPr kumimoji="0" lang="ru-RU" sz="1800" dirty="0">
              <a:latin typeface="Tahoma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содержанию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Комбинированная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сочетание разных видов деятельности или нескольких дидактических задач, не имеющих логических связей между собой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Комплексная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реализация задач средствами разных видов деятельности при ассоциативных связях между ними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Один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 деятельности доминирует,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дополняет, создает эмоциональный настрой.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Интегрированная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соединяет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знания из разных образовательных областей на равноправной основе, дополняя друг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друга. </a:t>
            </a:r>
            <a:endParaRPr kumimoji="0" lang="ru-RU" sz="24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872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337625" y="144675"/>
            <a:ext cx="8349175" cy="54849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 содержанию НОД</a:t>
            </a:r>
            <a:endParaRPr kumimoji="0"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693174"/>
            <a:ext cx="9143999" cy="6164825"/>
          </a:xfrm>
        </p:spPr>
        <p:txBody>
          <a:bodyPr>
            <a:normAutofit fontScale="55000" lnSpcReduction="20000"/>
          </a:bodyPr>
          <a:lstStyle/>
          <a:p>
            <a:endParaRPr kumimoji="0" lang="ru-RU" sz="1800" dirty="0">
              <a:latin typeface="Tahoma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подбирается в соответствии с поставленными задачами, в том числе и с воспитательными;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должна быть интересной для детей, доступной, в меру сложной,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должна быть направлена не только на закрепление, уточнение того, что дети знают и умеют, но и на расширение, обогащение опыта детей, формирование новых представлений;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возможности продумывается единая линия содержания (если НОД сюжетная);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должна быть практическая направленность (связь содержания с жизнью, обсуждение того, где это встречается, где это может быть использовано);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включает наличие интегративных связей с другими образовательными областями с целью актуализации имеющихся знаний и умений из других видов деятельности;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предусматривает реализацию гендерного подхода (если позволяет содержание);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имеет воспитательную направленность (формирование положительного отношения к тому, что познают дети, развитие навыков сотрудничества, формирование личностных качеств).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823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337625" y="144675"/>
            <a:ext cx="8349175" cy="54849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Особенности НОД по возрастам </a:t>
            </a:r>
            <a:endParaRPr kumimoji="0"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693174"/>
            <a:ext cx="9143999" cy="6164825"/>
          </a:xfrm>
        </p:spPr>
        <p:txBody>
          <a:bodyPr>
            <a:normAutofit fontScale="92500" lnSpcReduction="10000"/>
          </a:bodyPr>
          <a:lstStyle/>
          <a:p>
            <a:endParaRPr kumimoji="0" lang="ru-RU" sz="1800" dirty="0">
              <a:latin typeface="Tahoma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3-х лет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- 10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занятий в неделю продолжительностью 8–10 мин.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4-го года жизни – 10 занятий продолжительностью не более 15 минут.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5-го года жизни – 10 занятий продолжительностью не более 20 минут.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6-го года жизни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- 13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занятий продолжительностью не более 25 минут.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7/8-го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 жизни – 14 занятий продолжительностью не более 30 минут.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536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Название 1"/>
          <p:cNvSpPr>
            <a:spLocks noGrp="1"/>
          </p:cNvSpPr>
          <p:nvPr>
            <p:ph type="title"/>
          </p:nvPr>
        </p:nvSpPr>
        <p:spPr>
          <a:xfrm>
            <a:off x="339725" y="144676"/>
            <a:ext cx="8604251" cy="607492"/>
          </a:xfrm>
          <a:solidFill>
            <a:srgbClr val="E6B9B8"/>
          </a:solidFill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Формы организации детей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339725" y="752167"/>
            <a:ext cx="8604250" cy="6002593"/>
          </a:xfrm>
        </p:spPr>
        <p:txBody>
          <a:bodyPr>
            <a:normAutofit fontScale="62500" lnSpcReduction="20000"/>
          </a:bodyPr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Индивидуальная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Достоинства: позволяет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индивидуализировать обучение (содержание, методы, средства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Недостатки: требует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ребёнка больших нервных затрат; создаёт эмоциональный дискомфорт, неэкономичность обучения; ограничение сотрудничества с другими детьми.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литературой; письменные упражнения; экспериментальная деятельность – опыты, наблюдения; работа на компьютере.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Подгрупповая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 делится на подгруппы. Основания для комплектации: личная симпатия, общность интересов, но не по уровню развития. </a:t>
            </a: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группами во время непосредственно образовательной деятельности; экскурсия по группам; трудовая практическая непосредственно образовательная деятельность.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Фронтальная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Общегрупповая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(работа со всей группой, чёткое расписание, единое содержание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Достоинства -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чёткая организационная структура, простое управление, возможность взаимодействия детей, экономичность обучения;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Недостаток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– трудности в индивидуализации обучения</a:t>
            </a:r>
            <a:endParaRPr lang="ru-RU" sz="4800" dirty="0">
              <a:latin typeface="Tahoma" charset="0"/>
            </a:endParaRPr>
          </a:p>
          <a:p>
            <a:pPr marL="457200" lvl="1" indent="0">
              <a:buFont typeface="Wingdings" charset="0"/>
              <a:buNone/>
            </a:pPr>
            <a:endParaRPr lang="ru-RU" sz="16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282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369779" y="165101"/>
            <a:ext cx="8317020" cy="572318"/>
          </a:xfrm>
          <a:solidFill>
            <a:srgbClr val="E6B9B8"/>
          </a:solidFill>
        </p:spPr>
        <p:txBody>
          <a:bodyPr>
            <a:normAutofit fontScale="90000"/>
          </a:bodyPr>
          <a:lstStyle/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 НОД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737420"/>
            <a:ext cx="8911450" cy="5901558"/>
          </a:xfrm>
        </p:spPr>
        <p:txBody>
          <a:bodyPr>
            <a:noAutofit/>
          </a:bodyPr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соревнования 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КВН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(предполагает разделение детей на 2 подгруппы и проводится как математическая или литературная викторина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Театрализованные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 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микросценки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познавательной информацией).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Сюжетно-ролевые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 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Консультации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(когда ребёнок обучается, консультируясь у другого ребёнка).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взаимообучению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Аукционы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(проводятся как настольная игра «Менеджер»).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Игры-сомнения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поиск истины (исследовательская деятельность детей типа тает - не тает, летает - не летает).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Диалоги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типа «Следствие ведут знатоки» (работа со схемой, ориентировка по схеме с детективной сюжетной линией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типа «Поле чудес» (проводится как игра «Поле чудес» для читающих детей).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викторины (проводятся викторины с ответами на вопросы: Что? Где? Когда?).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концерты 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Музыкальная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гостиная (игра ориентирована на развитие музыкальной памяти).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80000"/>
              </a:lnSpc>
            </a:pPr>
            <a:endParaRPr lang="ru-RU" sz="1800" dirty="0">
              <a:solidFill>
                <a:srgbClr val="33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891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4093" y="253389"/>
            <a:ext cx="8185773" cy="646264"/>
          </a:xfrm>
          <a:solidFill>
            <a:srgbClr val="FCD5B5"/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Структура НОД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4093" y="1175658"/>
            <a:ext cx="8246533" cy="4738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Вводная часть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мотивационный этап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pPr marL="0" indent="0" algn="ctr">
              <a:buNone/>
            </a:pP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Основная часть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содержательный, деятельностный этап).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Заключительная часть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рефлексивный этап). 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98316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4093" y="253389"/>
            <a:ext cx="8185773" cy="646264"/>
          </a:xfrm>
          <a:solidFill>
            <a:srgbClr val="FCD5B5"/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Мотивация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5601" y="912580"/>
            <a:ext cx="8246533" cy="594542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построения мотивации: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учёт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 старшем возрасте познавательный интерес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вытесняет игровую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мотивацию);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мотивация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должна быть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экономной (2-3 мин), она не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должна доминировать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иначе теряется познавательный интерес;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завершённость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персонаж должен проявляться в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течение непосредственно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деятельности.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Используя игровую мотивации воспитателю необходимо принять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позицию «равного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партнёра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496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1566</TotalTime>
  <Words>1251</Words>
  <Application>Microsoft Office PowerPoint</Application>
  <PresentationFormat>Экран (4:3)</PresentationFormat>
  <Paragraphs>162</Paragraphs>
  <Slides>20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Тема1</vt:lpstr>
      <vt:lpstr> Проектирование  развивающей  непосредственно образовательной деятельности  в соответствии с ФГОС</vt:lpstr>
      <vt:lpstr>Характеристики НОД</vt:lpstr>
      <vt:lpstr>Характеристики НОД</vt:lpstr>
      <vt:lpstr>Требования к содержанию НОД</vt:lpstr>
      <vt:lpstr>Особенности НОД по возрастам </vt:lpstr>
      <vt:lpstr>Формы организации детей </vt:lpstr>
      <vt:lpstr>Формы организации НОД</vt:lpstr>
      <vt:lpstr>Структура НОД</vt:lpstr>
      <vt:lpstr>Мотивация</vt:lpstr>
      <vt:lpstr>Мотивация</vt:lpstr>
      <vt:lpstr>Презентация PowerPoint</vt:lpstr>
      <vt:lpstr>Презентация PowerPoint</vt:lpstr>
      <vt:lpstr>Оценка результата.   </vt:lpstr>
      <vt:lpstr>Рефлексия</vt:lpstr>
      <vt:lpstr>Документация НОД</vt:lpstr>
      <vt:lpstr>Структура конспекта</vt:lpstr>
      <vt:lpstr>Технологическая карта</vt:lpstr>
      <vt:lpstr>План-модель НОД</vt:lpstr>
      <vt:lpstr>Презентация PowerPoint</vt:lpstr>
      <vt:lpstr>Спасибо за внимание!</vt:lpstr>
    </vt:vector>
  </TitlesOfParts>
  <Company>k.belaya@yandex.ru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ФГОС ДО. Интерактивные технологии в работе с дошкольниками.</dc:title>
  <dc:creator>Ксения Белая</dc:creator>
  <cp:lastModifiedBy>Оля</cp:lastModifiedBy>
  <cp:revision>231</cp:revision>
  <dcterms:created xsi:type="dcterms:W3CDTF">2016-01-29T08:19:11Z</dcterms:created>
  <dcterms:modified xsi:type="dcterms:W3CDTF">2019-12-19T05:42:19Z</dcterms:modified>
</cp:coreProperties>
</file>