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64" r:id="rId1"/>
  </p:sldMasterIdLst>
  <p:notesMasterIdLst>
    <p:notesMasterId r:id="rId27"/>
  </p:notesMasterIdLst>
  <p:sldIdLst>
    <p:sldId id="338" r:id="rId2"/>
    <p:sldId id="339" r:id="rId3"/>
    <p:sldId id="316" r:id="rId4"/>
    <p:sldId id="360" r:id="rId5"/>
    <p:sldId id="359" r:id="rId6"/>
    <p:sldId id="358" r:id="rId7"/>
    <p:sldId id="346" r:id="rId8"/>
    <p:sldId id="361" r:id="rId9"/>
    <p:sldId id="348" r:id="rId10"/>
    <p:sldId id="362" r:id="rId11"/>
    <p:sldId id="352" r:id="rId12"/>
    <p:sldId id="343" r:id="rId13"/>
    <p:sldId id="353" r:id="rId14"/>
    <p:sldId id="291" r:id="rId15"/>
    <p:sldId id="330" r:id="rId16"/>
    <p:sldId id="354" r:id="rId17"/>
    <p:sldId id="355" r:id="rId18"/>
    <p:sldId id="331" r:id="rId19"/>
    <p:sldId id="332" r:id="rId20"/>
    <p:sldId id="333" r:id="rId21"/>
    <p:sldId id="298" r:id="rId22"/>
    <p:sldId id="365" r:id="rId23"/>
    <p:sldId id="367" r:id="rId24"/>
    <p:sldId id="366" r:id="rId25"/>
    <p:sldId id="312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092" y="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0C423A-FE1D-412D-8817-D3093331A26B}" type="doc">
      <dgm:prSet loTypeId="urn:microsoft.com/office/officeart/2005/8/layout/vProcess5" loCatId="process" qsTypeId="urn:microsoft.com/office/officeart/2005/8/quickstyle/simple4" qsCatId="simple" csTypeId="urn:microsoft.com/office/officeart/2005/8/colors/accent6_3" csCatId="accent6" phldr="1"/>
      <dgm:spPr/>
      <dgm:t>
        <a:bodyPr/>
        <a:lstStyle/>
        <a:p>
          <a:endParaRPr lang="ru-RU"/>
        </a:p>
      </dgm:t>
    </dgm:pt>
    <dgm:pt modelId="{D37A4F2A-0ABC-4441-859F-FFCF53242EF5}">
      <dgm:prSet custT="1"/>
      <dgm:spPr/>
      <dgm:t>
        <a:bodyPr/>
        <a:lstStyle/>
        <a:p>
          <a:pPr algn="ctr"/>
          <a:r>
            <a:rPr lang="ru-RU" sz="32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Комплексно-тематическое планирование</a:t>
          </a:r>
          <a:endParaRPr lang="ru-RU" sz="32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F09EE2D-1B77-432E-99A6-3AD8911D06DC}" type="parTrans" cxnId="{F1A26DB9-1A31-4C19-8537-AC4CE93BA6BF}">
      <dgm:prSet/>
      <dgm:spPr/>
      <dgm:t>
        <a:bodyPr/>
        <a:lstStyle/>
        <a:p>
          <a:endParaRPr lang="ru-RU"/>
        </a:p>
      </dgm:t>
    </dgm:pt>
    <dgm:pt modelId="{67C06FED-0ECC-4492-AE94-A60B81D8B9F5}" type="sibTrans" cxnId="{F1A26DB9-1A31-4C19-8537-AC4CE93BA6BF}">
      <dgm:prSet/>
      <dgm:spPr/>
      <dgm:t>
        <a:bodyPr/>
        <a:lstStyle/>
        <a:p>
          <a:endParaRPr lang="ru-RU"/>
        </a:p>
      </dgm:t>
    </dgm:pt>
    <dgm:pt modelId="{43118CA0-106C-42E7-8FC8-33B09630F477}">
      <dgm:prSet custT="1"/>
      <dgm:spPr/>
      <dgm:t>
        <a:bodyPr/>
        <a:lstStyle/>
        <a:p>
          <a:pPr algn="ctr"/>
          <a:r>
            <a:rPr lang="ru-RU" sz="3200" b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перспективно – тематическое планирование  </a:t>
          </a:r>
          <a:endParaRPr lang="ru-RU" sz="32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F85EB93-E016-4075-B3F1-23BC7BB574DE}" type="parTrans" cxnId="{D817FF5C-230A-445F-BB18-F33C07258422}">
      <dgm:prSet/>
      <dgm:spPr/>
      <dgm:t>
        <a:bodyPr/>
        <a:lstStyle/>
        <a:p>
          <a:endParaRPr lang="ru-RU"/>
        </a:p>
      </dgm:t>
    </dgm:pt>
    <dgm:pt modelId="{59D2EA64-9D21-41FB-BF45-14F0BEA4E297}" type="sibTrans" cxnId="{D817FF5C-230A-445F-BB18-F33C07258422}">
      <dgm:prSet/>
      <dgm:spPr/>
      <dgm:t>
        <a:bodyPr/>
        <a:lstStyle/>
        <a:p>
          <a:endParaRPr lang="ru-RU"/>
        </a:p>
      </dgm:t>
    </dgm:pt>
    <dgm:pt modelId="{0B69E908-263C-43E1-B453-B03D3EF071CA}">
      <dgm:prSet custT="1"/>
      <dgm:spPr/>
      <dgm:t>
        <a:bodyPr/>
        <a:lstStyle/>
        <a:p>
          <a:pPr algn="ctr"/>
          <a:r>
            <a:rPr lang="ru-RU" sz="3200" b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Календарное планирование</a:t>
          </a:r>
          <a:endParaRPr lang="ru-RU" sz="32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624588A-8D41-4E37-B942-0D0ABFBD9254}" type="parTrans" cxnId="{AE8480B2-6164-4047-95F0-04C128A91C27}">
      <dgm:prSet/>
      <dgm:spPr/>
      <dgm:t>
        <a:bodyPr/>
        <a:lstStyle/>
        <a:p>
          <a:endParaRPr lang="ru-RU"/>
        </a:p>
      </dgm:t>
    </dgm:pt>
    <dgm:pt modelId="{870BF8A1-8CB3-42BA-A35D-EC2A4FE3C05E}" type="sibTrans" cxnId="{AE8480B2-6164-4047-95F0-04C128A91C27}">
      <dgm:prSet/>
      <dgm:spPr/>
      <dgm:t>
        <a:bodyPr/>
        <a:lstStyle/>
        <a:p>
          <a:endParaRPr lang="ru-RU"/>
        </a:p>
      </dgm:t>
    </dgm:pt>
    <dgm:pt modelId="{79A8E8EE-D205-46DF-9E57-A8C1538444ED}" type="pres">
      <dgm:prSet presAssocID="{E20C423A-FE1D-412D-8817-D3093331A26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7E9AA97-A599-47C7-9A66-2A810F2C456A}" type="pres">
      <dgm:prSet presAssocID="{E20C423A-FE1D-412D-8817-D3093331A26B}" presName="dummyMaxCanvas" presStyleCnt="0">
        <dgm:presLayoutVars/>
      </dgm:prSet>
      <dgm:spPr/>
      <dgm:t>
        <a:bodyPr/>
        <a:lstStyle/>
        <a:p>
          <a:endParaRPr lang="ru-RU"/>
        </a:p>
      </dgm:t>
    </dgm:pt>
    <dgm:pt modelId="{E3765766-9A55-475D-BD9C-EA2B809120D4}" type="pres">
      <dgm:prSet presAssocID="{E20C423A-FE1D-412D-8817-D3093331A26B}" presName="ThreeNodes_1" presStyleLbl="node1" presStyleIdx="0" presStyleCnt="3" custLinFactNeighborY="59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0FFCEE-B264-41BB-A86E-2F535EA045A9}" type="pres">
      <dgm:prSet presAssocID="{E20C423A-FE1D-412D-8817-D3093331A26B}" presName="ThreeNodes_2" presStyleLbl="node1" presStyleIdx="1" presStyleCnt="3" custLinFactNeighborX="240" custLinFactNeighborY="11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C2BA14-42B6-4E42-8E7F-0AE2D2219F30}" type="pres">
      <dgm:prSet presAssocID="{E20C423A-FE1D-412D-8817-D3093331A26B}" presName="ThreeNodes_3" presStyleLbl="node1" presStyleIdx="2" presStyleCnt="3" custLinFactNeighborX="6659" custLinFactNeighborY="367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3B3B0D-1EC6-4343-B49C-1927A7FD7479}" type="pres">
      <dgm:prSet presAssocID="{E20C423A-FE1D-412D-8817-D3093331A26B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88E640-5EC5-49D9-ACD1-E9F20685F8DA}" type="pres">
      <dgm:prSet presAssocID="{E20C423A-FE1D-412D-8817-D3093331A26B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F01BE9-8AC7-4D0F-9B93-8782EE718B9A}" type="pres">
      <dgm:prSet presAssocID="{E20C423A-FE1D-412D-8817-D3093331A26B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A62897-CCB6-493B-8F20-0A11AD3C8DB6}" type="pres">
      <dgm:prSet presAssocID="{E20C423A-FE1D-412D-8817-D3093331A26B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EFD721-64B2-466C-A321-F148C3550B8B}" type="pres">
      <dgm:prSet presAssocID="{E20C423A-FE1D-412D-8817-D3093331A26B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F28CD64-982E-4384-A5D9-55FDA4F8CFF0}" type="presOf" srcId="{59D2EA64-9D21-41FB-BF45-14F0BEA4E297}" destId="{0E88E640-5EC5-49D9-ACD1-E9F20685F8DA}" srcOrd="0" destOrd="0" presId="urn:microsoft.com/office/officeart/2005/8/layout/vProcess5"/>
    <dgm:cxn modelId="{AE8480B2-6164-4047-95F0-04C128A91C27}" srcId="{E20C423A-FE1D-412D-8817-D3093331A26B}" destId="{0B69E908-263C-43E1-B453-B03D3EF071CA}" srcOrd="2" destOrd="0" parTransId="{B624588A-8D41-4E37-B942-0D0ABFBD9254}" sibTransId="{870BF8A1-8CB3-42BA-A35D-EC2A4FE3C05E}"/>
    <dgm:cxn modelId="{D01D5DF7-44AA-4AA7-A13D-F4719653B7A7}" type="presOf" srcId="{67C06FED-0ECC-4492-AE94-A60B81D8B9F5}" destId="{003B3B0D-1EC6-4343-B49C-1927A7FD7479}" srcOrd="0" destOrd="0" presId="urn:microsoft.com/office/officeart/2005/8/layout/vProcess5"/>
    <dgm:cxn modelId="{4EF12D0F-5BD4-4B77-9FCC-5F38077ADBB1}" type="presOf" srcId="{D37A4F2A-0ABC-4441-859F-FFCF53242EF5}" destId="{E3765766-9A55-475D-BD9C-EA2B809120D4}" srcOrd="0" destOrd="0" presId="urn:microsoft.com/office/officeart/2005/8/layout/vProcess5"/>
    <dgm:cxn modelId="{F1A26DB9-1A31-4C19-8537-AC4CE93BA6BF}" srcId="{E20C423A-FE1D-412D-8817-D3093331A26B}" destId="{D37A4F2A-0ABC-4441-859F-FFCF53242EF5}" srcOrd="0" destOrd="0" parTransId="{BF09EE2D-1B77-432E-99A6-3AD8911D06DC}" sibTransId="{67C06FED-0ECC-4492-AE94-A60B81D8B9F5}"/>
    <dgm:cxn modelId="{3267D8D9-F0F5-4264-A20F-A9AE15C313EC}" type="presOf" srcId="{E20C423A-FE1D-412D-8817-D3093331A26B}" destId="{79A8E8EE-D205-46DF-9E57-A8C1538444ED}" srcOrd="0" destOrd="0" presId="urn:microsoft.com/office/officeart/2005/8/layout/vProcess5"/>
    <dgm:cxn modelId="{472430E5-C48A-40E2-96DC-80A7C151F5AC}" type="presOf" srcId="{D37A4F2A-0ABC-4441-859F-FFCF53242EF5}" destId="{F1F01BE9-8AC7-4D0F-9B93-8782EE718B9A}" srcOrd="1" destOrd="0" presId="urn:microsoft.com/office/officeart/2005/8/layout/vProcess5"/>
    <dgm:cxn modelId="{F954C0AC-97C5-443C-A93A-9DC27F9FE60E}" type="presOf" srcId="{43118CA0-106C-42E7-8FC8-33B09630F477}" destId="{C0A62897-CCB6-493B-8F20-0A11AD3C8DB6}" srcOrd="1" destOrd="0" presId="urn:microsoft.com/office/officeart/2005/8/layout/vProcess5"/>
    <dgm:cxn modelId="{A85B6C87-7AF0-479A-8804-0481F714EDE4}" type="presOf" srcId="{0B69E908-263C-43E1-B453-B03D3EF071CA}" destId="{72EFD721-64B2-466C-A321-F148C3550B8B}" srcOrd="1" destOrd="0" presId="urn:microsoft.com/office/officeart/2005/8/layout/vProcess5"/>
    <dgm:cxn modelId="{65987DDA-D2A1-46ED-986E-9A80E1284343}" type="presOf" srcId="{43118CA0-106C-42E7-8FC8-33B09630F477}" destId="{EC0FFCEE-B264-41BB-A86E-2F535EA045A9}" srcOrd="0" destOrd="0" presId="urn:microsoft.com/office/officeart/2005/8/layout/vProcess5"/>
    <dgm:cxn modelId="{D817FF5C-230A-445F-BB18-F33C07258422}" srcId="{E20C423A-FE1D-412D-8817-D3093331A26B}" destId="{43118CA0-106C-42E7-8FC8-33B09630F477}" srcOrd="1" destOrd="0" parTransId="{EF85EB93-E016-4075-B3F1-23BC7BB574DE}" sibTransId="{59D2EA64-9D21-41FB-BF45-14F0BEA4E297}"/>
    <dgm:cxn modelId="{FB2D954A-7C3A-4B29-8326-EC84A2756C83}" type="presOf" srcId="{0B69E908-263C-43E1-B453-B03D3EF071CA}" destId="{24C2BA14-42B6-4E42-8E7F-0AE2D2219F30}" srcOrd="0" destOrd="0" presId="urn:microsoft.com/office/officeart/2005/8/layout/vProcess5"/>
    <dgm:cxn modelId="{41C42488-1944-4F32-A3FD-3A989FCA9713}" type="presParOf" srcId="{79A8E8EE-D205-46DF-9E57-A8C1538444ED}" destId="{C7E9AA97-A599-47C7-9A66-2A810F2C456A}" srcOrd="0" destOrd="0" presId="urn:microsoft.com/office/officeart/2005/8/layout/vProcess5"/>
    <dgm:cxn modelId="{057A1D7D-8821-4AD2-8B7F-92BF019578C4}" type="presParOf" srcId="{79A8E8EE-D205-46DF-9E57-A8C1538444ED}" destId="{E3765766-9A55-475D-BD9C-EA2B809120D4}" srcOrd="1" destOrd="0" presId="urn:microsoft.com/office/officeart/2005/8/layout/vProcess5"/>
    <dgm:cxn modelId="{628037BC-991C-4C61-87E6-7AEAECDA81C7}" type="presParOf" srcId="{79A8E8EE-D205-46DF-9E57-A8C1538444ED}" destId="{EC0FFCEE-B264-41BB-A86E-2F535EA045A9}" srcOrd="2" destOrd="0" presId="urn:microsoft.com/office/officeart/2005/8/layout/vProcess5"/>
    <dgm:cxn modelId="{4BE1E7A9-BE9D-453B-ABE1-7F9A16F95AAD}" type="presParOf" srcId="{79A8E8EE-D205-46DF-9E57-A8C1538444ED}" destId="{24C2BA14-42B6-4E42-8E7F-0AE2D2219F30}" srcOrd="3" destOrd="0" presId="urn:microsoft.com/office/officeart/2005/8/layout/vProcess5"/>
    <dgm:cxn modelId="{EC4CE2AE-8D65-478C-BE11-4D16E5A79BE0}" type="presParOf" srcId="{79A8E8EE-D205-46DF-9E57-A8C1538444ED}" destId="{003B3B0D-1EC6-4343-B49C-1927A7FD7479}" srcOrd="4" destOrd="0" presId="urn:microsoft.com/office/officeart/2005/8/layout/vProcess5"/>
    <dgm:cxn modelId="{AFAABBD0-E214-4711-B904-3EC877BDF5AE}" type="presParOf" srcId="{79A8E8EE-D205-46DF-9E57-A8C1538444ED}" destId="{0E88E640-5EC5-49D9-ACD1-E9F20685F8DA}" srcOrd="5" destOrd="0" presId="urn:microsoft.com/office/officeart/2005/8/layout/vProcess5"/>
    <dgm:cxn modelId="{2EFFD1D1-65E9-4632-82E2-A1EDAFD91234}" type="presParOf" srcId="{79A8E8EE-D205-46DF-9E57-A8C1538444ED}" destId="{F1F01BE9-8AC7-4D0F-9B93-8782EE718B9A}" srcOrd="6" destOrd="0" presId="urn:microsoft.com/office/officeart/2005/8/layout/vProcess5"/>
    <dgm:cxn modelId="{EFBE6A5F-5EAF-4A06-8EAD-5C650F67007C}" type="presParOf" srcId="{79A8E8EE-D205-46DF-9E57-A8C1538444ED}" destId="{C0A62897-CCB6-493B-8F20-0A11AD3C8DB6}" srcOrd="7" destOrd="0" presId="urn:microsoft.com/office/officeart/2005/8/layout/vProcess5"/>
    <dgm:cxn modelId="{DC205412-6EF7-4501-8D79-15D3307E2302}" type="presParOf" srcId="{79A8E8EE-D205-46DF-9E57-A8C1538444ED}" destId="{72EFD721-64B2-466C-A321-F148C3550B8B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3765766-9A55-475D-BD9C-EA2B809120D4}">
      <dsp:nvSpPr>
        <dsp:cNvPr id="0" name=""/>
        <dsp:cNvSpPr/>
      </dsp:nvSpPr>
      <dsp:spPr>
        <a:xfrm>
          <a:off x="0" y="83848"/>
          <a:ext cx="6865620" cy="14173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6">
                <a:shade val="80000"/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6">
                <a:shade val="80000"/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6">
                <a:shade val="80000"/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6">
                <a:shade val="80000"/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Комплексно-тематическое планирование</a:t>
          </a:r>
          <a:endParaRPr lang="ru-RU" sz="3200" b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83848"/>
        <a:ext cx="5419244" cy="1417320"/>
      </dsp:txXfrm>
    </dsp:sp>
    <dsp:sp modelId="{EC0FFCEE-B264-41BB-A86E-2F535EA045A9}">
      <dsp:nvSpPr>
        <dsp:cNvPr id="0" name=""/>
        <dsp:cNvSpPr/>
      </dsp:nvSpPr>
      <dsp:spPr>
        <a:xfrm>
          <a:off x="622267" y="1670052"/>
          <a:ext cx="6865620" cy="14173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shade val="80000"/>
                <a:hueOff val="-262118"/>
                <a:satOff val="-11340"/>
                <a:lumOff val="15267"/>
                <a:alphaOff val="0"/>
                <a:tint val="75000"/>
                <a:shade val="85000"/>
                <a:satMod val="230000"/>
              </a:schemeClr>
            </a:gs>
            <a:gs pos="25000">
              <a:schemeClr val="accent6">
                <a:shade val="80000"/>
                <a:hueOff val="-262118"/>
                <a:satOff val="-11340"/>
                <a:lumOff val="15267"/>
                <a:alphaOff val="0"/>
                <a:tint val="90000"/>
                <a:shade val="70000"/>
                <a:satMod val="220000"/>
              </a:schemeClr>
            </a:gs>
            <a:gs pos="50000">
              <a:schemeClr val="accent6">
                <a:shade val="80000"/>
                <a:hueOff val="-262118"/>
                <a:satOff val="-11340"/>
                <a:lumOff val="15267"/>
                <a:alphaOff val="0"/>
                <a:tint val="90000"/>
                <a:shade val="58000"/>
                <a:satMod val="225000"/>
              </a:schemeClr>
            </a:gs>
            <a:gs pos="65000">
              <a:schemeClr val="accent6">
                <a:shade val="80000"/>
                <a:hueOff val="-262118"/>
                <a:satOff val="-11340"/>
                <a:lumOff val="15267"/>
                <a:alphaOff val="0"/>
                <a:tint val="90000"/>
                <a:shade val="58000"/>
                <a:satMod val="225000"/>
              </a:schemeClr>
            </a:gs>
            <a:gs pos="80000">
              <a:schemeClr val="accent6">
                <a:shade val="80000"/>
                <a:hueOff val="-262118"/>
                <a:satOff val="-11340"/>
                <a:lumOff val="15267"/>
                <a:alphaOff val="0"/>
                <a:tint val="90000"/>
                <a:shade val="69000"/>
                <a:satMod val="220000"/>
              </a:schemeClr>
            </a:gs>
            <a:gs pos="100000">
              <a:schemeClr val="accent6">
                <a:shade val="80000"/>
                <a:hueOff val="-262118"/>
                <a:satOff val="-11340"/>
                <a:lumOff val="15267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перспективно – тематическое планирование  </a:t>
          </a:r>
          <a:endParaRPr lang="ru-RU" sz="3200" b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22267" y="1670052"/>
        <a:ext cx="5338571" cy="1417320"/>
      </dsp:txXfrm>
    </dsp:sp>
    <dsp:sp modelId="{24C2BA14-42B6-4E42-8E7F-0AE2D2219F30}">
      <dsp:nvSpPr>
        <dsp:cNvPr id="0" name=""/>
        <dsp:cNvSpPr/>
      </dsp:nvSpPr>
      <dsp:spPr>
        <a:xfrm>
          <a:off x="1211579" y="3307080"/>
          <a:ext cx="6865620" cy="14173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shade val="80000"/>
                <a:hueOff val="-524236"/>
                <a:satOff val="-22681"/>
                <a:lumOff val="30533"/>
                <a:alphaOff val="0"/>
                <a:tint val="75000"/>
                <a:shade val="85000"/>
                <a:satMod val="230000"/>
              </a:schemeClr>
            </a:gs>
            <a:gs pos="25000">
              <a:schemeClr val="accent6">
                <a:shade val="80000"/>
                <a:hueOff val="-524236"/>
                <a:satOff val="-22681"/>
                <a:lumOff val="30533"/>
                <a:alphaOff val="0"/>
                <a:tint val="90000"/>
                <a:shade val="70000"/>
                <a:satMod val="220000"/>
              </a:schemeClr>
            </a:gs>
            <a:gs pos="50000">
              <a:schemeClr val="accent6">
                <a:shade val="80000"/>
                <a:hueOff val="-524236"/>
                <a:satOff val="-22681"/>
                <a:lumOff val="30533"/>
                <a:alphaOff val="0"/>
                <a:tint val="90000"/>
                <a:shade val="58000"/>
                <a:satMod val="225000"/>
              </a:schemeClr>
            </a:gs>
            <a:gs pos="65000">
              <a:schemeClr val="accent6">
                <a:shade val="80000"/>
                <a:hueOff val="-524236"/>
                <a:satOff val="-22681"/>
                <a:lumOff val="30533"/>
                <a:alphaOff val="0"/>
                <a:tint val="90000"/>
                <a:shade val="58000"/>
                <a:satMod val="225000"/>
              </a:schemeClr>
            </a:gs>
            <a:gs pos="80000">
              <a:schemeClr val="accent6">
                <a:shade val="80000"/>
                <a:hueOff val="-524236"/>
                <a:satOff val="-22681"/>
                <a:lumOff val="30533"/>
                <a:alphaOff val="0"/>
                <a:tint val="90000"/>
                <a:shade val="69000"/>
                <a:satMod val="220000"/>
              </a:schemeClr>
            </a:gs>
            <a:gs pos="100000">
              <a:schemeClr val="accent6">
                <a:shade val="80000"/>
                <a:hueOff val="-524236"/>
                <a:satOff val="-22681"/>
                <a:lumOff val="30533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Календарное планирование</a:t>
          </a:r>
          <a:endParaRPr lang="ru-RU" sz="3200" b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11579" y="3307080"/>
        <a:ext cx="5338571" cy="1417320"/>
      </dsp:txXfrm>
    </dsp:sp>
    <dsp:sp modelId="{003B3B0D-1EC6-4343-B49C-1927A7FD7479}">
      <dsp:nvSpPr>
        <dsp:cNvPr id="0" name=""/>
        <dsp:cNvSpPr/>
      </dsp:nvSpPr>
      <dsp:spPr>
        <a:xfrm>
          <a:off x="5944361" y="1074801"/>
          <a:ext cx="921258" cy="921258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5944361" y="1074801"/>
        <a:ext cx="921258" cy="921258"/>
      </dsp:txXfrm>
    </dsp:sp>
    <dsp:sp modelId="{0E88E640-5EC5-49D9-ACD1-E9F20685F8DA}">
      <dsp:nvSpPr>
        <dsp:cNvPr id="0" name=""/>
        <dsp:cNvSpPr/>
      </dsp:nvSpPr>
      <dsp:spPr>
        <a:xfrm>
          <a:off x="6550151" y="2718892"/>
          <a:ext cx="921258" cy="921258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550151" y="2718892"/>
        <a:ext cx="921258" cy="9212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5CCBD52-8971-4D65-9402-069DDFE302C0}" type="datetimeFigureOut">
              <a:rPr lang="ru-RU"/>
              <a:pPr>
                <a:defRPr/>
              </a:pPr>
              <a:t>20.12.2019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03963EF-95E0-48E5-A62B-F76BFC1DCB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44DFE9-4D3A-4C4B-8BA9-0E96C8571865}" type="datetimeFigureOut">
              <a:rPr lang="en-US" smtClean="0"/>
              <a:pPr>
                <a:defRPr/>
              </a:pPr>
              <a:t>12/20/2019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2DD47370-01AB-4478-8E2C-A97CF0745F1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44DFE9-4D3A-4C4B-8BA9-0E96C8571865}" type="datetimeFigureOut">
              <a:rPr lang="en-US" smtClean="0"/>
              <a:pPr>
                <a:defRPr/>
              </a:pPr>
              <a:t>12/20/2019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D47370-01AB-4478-8E2C-A97CF0745F1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44DFE9-4D3A-4C4B-8BA9-0E96C8571865}" type="datetimeFigureOut">
              <a:rPr lang="en-US" smtClean="0"/>
              <a:pPr>
                <a:defRPr/>
              </a:pPr>
              <a:t>12/20/2019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D47370-01AB-4478-8E2C-A97CF0745F1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44DFE9-4D3A-4C4B-8BA9-0E96C8571865}" type="datetimeFigureOut">
              <a:rPr lang="en-US" smtClean="0"/>
              <a:pPr>
                <a:defRPr/>
              </a:pPr>
              <a:t>12/20/2019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2DD47370-01AB-4478-8E2C-A97CF0745F1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44DFE9-4D3A-4C4B-8BA9-0E96C8571865}" type="datetimeFigureOut">
              <a:rPr lang="en-US" smtClean="0"/>
              <a:pPr>
                <a:defRPr/>
              </a:pPr>
              <a:t>12/20/2019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D47370-01AB-4478-8E2C-A97CF0745F1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44DFE9-4D3A-4C4B-8BA9-0E96C8571865}" type="datetimeFigureOut">
              <a:rPr lang="en-US" smtClean="0"/>
              <a:pPr>
                <a:defRPr/>
              </a:pPr>
              <a:t>12/20/2019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D47370-01AB-4478-8E2C-A97CF0745F1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44DFE9-4D3A-4C4B-8BA9-0E96C8571865}" type="datetimeFigureOut">
              <a:rPr lang="en-US" smtClean="0"/>
              <a:pPr>
                <a:defRPr/>
              </a:pPr>
              <a:t>12/20/2019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2DD47370-01AB-4478-8E2C-A97CF0745F1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44DFE9-4D3A-4C4B-8BA9-0E96C8571865}" type="datetimeFigureOut">
              <a:rPr lang="en-US" smtClean="0"/>
              <a:pPr>
                <a:defRPr/>
              </a:pPr>
              <a:t>12/20/2019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D47370-01AB-4478-8E2C-A97CF0745F1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44DFE9-4D3A-4C4B-8BA9-0E96C8571865}" type="datetimeFigureOut">
              <a:rPr lang="en-US" smtClean="0"/>
              <a:pPr>
                <a:defRPr/>
              </a:pPr>
              <a:t>12/20/2019</a:t>
            </a:fld>
            <a:endParaRPr lang="en-US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D47370-01AB-4478-8E2C-A97CF0745F1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44DFE9-4D3A-4C4B-8BA9-0E96C8571865}" type="datetimeFigureOut">
              <a:rPr lang="en-US" smtClean="0"/>
              <a:pPr>
                <a:defRPr/>
              </a:pPr>
              <a:t>12/20/2019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D47370-01AB-4478-8E2C-A97CF0745F1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44DFE9-4D3A-4C4B-8BA9-0E96C8571865}" type="datetimeFigureOut">
              <a:rPr lang="en-US" smtClean="0"/>
              <a:pPr>
                <a:defRPr/>
              </a:pPr>
              <a:t>12/20/2019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D47370-01AB-4478-8E2C-A97CF0745F1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9E44DFE9-4D3A-4C4B-8BA9-0E96C8571865}" type="datetimeFigureOut">
              <a:rPr lang="en-US" smtClean="0"/>
              <a:pPr>
                <a:defRPr/>
              </a:pPr>
              <a:t>12/20/2019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DD47370-01AB-4478-8E2C-A97CF0745F1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1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33400"/>
            <a:ext cx="7924800" cy="6156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23622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«Виды и формы планирования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воспитательно-образовательной деятельности в соответствии с ФГОС дошкольного образования»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62000" y="762000"/>
            <a:ext cx="80010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Схема тематического планирования психолого-педагогической работы с детьми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1447800"/>
            <a:ext cx="8458200" cy="4853768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Тематический принцип построения образовательного процесса поможет сделать жизнь детей интересной, связать её с окружающей действительностью.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Построение всего образовательного процесса вокруг одной центральной темы даёт большие возможности для развития детей. У дошкольников появляются многочисленные возможности для практики, экспериментирования, развития основных навыков, понятийного мышления в процессе проживания содержания программы во всех видах детской деятельности.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Схема тематического планирования работы с детьми на месяц, кроме темы недели, включает в себя цели и задачи. В конце недели планируются итоговые мероприятия с детьми – это могут быть праздники, выставки, картотеки разнообразных игр, выпуск книг и т. д.</a:t>
            </a:r>
          </a:p>
          <a:p>
            <a:pPr algn="ctr"/>
            <a:r>
              <a:rPr lang="ru-RU" sz="1600" b="1" i="1" dirty="0" smtClean="0"/>
              <a:t>Комплексно-тематическое планирование </a:t>
            </a:r>
            <a:r>
              <a:rPr lang="ru-RU" sz="1600" dirty="0" smtClean="0"/>
              <a:t>является составной частью основной общеобразовательной программы ДОУ и должно быть разработано старшим воспитателем (руководителем) и педагогами каждой возрастной группы на учебный год </a:t>
            </a:r>
          </a:p>
          <a:p>
            <a:pPr algn="ctr"/>
            <a:r>
              <a:rPr lang="ru-RU" sz="1600" dirty="0" smtClean="0"/>
              <a:t>(с сентября по май включительно).</a:t>
            </a:r>
          </a:p>
          <a:p>
            <a:pPr algn="ctr"/>
            <a:r>
              <a:rPr lang="ru-RU" sz="1600" dirty="0" smtClean="0"/>
              <a:t>Комплексно-тематическое планирование оформляется в печатном виде должно иметь титульный лист.</a:t>
            </a:r>
          </a:p>
          <a:p>
            <a:pPr algn="ctr"/>
            <a:r>
              <a:rPr lang="ru-RU" sz="1600" dirty="0" smtClean="0"/>
              <a:t>Данный вид планирования должен отражать:</a:t>
            </a:r>
          </a:p>
          <a:p>
            <a:pPr lvl="0" algn="ctr">
              <a:buFont typeface="Wingdings" pitchFamily="2" charset="2"/>
              <a:buChar char="Ø"/>
            </a:pPr>
            <a:r>
              <a:rPr lang="ru-RU" sz="1600" dirty="0" smtClean="0"/>
              <a:t>наименование темы и период ее реализации;</a:t>
            </a:r>
          </a:p>
          <a:p>
            <a:pPr lvl="0" algn="ctr">
              <a:buFont typeface="Wingdings" pitchFamily="2" charset="2"/>
              <a:buChar char="Ø"/>
            </a:pPr>
            <a:r>
              <a:rPr lang="ru-RU" sz="1600" dirty="0" smtClean="0"/>
              <a:t>решаемые педагогические задачи;</a:t>
            </a:r>
          </a:p>
          <a:p>
            <a:pPr lvl="0" algn="ctr">
              <a:buFont typeface="Wingdings" pitchFamily="2" charset="2"/>
              <a:buChar char="Ø"/>
            </a:pPr>
            <a:r>
              <a:rPr lang="ru-RU" sz="1600" dirty="0" smtClean="0"/>
              <a:t>варианты итоговых мероприятий.</a:t>
            </a:r>
            <a:endParaRPr lang="ru-RU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Рисунок 4"/>
          <p:cNvGraphicFramePr>
            <a:graphicFrameLocks noGrp="1"/>
          </p:cNvGraphicFramePr>
          <p:nvPr>
            <p:ph type="pic" idx="1"/>
          </p:nvPr>
        </p:nvGraphicFramePr>
        <p:xfrm>
          <a:off x="1981200" y="1371599"/>
          <a:ext cx="5334000" cy="4626864"/>
        </p:xfrm>
        <a:graphic>
          <a:graphicData uri="http://schemas.openxmlformats.org/drawingml/2006/table">
            <a:tbl>
              <a:tblPr/>
              <a:tblGrid>
                <a:gridCol w="860323"/>
                <a:gridCol w="943826"/>
                <a:gridCol w="1981273"/>
                <a:gridCol w="1548578"/>
              </a:tblGrid>
              <a:tr h="3979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Месяц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Неделя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Тема недели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События, праздники, традиции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933">
                <a:tc row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Сентябрь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1– я 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«Мой любимый детский сад»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День знаний.  </a:t>
                      </a: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Лупп-брусничный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9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2 - 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«Осень. Я и моя природа»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9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3 - 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«Дары осени»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9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4 - 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« Я и моя семья»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День дошкольного работника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6900">
                <a:tc row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Октябрь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1 - 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«Лес, деревья»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Всемирный день пожилого человека,</a:t>
                      </a: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 dirty="0" err="1">
                          <a:latin typeface="Times New Roman"/>
                          <a:ea typeface="Calibri"/>
                          <a:cs typeface="Times New Roman"/>
                        </a:rPr>
                        <a:t>Арина-шиповница</a:t>
                      </a: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9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2 - 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«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Опасные ситуации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Всемирный день животных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9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3 - 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Я вырасту здоровым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9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4 - 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«Транспорт»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967">
                <a:tc row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Ноябрь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1 - 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«Мой дом»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9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2 - 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«Посуда»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Calibri"/>
                        <a:ea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9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3 - 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Гендерное воспитание. Образ Я.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Всемирный день ребенка, </a:t>
                      </a: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Андрей осенний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9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4 - 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«</a:t>
                      </a: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Синичкин  день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День матери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65" marR="53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133600" y="386090"/>
            <a:ext cx="5943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Тематические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недели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 первой младшей группе на 2019-2020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уч.г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Перспективное планирование  (Осень)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а\Desktop\img20191117_13293384.jpg"/>
          <p:cNvPicPr>
            <a:picLocks noChangeAspect="1" noChangeArrowheads="1"/>
          </p:cNvPicPr>
          <p:nvPr/>
        </p:nvPicPr>
        <p:blipFill>
          <a:blip r:embed="rId2" cstate="print"/>
          <a:srcRect l="3414" b="13737"/>
          <a:stretch>
            <a:fillRect/>
          </a:stretch>
        </p:blipFill>
        <p:spPr bwMode="auto">
          <a:xfrm>
            <a:off x="304800" y="228600"/>
            <a:ext cx="8623890" cy="5791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Рисунок 10"/>
          <p:cNvGraphicFramePr>
            <a:graphicFrameLocks noGrp="1"/>
          </p:cNvGraphicFramePr>
          <p:nvPr>
            <p:ph type="pic" idx="1"/>
          </p:nvPr>
        </p:nvGraphicFramePr>
        <p:xfrm>
          <a:off x="1371600" y="1600200"/>
          <a:ext cx="6644057" cy="4798250"/>
        </p:xfrm>
        <a:graphic>
          <a:graphicData uri="http://schemas.openxmlformats.org/drawingml/2006/table">
            <a:tbl>
              <a:tblPr/>
              <a:tblGrid>
                <a:gridCol w="610409"/>
                <a:gridCol w="827138"/>
                <a:gridCol w="3657228"/>
                <a:gridCol w="774641"/>
                <a:gridCol w="774641"/>
              </a:tblGrid>
              <a:tr h="697166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Осень. Я и моя природа.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416" marR="33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2860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900" dirty="0">
                          <a:latin typeface="Calibri"/>
                          <a:ea typeface="Calibri"/>
                        </a:rPr>
                        <a:t>1 мл.</a:t>
                      </a:r>
                    </a:p>
                  </a:txBody>
                  <a:tcPr marL="33416" marR="33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Осень. Признаки осени. Формировать элементарные представления об осени (сезонных изменениях в природе, одежде людей, на участке детского сада). 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416" marR="33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2860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09-13 сентября</a:t>
                      </a:r>
                    </a:p>
                  </a:txBody>
                  <a:tcPr marL="33416" marR="33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«Происшествия в осеннем лесу»- развлечение.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416" marR="33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02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2860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900" dirty="0">
                          <a:latin typeface="Calibri"/>
                          <a:ea typeface="Calibri"/>
                        </a:rPr>
                        <a:t>2 мл.</a:t>
                      </a:r>
                    </a:p>
                  </a:txBody>
                  <a:tcPr marL="33416" marR="33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Расширять представления детей об осени, сезонных изменениях в природе, одежде людей, на участке детского сада.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Безопасное поведение в природе, бережное отношение к природе.  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416" marR="33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2860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09-13 сентября</a:t>
                      </a:r>
                    </a:p>
                  </a:txBody>
                  <a:tcPr marL="33416" marR="33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«Происшествия в осеннем лесу»- развлечение.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416" marR="33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5444"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Золотая осень. Признаки осени. Дары осени.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416" marR="33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2860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средняя</a:t>
                      </a:r>
                    </a:p>
                  </a:txBody>
                  <a:tcPr marL="33416" marR="33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Расширять представления детей об осени, о времени сбора урожая, о некоторых овощах и фруктах, ягодах, сезонных изменениях в природе, одежде людей.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Развивать умение устанавливать простейшие связи между явлениями живой и неживой природы, вести сезонные наблюдения. Правила безопасного поведения в природе, бережное отношение к природе.  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416" marR="33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2860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09-13 сентября</a:t>
                      </a:r>
                    </a:p>
                  </a:txBody>
                  <a:tcPr marL="33416" marR="33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Праздник «Золотая Осень».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416" marR="33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81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2860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старшая</a:t>
                      </a:r>
                      <a:r>
                        <a:rPr lang="ru-RU" sz="900" dirty="0">
                          <a:latin typeface="Calibri"/>
                          <a:ea typeface="Calibri"/>
                        </a:rPr>
                        <a:t> </a:t>
                      </a:r>
                    </a:p>
                  </a:txBody>
                  <a:tcPr marL="33416" marR="33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Расширять  знания  детей  об  осени, о времени сбора урожая, о некоторых овощах и фруктах, ягодах.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Продолжать знакомить с сельскохо­зяйственными  профессиями. Закреплять знания о правилах безопасного поведения в природе. Закреплять знания о временах года, последовательности месяцев в году. Воспитывать  бережное  отношение к природе. Расширять представления об отображении осени в произведениях искусства  (поэтического,  изобразительного, музыкального). Расширять представления о творческих профессиях.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416" marR="33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2860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900" dirty="0">
                          <a:latin typeface="Times New Roman"/>
                          <a:ea typeface="Times New Roman"/>
                        </a:rPr>
                        <a:t>09-13 сентября</a:t>
                      </a:r>
                    </a:p>
                  </a:txBody>
                  <a:tcPr marL="33416" marR="33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Праздник «Золотая Осень». 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416" marR="33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30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2860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9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подготовительная</a:t>
                      </a:r>
                    </a:p>
                  </a:txBody>
                  <a:tcPr marL="33416" marR="33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Расширить знания детей об осени. Продолжать знакомить с сельскохо­зяйственными  профессиями. Закреплять знания о правилах безопасного поведения в природе, о временах года, последовательности месяцев в году.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Расширять представления об отображении осени в произведениях искусства  (поэтического,  изобразительного, музыкального). Расширять представления о творческих профессиях.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416" marR="33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2860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ru-RU" sz="900" dirty="0">
                          <a:latin typeface="Times New Roman"/>
                          <a:ea typeface="Times New Roman"/>
                        </a:rPr>
                        <a:t>09-13 сентября</a:t>
                      </a:r>
                    </a:p>
                  </a:txBody>
                  <a:tcPr marL="33416" marR="33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Праздник «Золотая Осень». 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416" marR="334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81000" y="533400"/>
            <a:ext cx="80010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Календарно-тематический план образовательной деятельности в ДОУ</a:t>
            </a:r>
            <a:b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(сентябрь – май)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371597" y="1066800"/>
          <a:ext cx="6629402" cy="420624"/>
        </p:xfrm>
        <a:graphic>
          <a:graphicData uri="http://schemas.openxmlformats.org/drawingml/2006/table">
            <a:tbl>
              <a:tblPr/>
              <a:tblGrid>
                <a:gridCol w="609603"/>
                <a:gridCol w="838200"/>
                <a:gridCol w="3657600"/>
                <a:gridCol w="762000"/>
                <a:gridCol w="761999"/>
              </a:tblGrid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Тема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38" marR="456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Группы.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38" marR="456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Развернутое содержание работы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38" marR="456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Период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38" marR="456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Варианты итоговых мероприятий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38" marR="456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990600" y="685800"/>
            <a:ext cx="7772400" cy="3505200"/>
          </a:xfrm>
          <a:prstGeom prst="horizontalScroll">
            <a:avLst/>
          </a:prstGeom>
          <a:solidFill>
            <a:schemeClr val="bg2">
              <a:lumMod val="75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ПЕРСПЕКТИВНО-ТЕМАТИЧЕСКИЙ ПЛАН </a:t>
            </a:r>
            <a:b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СИСТЕМЕ ПЛАНИРОВАНИЯ ОБРАЗОВАТЕЛЬНОГО ПРОЦЕССА ДОУ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62000" y="197346"/>
            <a:ext cx="72390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Перспективное планирование НОД составляется для каждой возрастной группы с учетом комплексно-тематического планирования.</a:t>
            </a:r>
            <a:endParaRPr lang="ru-RU" sz="28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Выбирается тема недели, которая называется и первоначально рассматривается на занятии по ознакомлению с окружающим миром (экология или ознакомление с природным миром, знакомство с социальной действительностью), которое проводится в первый день недели;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 остальные занятия (развитие речи, элементарных математических представлений, лепка, аппликация, конструирование и другие) продолжают предложенную тему, так или иначе связаны с ней;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каждом из последующих занятий дается короткое повторение темы недели;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родителей предлагаются краткие рекомендации, советы по организации домашних занятий, наблюдений в природе, домашнего чтения детям.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81000" y="1122235"/>
          <a:ext cx="7848600" cy="5748528"/>
        </p:xfrm>
        <a:graphic>
          <a:graphicData uri="http://schemas.openxmlformats.org/drawingml/2006/table">
            <a:tbl>
              <a:tblPr/>
              <a:tblGrid>
                <a:gridCol w="609600"/>
                <a:gridCol w="6553200"/>
                <a:gridCol w="685800"/>
              </a:tblGrid>
              <a:tr h="94387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Числа недели: 16 – 20 сентября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35" marR="21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6633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Тема недели:</a:t>
                      </a:r>
                      <a:r>
                        <a:rPr lang="ru-RU" sz="700" b="1">
                          <a:latin typeface="Times New Roman"/>
                          <a:ea typeface="Times New Roman"/>
                          <a:cs typeface="Times New Roman"/>
                        </a:rPr>
                        <a:t> «Дары осени»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latin typeface="Times New Roman"/>
                          <a:ea typeface="Times New Roman"/>
                          <a:cs typeface="Times New Roman"/>
                        </a:rPr>
                        <a:t>Задачи: </a:t>
                      </a: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Расширять  знания  детей  об  осени, о времени сбора урожая, о некоторых овощах и фруктах, ягодах. Продолжать знакомить с сельскохо­зяйственными  профессиями. Закреплять знания о правилах безопасного поведения в природе. Закреплять знания о временах года, последовательности месяцев в году. Воспитывать  бережное  отношение к природе. Расширять представления об отображении осени в произведениях искусства  (поэтического,  изобразительного, музыкального). Расширять представления о творческих профессиях.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35" marR="21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011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Понедельник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35" marR="21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latin typeface="Times New Roman"/>
                          <a:ea typeface="Calibri"/>
                          <a:cs typeface="Times New Roman"/>
                        </a:rPr>
                        <a:t>1.Познание 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dirty="0">
                          <a:latin typeface="Times New Roman"/>
                          <a:ea typeface="Calibri"/>
                          <a:cs typeface="Times New Roman"/>
                        </a:rPr>
                        <a:t>Тема: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«Винегрет и салат – здоровье ребят»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dirty="0">
                          <a:latin typeface="Times New Roman"/>
                          <a:ea typeface="Calibri"/>
                          <a:cs typeface="Times New Roman"/>
                        </a:rPr>
                        <a:t>Цель: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 Развивать диалогическую и монологическую форму речи. Закреплять умение составлять краткое описание овоща. Воспитывать интерес к труду и желание трудиться.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dirty="0">
                          <a:latin typeface="Times New Roman"/>
                          <a:ea typeface="Calibri"/>
                          <a:cs typeface="Times New Roman"/>
                        </a:rPr>
                        <a:t>Литература: 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Затулина стр. 13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latin typeface="Times New Roman"/>
                          <a:ea typeface="Calibri"/>
                          <a:cs typeface="Times New Roman"/>
                        </a:rPr>
                        <a:t>3.Х/Т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700" b="1" dirty="0">
                          <a:latin typeface="Times New Roman"/>
                          <a:ea typeface="Calibri"/>
                          <a:cs typeface="Times New Roman"/>
                        </a:rPr>
                        <a:t>Лепка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dirty="0">
                          <a:latin typeface="Times New Roman"/>
                          <a:ea typeface="Calibri"/>
                          <a:cs typeface="Times New Roman"/>
                        </a:rPr>
                        <a:t>Тема: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 Лепка «Вылепи овощи и фрукты»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dirty="0">
                          <a:latin typeface="Times New Roman"/>
                          <a:ea typeface="Calibri"/>
                          <a:cs typeface="Times New Roman"/>
                        </a:rPr>
                        <a:t>Цель: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 Учить самостоятельно отбирать необходимый цвет пластилина, подбирать необходимую форму (шар, овал). Развивать мелкую моторику рук при создании объемных поделок. 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dirty="0">
                          <a:latin typeface="Times New Roman"/>
                          <a:ea typeface="Calibri"/>
                          <a:cs typeface="Times New Roman"/>
                        </a:rPr>
                        <a:t>Литература: 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  Комарова стр. 37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35" marR="21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Calibri"/>
                          <a:cs typeface="Times New Roman"/>
                        </a:rPr>
                        <a:t>2. Музыкальное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35" marR="21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6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Вторник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35" marR="21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ru-RU" sz="700" b="1">
                          <a:latin typeface="Times New Roman"/>
                          <a:ea typeface="Calibri"/>
                          <a:cs typeface="Times New Roman"/>
                        </a:rPr>
                        <a:t>ФЭМП №  3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>
                          <a:latin typeface="Times New Roman"/>
                          <a:ea typeface="Calibri"/>
                          <a:cs typeface="Times New Roman"/>
                        </a:rPr>
                        <a:t>Тема:</a:t>
                      </a: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 «Счёт до 6»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>
                          <a:latin typeface="Times New Roman"/>
                          <a:ea typeface="Calibri"/>
                          <a:cs typeface="Times New Roman"/>
                        </a:rPr>
                        <a:t>Цель: </a:t>
                      </a: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Обучение счёту до 6, составлению групп из 6 предметов. Обучение соотнесению символов и количества предметов.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>
                          <a:latin typeface="Times New Roman"/>
                          <a:ea typeface="Calibri"/>
                          <a:cs typeface="Times New Roman"/>
                        </a:rPr>
                        <a:t>Литература: </a:t>
                      </a: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 Сычева стр. 16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35" marR="21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Calibri"/>
                          <a:cs typeface="Times New Roman"/>
                        </a:rPr>
                        <a:t>2. Физкультурное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35" marR="21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03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Среда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35" marR="21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7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ru-RU" sz="700" b="1" dirty="0">
                          <a:latin typeface="Times New Roman"/>
                          <a:ea typeface="Calibri"/>
                          <a:cs typeface="Times New Roman"/>
                        </a:rPr>
                        <a:t>Коммуникация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dirty="0">
                          <a:latin typeface="Times New Roman"/>
                          <a:ea typeface="Calibri"/>
                          <a:cs typeface="Times New Roman"/>
                        </a:rPr>
                        <a:t>Тема: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Составление  рассказов  на тему «Осень наступила»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dirty="0">
                          <a:latin typeface="Times New Roman"/>
                          <a:ea typeface="Calibri"/>
                          <a:cs typeface="Times New Roman"/>
                        </a:rPr>
                        <a:t>Цель: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Учить рассказывать, ориентируясь на план. Приобщать к восприятию поэтических произведений о природе.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dirty="0">
                          <a:latin typeface="Times New Roman"/>
                          <a:ea typeface="Calibri"/>
                          <a:cs typeface="Times New Roman"/>
                        </a:rPr>
                        <a:t>Литература: 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700" dirty="0" err="1">
                          <a:latin typeface="Times New Roman"/>
                          <a:ea typeface="Calibri"/>
                          <a:cs typeface="Times New Roman"/>
                        </a:rPr>
                        <a:t>Гербова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стр. 30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latin typeface="Times New Roman"/>
                          <a:ea typeface="Calibri"/>
                          <a:cs typeface="Times New Roman"/>
                        </a:rPr>
                        <a:t>3.Х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700" b="1" dirty="0">
                          <a:latin typeface="Times New Roman"/>
                          <a:ea typeface="Calibri"/>
                          <a:cs typeface="Times New Roman"/>
                        </a:rPr>
                        <a:t>Т Рисование 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dirty="0">
                          <a:latin typeface="Times New Roman"/>
                          <a:ea typeface="Calibri"/>
                          <a:cs typeface="Times New Roman"/>
                        </a:rPr>
                        <a:t>Тема: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«Ветка рябины»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dirty="0">
                          <a:latin typeface="Times New Roman"/>
                          <a:ea typeface="Calibri"/>
                          <a:cs typeface="Times New Roman"/>
                        </a:rPr>
                        <a:t>Цель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: Продолжать знакомить детей с натюрмортом, учить рисовать его красками. Знакомить с техникой рисования с натуры (передача в рисунке строения, формы, пропорций). Воспитывать чувство любви к красоте родной природы.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dirty="0">
                          <a:latin typeface="Times New Roman"/>
                          <a:ea typeface="Calibri"/>
                          <a:cs typeface="Times New Roman"/>
                        </a:rPr>
                        <a:t>Литература: 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700" dirty="0" err="1">
                          <a:latin typeface="Times New Roman"/>
                          <a:ea typeface="Calibri"/>
                          <a:cs typeface="Times New Roman"/>
                        </a:rPr>
                        <a:t>Волчкова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изо стр. 14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35" marR="21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latin typeface="Times New Roman"/>
                          <a:ea typeface="Calibri"/>
                          <a:cs typeface="Times New Roman"/>
                        </a:rPr>
                        <a:t>2. Музыкальное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35" marR="21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03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Четверг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35" marR="21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latin typeface="Times New Roman"/>
                          <a:ea typeface="Calibri"/>
                          <a:cs typeface="Times New Roman"/>
                        </a:rPr>
                        <a:t>1.Чтение Х/Л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dirty="0">
                          <a:latin typeface="Times New Roman"/>
                          <a:ea typeface="Calibri"/>
                          <a:cs typeface="Times New Roman"/>
                        </a:rPr>
                        <a:t>Тема: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Заучивание стихотворения А.Н.  Плещеева «Осенью»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dirty="0">
                          <a:latin typeface="Times New Roman"/>
                          <a:ea typeface="Calibri"/>
                          <a:cs typeface="Times New Roman"/>
                        </a:rPr>
                        <a:t>Цель: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Учить вслушиваться в ритм и мелодику поэтического текста. Помогать выразительно, с естественными интонациями, читать стихи. 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dirty="0">
                          <a:latin typeface="Times New Roman"/>
                          <a:ea typeface="Calibri"/>
                          <a:cs typeface="Times New Roman"/>
                        </a:rPr>
                        <a:t>Литература: 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Затулина стр. 11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latin typeface="Times New Roman"/>
                          <a:ea typeface="Calibri"/>
                          <a:cs typeface="Times New Roman"/>
                        </a:rPr>
                        <a:t>3.Х/Т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700" b="1" dirty="0">
                          <a:latin typeface="Times New Roman"/>
                          <a:ea typeface="Calibri"/>
                          <a:cs typeface="Times New Roman"/>
                        </a:rPr>
                        <a:t>Аппликация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dirty="0">
                          <a:latin typeface="Times New Roman"/>
                          <a:ea typeface="Calibri"/>
                          <a:cs typeface="Times New Roman"/>
                        </a:rPr>
                        <a:t>Тема:  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«Дары осени»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dirty="0">
                          <a:latin typeface="Times New Roman"/>
                          <a:ea typeface="Calibri"/>
                          <a:cs typeface="Times New Roman"/>
                        </a:rPr>
                        <a:t>Цель: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 Учить вырезать различные формы из листа бумаги (круг, овал), плавно срезая углы. Обратить внимание на цветовое сочетание, как способ оказания эмоционального воздействия, на композицию, как средство построения картины.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dirty="0">
                          <a:latin typeface="Times New Roman"/>
                          <a:ea typeface="Calibri"/>
                          <a:cs typeface="Times New Roman"/>
                        </a:rPr>
                        <a:t>Литература: 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700" dirty="0" err="1">
                          <a:latin typeface="Times New Roman"/>
                          <a:ea typeface="Calibri"/>
                          <a:cs typeface="Times New Roman"/>
                        </a:rPr>
                        <a:t>Волчкова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изо стр. 9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35" marR="21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Calibri"/>
                          <a:cs typeface="Times New Roman"/>
                        </a:rPr>
                        <a:t>2. Физкультурное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35" marR="21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03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Пятница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35" marR="21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latin typeface="Times New Roman"/>
                          <a:ea typeface="Calibri"/>
                          <a:cs typeface="Times New Roman"/>
                        </a:rPr>
                        <a:t>1.Познание Экология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dirty="0">
                          <a:latin typeface="Times New Roman"/>
                          <a:ea typeface="Calibri"/>
                          <a:cs typeface="Times New Roman"/>
                        </a:rPr>
                        <a:t>Тема: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 «Осенние хлопоты человека»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dirty="0">
                          <a:latin typeface="Times New Roman"/>
                          <a:ea typeface="Calibri"/>
                          <a:cs typeface="Times New Roman"/>
                        </a:rPr>
                        <a:t>Цель: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Дать понятие об осенних приготовлениях человека к змее на огороде, в саду. Воспитывать желание помогать взрослым в заготовке овощей и фруктов. 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dirty="0">
                          <a:latin typeface="Times New Roman"/>
                          <a:ea typeface="Calibri"/>
                          <a:cs typeface="Times New Roman"/>
                        </a:rPr>
                        <a:t>Литература: 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Степанова стр. 29)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latin typeface="Times New Roman"/>
                          <a:ea typeface="Calibri"/>
                          <a:cs typeface="Times New Roman"/>
                        </a:rPr>
                        <a:t>2. Конструирование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dirty="0">
                          <a:latin typeface="Times New Roman"/>
                          <a:ea typeface="Calibri"/>
                          <a:cs typeface="Times New Roman"/>
                        </a:rPr>
                        <a:t>Тема: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 «Грузовик для урожая»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dirty="0">
                          <a:latin typeface="Times New Roman"/>
                          <a:ea typeface="Calibri"/>
                          <a:cs typeface="Times New Roman"/>
                        </a:rPr>
                        <a:t>Цель: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Учить заменять одни детали на другие, комбинировать их, определять способы действия. 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dirty="0">
                          <a:latin typeface="Times New Roman"/>
                          <a:ea typeface="Calibri"/>
                          <a:cs typeface="Times New Roman"/>
                        </a:rPr>
                        <a:t>Литература: 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700" dirty="0" err="1">
                          <a:latin typeface="Times New Roman"/>
                          <a:ea typeface="Calibri"/>
                          <a:cs typeface="Times New Roman"/>
                        </a:rPr>
                        <a:t>Куцакова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стр. 49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35" marR="21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Times New Roman"/>
                          <a:ea typeface="Calibri"/>
                          <a:cs typeface="Times New Roman"/>
                        </a:rPr>
                        <a:t>3. Физкультурное (на прогулке)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35" marR="21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356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latin typeface="Times New Roman"/>
                          <a:ea typeface="Calibri"/>
                          <a:cs typeface="Times New Roman"/>
                        </a:rPr>
                        <a:t>Итоговое мероприятие: Праздник «Золотая осень»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035" marR="210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90600" y="533401"/>
          <a:ext cx="7315200" cy="4629150"/>
        </p:xfrm>
        <a:graphic>
          <a:graphicData uri="http://schemas.openxmlformats.org/drawingml/2006/table">
            <a:tbl>
              <a:tblPr/>
              <a:tblGrid>
                <a:gridCol w="1242406"/>
                <a:gridCol w="1793992"/>
                <a:gridCol w="1449311"/>
                <a:gridCol w="1518442"/>
                <a:gridCol w="1311049"/>
              </a:tblGrid>
              <a:tr h="853707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Calibri"/>
                          <a:cs typeface="Times New Roman"/>
                        </a:rPr>
                        <a:t>Тема недели: Дары осени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Calibri"/>
                          <a:cs typeface="Times New Roman"/>
                        </a:rPr>
                        <a:t>Задачи:</a:t>
                      </a: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 Расширить знания детей об осени. Продолжать знакомить с сельскохо­зяйственными  профессиями. Закреплять знания о правилах безопасного поведения в природе, о временах года, последовательности месяцев в году.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Расширять представления об отображении осени в произведениях искусства  (поэтического,  изобразительного, музыкального). Расширять представления о творческих профессиях.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Calibri"/>
                          <a:cs typeface="Times New Roman"/>
                        </a:rPr>
                        <a:t>Итоговое мероприятие: </a:t>
                      </a: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Осенний </a:t>
                      </a:r>
                      <a:r>
                        <a:rPr lang="ru-RU" sz="900" dirty="0" smtClean="0">
                          <a:latin typeface="Times New Roman"/>
                          <a:ea typeface="Calibri"/>
                          <a:cs typeface="Times New Roman"/>
                        </a:rPr>
                        <a:t>праздник. 20 сентября. Ответственный: Лаврова Е.Н., </a:t>
                      </a:r>
                      <a:r>
                        <a:rPr lang="ru-RU" sz="900" dirty="0" err="1" smtClean="0">
                          <a:latin typeface="Times New Roman"/>
                          <a:ea typeface="Calibri"/>
                          <a:cs typeface="Times New Roman"/>
                        </a:rPr>
                        <a:t>Мелехина</a:t>
                      </a:r>
                      <a:r>
                        <a:rPr lang="ru-RU" sz="900" dirty="0" smtClean="0">
                          <a:latin typeface="Times New Roman"/>
                          <a:ea typeface="Calibri"/>
                          <a:cs typeface="Times New Roman"/>
                        </a:rPr>
                        <a:t> М.Ю.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15" marR="438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420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38350" algn="l"/>
                        </a:tabLs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16.09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1.Познание.Окр.мир.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Тема: </a:t>
                      </a:r>
                      <a:r>
                        <a:rPr lang="ru-RU" sz="900">
                          <a:latin typeface="Times New Roman"/>
                          <a:ea typeface="SimSun"/>
                          <a:cs typeface="Times New Roman"/>
                        </a:rPr>
                        <a:t>«Экскурсия в осенний парк»  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>
                          <a:latin typeface="Times New Roman"/>
                          <a:ea typeface="SimSun"/>
                          <a:cs typeface="Times New Roman"/>
                        </a:rPr>
                        <a:t>Цель:  Расширить знания детей о природе осенью..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SimSun"/>
                          <a:cs typeface="Times New Roman"/>
                        </a:rPr>
                        <a:t> (Т.М. Бондаренко, с.56)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38350" algn="l"/>
                        </a:tabLs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2. Х/Т. Рисование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Тема: </a:t>
                      </a:r>
                      <a:r>
                        <a:rPr lang="ru-RU" sz="900">
                          <a:latin typeface="Times New Roman"/>
                          <a:ea typeface="SimSun"/>
                          <a:cs typeface="Times New Roman"/>
                        </a:rPr>
                        <a:t>«Натюрморт»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>
                          <a:latin typeface="Times New Roman"/>
                          <a:ea typeface="SimSun"/>
                          <a:cs typeface="Times New Roman"/>
                        </a:rPr>
                        <a:t>Цель: Познакомить детей с новым жанром живописи – натюрмортом.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SimSun"/>
                          <a:cs typeface="Times New Roman"/>
                        </a:rPr>
                        <a:t>(О.В. Недорезова, с. 25)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3. </a:t>
                      </a:r>
                      <a:r>
                        <a:rPr lang="ru-RU" sz="900">
                          <a:latin typeface="Times New Roman"/>
                          <a:ea typeface="SimSun"/>
                          <a:cs typeface="Times New Roman"/>
                        </a:rPr>
                        <a:t>Музыкальное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15" marR="438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38350" algn="l"/>
                        </a:tabLst>
                      </a:pPr>
                      <a:r>
                        <a:rPr lang="ru-RU" sz="900" b="1" dirty="0">
                          <a:latin typeface="Times New Roman"/>
                          <a:ea typeface="Calibri"/>
                          <a:cs typeface="Times New Roman"/>
                        </a:rPr>
                        <a:t>17.09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1. Познание ФЭМП № 5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SimSun"/>
                          <a:cs typeface="Times New Roman"/>
                        </a:rPr>
                        <a:t>Тема: «Свойство предметов: цвет,  размер, форма»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 dirty="0">
                          <a:latin typeface="Times New Roman"/>
                          <a:ea typeface="SimSun"/>
                          <a:cs typeface="Times New Roman"/>
                        </a:rPr>
                        <a:t>Цель: развивать умения определять и сравнивать свойства предметов.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(Г.Е. Сычева. с. 25)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 dirty="0">
                          <a:latin typeface="Times New Roman"/>
                          <a:ea typeface="Calibri"/>
                          <a:cs typeface="Times New Roman"/>
                        </a:rPr>
                        <a:t>2. </a:t>
                      </a:r>
                      <a:r>
                        <a:rPr lang="ru-RU" sz="900" dirty="0" smtClean="0">
                          <a:latin typeface="Times New Roman"/>
                          <a:ea typeface="Calibri"/>
                          <a:cs typeface="Times New Roman"/>
                        </a:rPr>
                        <a:t>Физкультурное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3. </a:t>
                      </a:r>
                      <a:r>
                        <a:rPr kumimoji="0" lang="ru-RU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Х/Т. Рисование</a:t>
                      </a:r>
                    </a:p>
                    <a:p>
                      <a:r>
                        <a:rPr kumimoji="0" lang="ru-RU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Тема: «Осенние деревья»</a:t>
                      </a:r>
                    </a:p>
                    <a:p>
                      <a:r>
                        <a:rPr kumimoji="0" lang="ru-RU" sz="9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Цель: учить рисовать нетрадиционной техникой рисования. </a:t>
                      </a:r>
                      <a:r>
                        <a:rPr kumimoji="0" lang="ru-RU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38350" algn="l"/>
                        </a:tabLst>
                      </a:pPr>
                      <a:r>
                        <a:rPr lang="ru-RU" sz="900" dirty="0" smtClean="0">
                          <a:latin typeface="Times New Roman"/>
                          <a:ea typeface="Calibri"/>
                          <a:cs typeface="Times New Roman"/>
                        </a:rPr>
                        <a:t>Вечер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38350" algn="l"/>
                        </a:tabLst>
                      </a:pPr>
                      <a:r>
                        <a:rPr lang="ru-RU" sz="900" dirty="0" smtClean="0">
                          <a:latin typeface="Times New Roman"/>
                          <a:ea typeface="Calibri"/>
                          <a:cs typeface="Times New Roman"/>
                        </a:rPr>
                        <a:t> 4. Чтение </a:t>
                      </a: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Х/Л. 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38350" algn="l"/>
                        </a:tabLs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 Тема: «Семь </a:t>
                      </a:r>
                      <a:r>
                        <a:rPr lang="ru-RU" sz="900" dirty="0" err="1">
                          <a:latin typeface="Times New Roman"/>
                          <a:ea typeface="Calibri"/>
                          <a:cs typeface="Times New Roman"/>
                        </a:rPr>
                        <a:t>Симионов</a:t>
                      </a: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 – </a:t>
                      </a:r>
                      <a:r>
                        <a:rPr lang="ru-RU" sz="900" dirty="0" err="1">
                          <a:latin typeface="Times New Roman"/>
                          <a:ea typeface="Calibri"/>
                          <a:cs typeface="Times New Roman"/>
                        </a:rPr>
                        <a:t>семь</a:t>
                      </a: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 работников» в обр. И. </a:t>
                      </a:r>
                      <a:r>
                        <a:rPr lang="ru-RU" sz="900" dirty="0" err="1">
                          <a:latin typeface="Times New Roman"/>
                          <a:ea typeface="Calibri"/>
                          <a:cs typeface="Times New Roman"/>
                        </a:rPr>
                        <a:t>Карноуховой</a:t>
                      </a: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38350" algn="l"/>
                        </a:tabLst>
                      </a:pPr>
                      <a:r>
                        <a:rPr lang="ru-RU" sz="900" i="1" dirty="0">
                          <a:latin typeface="Times New Roman"/>
                          <a:ea typeface="Calibri"/>
                          <a:cs typeface="Times New Roman"/>
                        </a:rPr>
                        <a:t>Цель: продолжать воспитывать интерес к рус. н. сказке.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38350" algn="l"/>
                        </a:tabLs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900" dirty="0" err="1">
                          <a:latin typeface="Times New Roman"/>
                          <a:ea typeface="Calibri"/>
                          <a:cs typeface="Times New Roman"/>
                        </a:rPr>
                        <a:t>Образовательнве</a:t>
                      </a: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 ситуации по </a:t>
                      </a:r>
                      <a:r>
                        <a:rPr lang="ru-RU" sz="900" dirty="0" err="1">
                          <a:latin typeface="Times New Roman"/>
                          <a:ea typeface="Calibri"/>
                          <a:cs typeface="Times New Roman"/>
                        </a:rPr>
                        <a:t>ознакм-ю</a:t>
                      </a: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 с дет.лит. с </a:t>
                      </a:r>
                      <a:r>
                        <a:rPr lang="ru-RU" sz="900" dirty="0" smtClean="0">
                          <a:latin typeface="Times New Roman"/>
                          <a:ea typeface="Calibri"/>
                          <a:cs typeface="Times New Roman"/>
                        </a:rPr>
                        <a:t>26)</a:t>
                      </a:r>
                      <a:endParaRPr lang="ru-RU" sz="9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38350" algn="l"/>
                        </a:tabLst>
                      </a:pP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15" marR="438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Calibri"/>
                          <a:cs typeface="Times New Roman"/>
                        </a:rPr>
                        <a:t>18.09</a:t>
                      </a: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1 . Коммуникация и подготовка к О.Г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SimSun"/>
                          <a:cs typeface="Times New Roman"/>
                        </a:rPr>
                        <a:t>Тема: «Предложение»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 dirty="0">
                          <a:latin typeface="Times New Roman"/>
                          <a:ea typeface="SimSun"/>
                          <a:cs typeface="Times New Roman"/>
                        </a:rPr>
                        <a:t>Цель: дать детям представление о предложении, как единице речи.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38350" algn="l"/>
                        </a:tabLst>
                      </a:pPr>
                      <a:r>
                        <a:rPr lang="ru-RU" sz="900" dirty="0">
                          <a:latin typeface="Times New Roman"/>
                          <a:ea typeface="SimSun"/>
                          <a:cs typeface="Times New Roman"/>
                        </a:rPr>
                        <a:t>(Г.Я. Затулина, стр.7)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38350" algn="l"/>
                        </a:tabLst>
                      </a:pPr>
                      <a:r>
                        <a:rPr lang="ru-RU" sz="900" b="1" dirty="0"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 Х/Т. Лепка.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SimSun"/>
                          <a:cs typeface="Times New Roman"/>
                        </a:rPr>
                        <a:t>Тема: «Корзинка с грибами» 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 dirty="0">
                          <a:latin typeface="Times New Roman"/>
                          <a:ea typeface="SimSun"/>
                          <a:cs typeface="Times New Roman"/>
                        </a:rPr>
                        <a:t>Цель: Упражнять в передаче формы разных грибов, используя приемы лепки пальцами.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38350" algn="l"/>
                        </a:tabLst>
                      </a:pPr>
                      <a:r>
                        <a:rPr lang="ru-RU" sz="900" dirty="0">
                          <a:latin typeface="Times New Roman"/>
                          <a:ea typeface="SimSun"/>
                          <a:cs typeface="Times New Roman"/>
                        </a:rPr>
                        <a:t>   (Т.С. Комарова, стр.41)</a:t>
                      </a: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   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3.  </a:t>
                      </a:r>
                      <a:r>
                        <a:rPr lang="ru-RU" sz="900" dirty="0">
                          <a:latin typeface="Times New Roman"/>
                          <a:ea typeface="SimSun"/>
                          <a:cs typeface="Times New Roman"/>
                        </a:rPr>
                        <a:t>Музыкальное</a:t>
                      </a: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     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15" marR="438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38350" algn="l"/>
                        </a:tabLs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19.09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 1.  Познание ФЭМП № 6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Тема: </a:t>
                      </a:r>
                      <a:r>
                        <a:rPr lang="ru-RU" sz="900">
                          <a:latin typeface="Times New Roman"/>
                          <a:ea typeface="SimSun"/>
                          <a:cs typeface="Times New Roman"/>
                        </a:rPr>
                        <a:t>«Числа от 1 до 15»            </a:t>
                      </a:r>
                      <a:r>
                        <a:rPr lang="ru-RU" sz="900" i="1">
                          <a:latin typeface="Times New Roman"/>
                          <a:ea typeface="SimSun"/>
                          <a:cs typeface="Times New Roman"/>
                        </a:rPr>
                        <a:t>Цель: закреплять навыки прямого и обратного счёта.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SimSun"/>
                          <a:cs typeface="Times New Roman"/>
                        </a:rPr>
                        <a:t>(Г.Е. Сычёва, стр.28)</a:t>
                      </a:r>
                      <a:r>
                        <a:rPr lang="ru-RU" sz="900" i="1">
                          <a:latin typeface="Times New Roman"/>
                          <a:ea typeface="SimSun"/>
                          <a:cs typeface="Times New Roman"/>
                        </a:rPr>
                        <a:t>                         </a:t>
                      </a: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2. Физкультурное</a:t>
                      </a:r>
                      <a:r>
                        <a:rPr lang="ru-RU" sz="900" i="1">
                          <a:latin typeface="Times New Roman"/>
                          <a:ea typeface="SimSun"/>
                          <a:cs typeface="Times New Roman"/>
                        </a:rPr>
                        <a:t>                            3. </a:t>
                      </a:r>
                      <a:r>
                        <a:rPr lang="ru-RU" sz="900">
                          <a:latin typeface="Times New Roman"/>
                          <a:ea typeface="SimSun"/>
                          <a:cs typeface="Times New Roman"/>
                        </a:rPr>
                        <a:t>Коммуникация</a:t>
                      </a: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 . Р.Р.</a:t>
                      </a:r>
                      <a:r>
                        <a:rPr lang="ru-RU" sz="900" i="1">
                          <a:latin typeface="Times New Roman"/>
                          <a:ea typeface="SimSun"/>
                          <a:cs typeface="Times New Roman"/>
                        </a:rPr>
                        <a:t>                                            </a:t>
                      </a:r>
                      <a:r>
                        <a:rPr lang="ru-RU" sz="900">
                          <a:latin typeface="Times New Roman"/>
                          <a:ea typeface="SimSun"/>
                          <a:cs typeface="Times New Roman"/>
                        </a:rPr>
                        <a:t>Тема: «Моя любимая игрушка» составление рассказа.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>
                          <a:latin typeface="Times New Roman"/>
                          <a:ea typeface="SimSun"/>
                          <a:cs typeface="Times New Roman"/>
                        </a:rPr>
                        <a:t>Цель: учить составлять рассказы из личного опыта.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SimSun"/>
                          <a:cs typeface="Times New Roman"/>
                        </a:rPr>
                        <a:t>(О.С. Ушакова  с. 165)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3. Физкультурное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15" marR="438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Calibri"/>
                          <a:cs typeface="Times New Roman"/>
                        </a:rPr>
                        <a:t>20.09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 1. Познание. Экология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Тема: «Рассказ об экологических пирамидах»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 dirty="0">
                          <a:latin typeface="Times New Roman"/>
                          <a:ea typeface="Times New Roman"/>
                          <a:cs typeface="Times New Roman"/>
                        </a:rPr>
                        <a:t>Цель: </a:t>
                      </a:r>
                      <a:r>
                        <a:rPr lang="ru-RU" sz="900" i="1" dirty="0" err="1">
                          <a:latin typeface="Times New Roman"/>
                          <a:ea typeface="Times New Roman"/>
                          <a:cs typeface="Times New Roman"/>
                        </a:rPr>
                        <a:t>форми-ть</a:t>
                      </a:r>
                      <a:r>
                        <a:rPr lang="ru-RU" sz="900" i="1" dirty="0">
                          <a:latin typeface="Times New Roman"/>
                          <a:ea typeface="Times New Roman"/>
                          <a:cs typeface="Times New Roman"/>
                        </a:rPr>
                        <a:t> у детей представление о взаимосвязи обитателей леса.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(Т.М. Бондаренко с. 96)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2.Х/Т. Конструирование. 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Тема: </a:t>
                      </a:r>
                      <a:r>
                        <a:rPr lang="ru-RU" sz="900" dirty="0">
                          <a:latin typeface="Times New Roman"/>
                          <a:ea typeface="SimSun"/>
                          <a:cs typeface="Times New Roman"/>
                        </a:rPr>
                        <a:t>«Домик лесника»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 dirty="0">
                          <a:latin typeface="Times New Roman"/>
                          <a:ea typeface="SimSun"/>
                          <a:cs typeface="Times New Roman"/>
                        </a:rPr>
                        <a:t>Цель: Закреплять умения детей строить здания разных видов</a:t>
                      </a:r>
                      <a:r>
                        <a:rPr lang="ru-RU" sz="900" dirty="0">
                          <a:latin typeface="Times New Roman"/>
                          <a:ea typeface="SimSun"/>
                          <a:cs typeface="Times New Roman"/>
                        </a:rPr>
                        <a:t>. 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SimSun"/>
                          <a:cs typeface="Times New Roman"/>
                        </a:rPr>
                        <a:t>(Разработка)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38350" algn="l"/>
                        </a:tabLs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3. Физкультурное на улице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15" marR="438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а\Desktop\img20191117_141955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8696324" cy="61540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\Desktop\img20191117_142225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8991600" cy="63630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077200" cy="574548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Планирование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это заблаговременное определение последовательности осуществления воспитательно-образовательной работы с указанием необходимых условий, средств, форм и методов.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Планирование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работы составляется так, чтобы педагог мог легко пользоваться им, не тратить время для поиска нужной информации, и является обязательной документацией.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данного документа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направлять работу педагога, рационализировать виды деятельности и реализовать запланированные цели и задачи.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Планирование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это творческий и трудоёмкий процесс, но надо помнить, что эффективность образовательного процесса  в ДОУ во многом зависит от качества его планирования.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\Desktop\img20191117_142439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99" y="152400"/>
            <a:ext cx="8937281" cy="632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D:\Фильмы\Оленька\Картинки\wind33_168x18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2743200"/>
            <a:ext cx="198120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838200" y="304800"/>
            <a:ext cx="7772400" cy="2438400"/>
          </a:xfrm>
          <a:prstGeom prst="horizontalScroll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КАЛЕНДАРНо-тематический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ПЛАН </a:t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- образовательной работы</a:t>
            </a:r>
            <a:r>
              <a:rPr lang="ru-RU" sz="2400" dirty="0" smtClean="0"/>
              <a:t>–</a:t>
            </a:r>
            <a:r>
              <a:rPr lang="ru-RU" sz="1200" dirty="0" smtClean="0"/>
              <a:t> </a:t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220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457200" y="52596"/>
            <a:ext cx="83820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Календарно-тематический план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составляется на каждый день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соответствии с режимом дня группы, сеткой непосредственно образовательной деятельности, учитывающей требования к максимальной нагрузке на детей в образовательной деятельности, циклограммой, комплексно–тематическим планированием, перспективным планированием, программным содержанием по возрастным группам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Данный план составляется на одну, две недели и предусматривает планирование всех видов деятельности детей и соответствующих форм их организации на каждый день.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Календарно-тематическое планирование следует начинать с перспективного (сетки НОД), учитывающего: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требования к максимальной нагрузке на детей;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требования тематического планирования.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533400" y="522564"/>
            <a:ext cx="7848600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 планировании каждой формы работы с детьми воспитатель указывает вид игры, название, задачи, ссылку на учебно-методическое обеспечение. При наличии картотеки указывается лишь ее вид и номер игры в картотеке.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Календарно-тематический план включает: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планирование утреннего отрезка времени;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планирование НОД;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планирование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утренней и вечерней прогулок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планирование второй половины дня,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планирование работы с семьёй,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развивающей предметно-пространственной среды.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62000" y="240799"/>
            <a:ext cx="7696199" cy="652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630238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воспитательно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образовательной работы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содержит следующие разделы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63023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(на усмотрение администрации и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пед.коллектива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ДОУ)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  <a:tab pos="63023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годовые задачи ДОУ;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  <a:tab pos="63023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режим дня группы;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  <a:tab pos="63023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расписание непосредственно образовательной деятельности;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  <a:tab pos="63023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циклограмма;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  <a:tab pos="63023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ежедневные традиции группы;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  <a:tab pos="63023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еженедельные традиции группы;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  <a:tab pos="63023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список детей группы (с указанием даты рождения и возрастом ребенка на 01.09 текущего года,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  <a:tab pos="63023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указанием индивидуальных особенностей, групп здоровья…);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  <a:tab pos="63023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список детей по подгруппам;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  <a:tab pos="63023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условные обозначения (в нем фиксируются все сокращения, используемые воспитателями группы);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  <a:tab pos="63023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сведения о родителях воспитанников группы;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  <a:tab pos="63023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перспективный план работы с родителями на год;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  <a:tab pos="63023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протоколы родительских собраний;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  <a:tab pos="63023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комплексно-тематическое планирование на учебный год;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  <a:tab pos="63023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перспективное планирование на месяц;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  <a:tab pos="63023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календарно-тематический планирование на каждый день;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  <a:tab pos="63023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рекомендации старшего воспитателя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(методиста)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Приложениями к плану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– образовательной работы могут быть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lvl="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комплексы утренней гимнастики и корригирующей гимнастики после дневного сна. </a:t>
            </a:r>
          </a:p>
          <a:p>
            <a:pPr lvl="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работа по созданию развивающей среды.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  <a:tab pos="630238" algn="l"/>
              </a:tabLs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630238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0" y="1447800"/>
            <a:ext cx="7239000" cy="1838325"/>
          </a:xfrm>
        </p:spPr>
        <p:txBody>
          <a:bodyPr rtlCol="0" anchorCtr="1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Спасибо, </a:t>
            </a:r>
            <a:r>
              <a:rPr lang="ru-RU" sz="5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за внимание!</a:t>
            </a:r>
          </a:p>
        </p:txBody>
      </p:sp>
      <p:pic>
        <p:nvPicPr>
          <p:cNvPr id="17411" name="Picture 3" descr="C:\Documents and Settings\Семья Плаховых\Мои документы\Мои рисунки\938d3c18e42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88" y="571500"/>
            <a:ext cx="5143500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5" descr="G:\анализ лет озд\dzieci_188(1)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2895600"/>
            <a:ext cx="38481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3"/>
          <p:cNvGraphicFramePr>
            <a:graphicFrameLocks noGrp="1"/>
          </p:cNvGraphicFramePr>
          <p:nvPr>
            <p:ph type="pic" idx="1"/>
          </p:nvPr>
        </p:nvGraphicFramePr>
        <p:xfrm>
          <a:off x="596900" y="1073149"/>
          <a:ext cx="8077200" cy="4724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371600" y="228600"/>
            <a:ext cx="69342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Виды планирования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 smtClean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81000" y="762000"/>
            <a:ext cx="7924800" cy="1676400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Комплексно-тематический план разрабатывается воспитателями и специалистами самостоятельно на один учебный год на основе общеобразовательной программы дошкольного учреждения.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971800"/>
            <a:ext cx="7467600" cy="16764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В ДОУ устанавливается единая структура планирования </a:t>
            </a:r>
            <a:br>
              <a:rPr lang="ru-RU" sz="2400" b="1" dirty="0" smtClean="0"/>
            </a:br>
            <a:r>
              <a:rPr lang="ru-RU" sz="2400" b="1" dirty="0" smtClean="0"/>
              <a:t>Для того, чтобы упорядочить произвольные формы планирования, целесообразно ввести единые подходы к планированию в дошкольном учреждении. Это можно сделать в виде локального акта, принятого и утвержденного в ДОУ. </a:t>
            </a:r>
            <a:br>
              <a:rPr lang="ru-RU" sz="2400" b="1" dirty="0" smtClean="0"/>
            </a:br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563880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2200" b="1" dirty="0" smtClean="0"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200" b="1" dirty="0" smtClean="0"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Содержание образовательной программы</a:t>
            </a:r>
            <a:r>
              <a:rPr lang="ru-RU" sz="4400" dirty="0" smtClean="0"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4400" dirty="0" smtClean="0"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2400" y="685800"/>
          <a:ext cx="8991600" cy="5979806"/>
        </p:xfrm>
        <a:graphic>
          <a:graphicData uri="http://schemas.openxmlformats.org/drawingml/2006/table">
            <a:tbl>
              <a:tblPr/>
              <a:tblGrid>
                <a:gridCol w="623180"/>
                <a:gridCol w="7845652"/>
                <a:gridCol w="522768"/>
              </a:tblGrid>
              <a:tr h="287358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Times New Roman"/>
                        </a:rPr>
                        <a:t>Введение 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358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Times New Roman"/>
                          <a:cs typeface="Times New Roman"/>
                        </a:rPr>
                        <a:t>Целевой раздел программы (обязательная часть)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358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1.1.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Times New Roman"/>
                          <a:cs typeface="Times New Roman"/>
                        </a:rPr>
                        <a:t>Пояснительная записка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358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1.1.1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Times New Roman"/>
                        </a:rPr>
                        <a:t>Цели и задачи реализации программы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358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1.1.2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Times New Roman"/>
                        </a:rPr>
                        <a:t>Принципы и подходы к формированию программы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210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1.1.3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Times New Roman"/>
                        </a:rPr>
                        <a:t>Характеристика особенностей развития детей раннего и дошкольного возраста, воспитывающихся в ДОУ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358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1.2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Times New Roman"/>
                          <a:cs typeface="Times New Roman"/>
                        </a:rPr>
                        <a:t>Планируемые результаты основания программы (целевые ориентиры)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358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1.2.1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Times New Roman"/>
                        </a:rPr>
                        <a:t>Целевые ориентиры образования в раннем возрасте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358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1.2.2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Times New Roman"/>
                        </a:rPr>
                        <a:t>Целевые ориентиры образования в дошкольном возрасте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186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1.3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Times New Roman"/>
                          <a:cs typeface="Times New Roman"/>
                        </a:rPr>
                        <a:t>Целевой раздел программы (часть, формируемая участниками образовательных отношений)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199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1.3.1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Times New Roman"/>
                        </a:rPr>
                        <a:t>Цели и задачи образования детей дошкольного возраста в ДОУ с учетом образовательных потребностей, интересов и мотивов участников образовательных отношений  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358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1.3.2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Times New Roman"/>
                        </a:rPr>
                        <a:t>Вариативные принципы и подходы к формированию программы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358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Times New Roman"/>
                          <a:cs typeface="Times New Roman"/>
                        </a:rPr>
                        <a:t>Содержательный раздел программы (обязательная часть)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930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2.1.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Times New Roman"/>
                          <a:cs typeface="Times New Roman"/>
                        </a:rPr>
                        <a:t>Описание образовательной деятельности в соответствии с направлениями развития ребенка: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636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2.1.1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образовательная область «социально-коммуникативное развитие»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636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2.1.2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образовательная область «познавательное развитие»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636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2.1.3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образовательная область «речевое развитие»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636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2.1.4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образовательная область «художественно-эстетическое развитие»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636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2.1.5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образовательная область «физическое развитие»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" y="609609"/>
          <a:ext cx="8763000" cy="5120640"/>
        </p:xfrm>
        <a:graphic>
          <a:graphicData uri="http://schemas.openxmlformats.org/drawingml/2006/table">
            <a:tbl>
              <a:tblPr/>
              <a:tblGrid>
                <a:gridCol w="609600"/>
                <a:gridCol w="7765755"/>
                <a:gridCol w="387645"/>
              </a:tblGrid>
              <a:tr h="204836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2.2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Описание вариативных форм, способов, методов и средств реализации Программы с учетом возрастных и индивидуальных особенностей воспитанников, их образовательных потребностей и интересов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845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2.3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Вариативные формы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672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2.4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Содержательный раздел программы (часть, формируемая участниками образовательных отношений)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759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2.4.1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специфика национальных и </a:t>
                      </a: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социокультурных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условий, в которых осуществляется образовательная деятельность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845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2.4.2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авторские и парциальные программы, реализуемые в ДОУ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623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</a:t>
                      </a: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особенности образовательной деятельности разных видов и культурных практик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623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</a:t>
                      </a: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способы и направления поддержки детской инициативы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623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</a:t>
                      </a: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en-US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особенности взаимодействия педагогического коллектива с семьями воспитанников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845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III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Организационный раздел (обязательная часть)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845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3.1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материально-технического обеспечения Программы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845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режим дня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682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3.3.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особенности организации образовательной деятельности (традиционные события, праздники, мероприятия)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845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3.4.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традиции ДОУ, групп 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845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3.5.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особенности организации развивающей предметно-пространственной среды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207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3.6.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Организационный раздел (часть, формируемая участниками образовательных отношений)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845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3.6.1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Особенности  организации образовательной деятельности в ДОУ 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623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3.6.2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Комплексно-тематическое планирование образовательной деятельности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845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3.6.2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Особенности организации педагогической диагностики в ДОУ</a:t>
                      </a: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845"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3.7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Краткая презентация программы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56" marR="34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304800"/>
            <a:ext cx="8534400" cy="5996768"/>
          </a:xfrm>
        </p:spPr>
        <p:txBody>
          <a:bodyPr>
            <a:normAutofit fontScale="92500"/>
          </a:bodyPr>
          <a:lstStyle/>
          <a:p>
            <a:pPr algn="ctr"/>
            <a:r>
              <a:rPr lang="ru-RU" sz="17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КОМПЛЕКСНО-ТЕМАТИЧЕСКИЙ ПРИНЦИП</a:t>
            </a:r>
            <a:endParaRPr lang="ru-RU" sz="1700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b="1" i="1" dirty="0" smtClean="0"/>
              <a:t>предполагает планирование различных видов деятельности, образовательных событий в группе с опорой на темы. Он аналогичен приему «глубокого погружения в тему», который был хорошо известен в 80-90-е годы. Принцип «событийности» строится на основе сезонности, праздников, юбилейных дат, традиций, тематических встреч.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/>
              <a:t> Во-первых, реализация комплексно-тематического принципа невозможна без взаимосвязи с принципом интеграции, как содержания, так и организации образовательного процесса. 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/>
              <a:t>Во-вторых, тематика, которая предлагается детям, должна быть значима для семьи и общества и вызывать интерес детей, давать новые яркие впечатления, представления и понятия. 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/>
              <a:t>Построение образовательного процесса на комплексно-тематическом принципе с учетом интеграции образовательных областей дает возможность обеспечить единство воспитательных, развивающих и обучающих целей и задач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/>
              <a:t>Построение всего образовательного процесса вокруг одной центральной темы дает большие возможности для развития детей. Темы помогают организовать информацию оптимальным способом. У дошкольников появляются многочисленные возможности для практики, экспериментирования, развития основных навыков, понятийного мышления. 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/>
              <a:t>Тематический принцип построения образовательного процесса позволяет легко вводить региональные и культурные компоненты, учитывать специфику дошкольного учреждения. </a:t>
            </a:r>
            <a:endParaRPr lang="ru-RU" sz="1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67000" y="2438400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457200"/>
            <a:ext cx="8534400" cy="584436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КОМПЛЕКСНО- ТЕМАТИЧЕСКОЕ ПЛАНИРОВАНИЕ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воспитательно-образовательного процесса в возрастных группах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это планирование в соответствии с основной общеобразовательной программой дошкольного образования по всем образовательным областям.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 целью создания единого образовательного пространства в ДОУ разрабатывается единый комплексно-тематический план. В качестве основного содержания тематического плана выступает единый тематический блок (тема), который реализуется в  течение одной недели. Разделы тематического блока (темы) варьируются в зависимости от возраста детей. Выбор тем определен с учетом содержания обязательной части программы и содержанием, отражающим специфику национальных,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 региональных  условий, в которых осуществляется образовательная деятельность.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1066800"/>
            <a:ext cx="8534400" cy="5234768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УСЛОВИЯ  СПОСОБСТВУЮЩИЕ УСПЕШНОМУ  ПЛАНИРОВАНИЮ</a:t>
            </a:r>
            <a:endParaRPr lang="ru-RU" sz="1800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1. Знание программных задач.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2. Знание индивидуальных возможностей и способностей детей.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3. Использование принципа повторности с усложнением задач (3 – 4 раза) с небольшим интервалом.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Очень удобно использовать таблицы задач по всем разделам программы.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Если задача используется на занятиях более 4 раз выносить ее в нерегламентированную деятельность.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4. Совместное составление плана обеими воспитателями. А также постоянный обмен мнениями по результатам наблюдений за детьми: как они усваивают пройденный материал, как выполняют свои обязанности, каковы их навыки культуры поведения, проявления каких черт характера наблюдались и прочее. Таким образом, основную часть плана намечают оба воспитателя, а детали – каждый в отдельности.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5. Гибкость планирования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2677</TotalTime>
  <Words>2741</Words>
  <Application>Microsoft Office PowerPoint</Application>
  <PresentationFormat>Экран (4:3)</PresentationFormat>
  <Paragraphs>339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Трек</vt:lpstr>
      <vt:lpstr>«Виды и формы планирования воспитательно-образовательной деятельности в соответствии с ФГОС дошкольного образования» </vt:lpstr>
      <vt:lpstr>    Планирование – это заблаговременное определение последовательности осуществления воспитательно-образовательной работы с указанием необходимых условий, средств, форм и методов.   Планирование работы составляется так, чтобы педагог мог легко пользоваться им, не тратить время для поиска нужной информации, и является обязательной документацией.   Цель данного документа - направлять работу педагога, рационализировать виды деятельности и реализовать запланированные цели и задачи.   Планирование – это творческий и трудоёмкий процесс, но надо помнить, что эффективность образовательного процесса  в ДОУ во многом зависит от качества его планирования.    </vt:lpstr>
      <vt:lpstr>             Виды планирования               </vt:lpstr>
      <vt:lpstr>Комплексно-тематический план разрабатывается воспитателями и специалистами самостоятельно на один учебный год на основе общеобразовательной программы дошкольного учреждения.  </vt:lpstr>
      <vt:lpstr> Содержание образовательной программы </vt:lpstr>
      <vt:lpstr>Слайд 6</vt:lpstr>
      <vt:lpstr>Слайд 7</vt:lpstr>
      <vt:lpstr>Слайд 8</vt:lpstr>
      <vt:lpstr>Слайд 9</vt:lpstr>
      <vt:lpstr>Схема тематического планирования психолого-педагогической работы с детьми  </vt:lpstr>
      <vt:lpstr>Слайд 11</vt:lpstr>
      <vt:lpstr>Слайд 12</vt:lpstr>
      <vt:lpstr> Календарно-тематический план образовательной деятельности в ДОУ (сентябрь – май) </vt:lpstr>
      <vt:lpstr>ПЕРСПЕКТИВНО-ТЕМАТИЧЕСКИЙ ПЛАН  В СИСТЕМЕ ПЛАНИРОВАНИЯ ОБРАЗОВАТЕЛЬНОГО ПРОЦЕССА ДОУ</vt:lpstr>
      <vt:lpstr>Слайд 15</vt:lpstr>
      <vt:lpstr>Слайд 16</vt:lpstr>
      <vt:lpstr>Слайд 17</vt:lpstr>
      <vt:lpstr>Слайд 18</vt:lpstr>
      <vt:lpstr>Слайд 19</vt:lpstr>
      <vt:lpstr>Слайд 20</vt:lpstr>
      <vt:lpstr>КАЛЕНДАРНо-тематический ПЛАН  воспитательно- образовательной работы–   </vt:lpstr>
      <vt:lpstr>Слайд 22</vt:lpstr>
      <vt:lpstr>Слайд 23</vt:lpstr>
      <vt:lpstr>Слайд 24</vt:lpstr>
      <vt:lpstr>Спасибо,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Планирование образовательной деятельности</dc:title>
  <dc:creator>user</dc:creator>
  <cp:lastModifiedBy>Ольга Васильевна</cp:lastModifiedBy>
  <cp:revision>196</cp:revision>
  <dcterms:created xsi:type="dcterms:W3CDTF">2012-01-29T08:41:34Z</dcterms:created>
  <dcterms:modified xsi:type="dcterms:W3CDTF">2019-12-20T00:23:01Z</dcterms:modified>
</cp:coreProperties>
</file>