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E6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522" y="-12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C70B6-8767-465A-AE9E-144E8822C2ED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B7B12-6EBA-4E83-9689-07B9210A9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629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C70B6-8767-465A-AE9E-144E8822C2ED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B7B12-6EBA-4E83-9689-07B9210A9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005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C70B6-8767-465A-AE9E-144E8822C2ED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B7B12-6EBA-4E83-9689-07B9210A9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470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C70B6-8767-465A-AE9E-144E8822C2ED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B7B12-6EBA-4E83-9689-07B9210A9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654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C70B6-8767-465A-AE9E-144E8822C2ED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B7B12-6EBA-4E83-9689-07B9210A9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97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C70B6-8767-465A-AE9E-144E8822C2ED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B7B12-6EBA-4E83-9689-07B9210A9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270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C70B6-8767-465A-AE9E-144E8822C2ED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B7B12-6EBA-4E83-9689-07B9210A9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06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C70B6-8767-465A-AE9E-144E8822C2ED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B7B12-6EBA-4E83-9689-07B9210A9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144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C70B6-8767-465A-AE9E-144E8822C2ED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B7B12-6EBA-4E83-9689-07B9210A9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011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C70B6-8767-465A-AE9E-144E8822C2ED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B7B12-6EBA-4E83-9689-07B9210A9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524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C70B6-8767-465A-AE9E-144E8822C2ED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B7B12-6EBA-4E83-9689-07B9210A9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952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9C70B6-8767-465A-AE9E-144E8822C2ED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B7B12-6EBA-4E83-9689-07B9210A9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529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13" Type="http://schemas.microsoft.com/office/2007/relationships/hdphoto" Target="../media/hdphoto5.wdp"/><Relationship Id="rId3" Type="http://schemas.microsoft.com/office/2007/relationships/hdphoto" Target="../media/hdphoto1.wdp"/><Relationship Id="rId7" Type="http://schemas.openxmlformats.org/officeDocument/2006/relationships/image" Target="../media/image37.png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5" Type="http://schemas.microsoft.com/office/2007/relationships/hdphoto" Target="../media/hdphoto22.wdp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3.png"/><Relationship Id="rId1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3.wdp"/><Relationship Id="rId13" Type="http://schemas.microsoft.com/office/2007/relationships/hdphoto" Target="../media/hdphoto5.wdp"/><Relationship Id="rId3" Type="http://schemas.microsoft.com/office/2007/relationships/hdphoto" Target="../media/hdphoto1.wdp"/><Relationship Id="rId7" Type="http://schemas.openxmlformats.org/officeDocument/2006/relationships/image" Target="../media/image41.png"/><Relationship Id="rId12" Type="http://schemas.openxmlformats.org/officeDocument/2006/relationships/image" Target="../media/image9.png"/><Relationship Id="rId17" Type="http://schemas.microsoft.com/office/2007/relationships/hdphoto" Target="../media/hdphoto25.wdp"/><Relationship Id="rId2" Type="http://schemas.openxmlformats.org/officeDocument/2006/relationships/image" Target="../media/image1.png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5" Type="http://schemas.microsoft.com/office/2007/relationships/hdphoto" Target="../media/hdphoto24.wdp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3.png"/><Relationship Id="rId1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microsoft.com/office/2007/relationships/hdphoto" Target="../media/hdphoto5.wdp"/><Relationship Id="rId3" Type="http://schemas.microsoft.com/office/2007/relationships/hdphoto" Target="../media/hdphoto1.wdp"/><Relationship Id="rId7" Type="http://schemas.microsoft.com/office/2007/relationships/hdphoto" Target="../media/hdphoto26.wdp"/><Relationship Id="rId12" Type="http://schemas.openxmlformats.org/officeDocument/2006/relationships/image" Target="../media/image9.png"/><Relationship Id="rId17" Type="http://schemas.microsoft.com/office/2007/relationships/hdphoto" Target="../media/hdphoto28.wdp"/><Relationship Id="rId2" Type="http://schemas.openxmlformats.org/officeDocument/2006/relationships/image" Target="../media/image1.png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5" Type="http://schemas.microsoft.com/office/2007/relationships/hdphoto" Target="../media/hdphoto27.wdp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3.png"/><Relationship Id="rId1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microsoft.com/office/2007/relationships/hdphoto" Target="../media/hdphoto5.wdp"/><Relationship Id="rId3" Type="http://schemas.microsoft.com/office/2007/relationships/hdphoto" Target="../media/hdphoto1.wdp"/><Relationship Id="rId7" Type="http://schemas.microsoft.com/office/2007/relationships/hdphoto" Target="../media/hdphoto29.wdp"/><Relationship Id="rId12" Type="http://schemas.openxmlformats.org/officeDocument/2006/relationships/image" Target="../media/image9.png"/><Relationship Id="rId17" Type="http://schemas.microsoft.com/office/2007/relationships/hdphoto" Target="../media/hdphoto31.wdp"/><Relationship Id="rId2" Type="http://schemas.openxmlformats.org/officeDocument/2006/relationships/image" Target="../media/image1.png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5" Type="http://schemas.microsoft.com/office/2007/relationships/hdphoto" Target="../media/hdphoto30.wdp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3.png"/><Relationship Id="rId1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0.png"/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12" Type="http://schemas.microsoft.com/office/2007/relationships/hdphoto" Target="../media/hdphoto5.wdp"/><Relationship Id="rId2" Type="http://schemas.openxmlformats.org/officeDocument/2006/relationships/image" Target="../media/image1.png"/><Relationship Id="rId16" Type="http://schemas.microsoft.com/office/2007/relationships/hdphoto" Target="../media/hdphoto7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microsoft.com/office/2007/relationships/hdphoto" Target="../media/hdphoto2.wdp"/><Relationship Id="rId15" Type="http://schemas.openxmlformats.org/officeDocument/2006/relationships/image" Target="../media/image11.png"/><Relationship Id="rId10" Type="http://schemas.microsoft.com/office/2007/relationships/hdphoto" Target="../media/hdphoto4.wdp"/><Relationship Id="rId4" Type="http://schemas.openxmlformats.org/officeDocument/2006/relationships/image" Target="../media/image2.png"/><Relationship Id="rId9" Type="http://schemas.openxmlformats.org/officeDocument/2006/relationships/image" Target="../media/image8.png"/><Relationship Id="rId14" Type="http://schemas.microsoft.com/office/2007/relationships/hdphoto" Target="../media/hdphoto6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4.png"/><Relationship Id="rId3" Type="http://schemas.microsoft.com/office/2007/relationships/hdphoto" Target="../media/hdphoto1.wdp"/><Relationship Id="rId7" Type="http://schemas.openxmlformats.org/officeDocument/2006/relationships/image" Target="../media/image13.png"/><Relationship Id="rId12" Type="http://schemas.microsoft.com/office/2007/relationships/hdphoto" Target="../media/hdphoto5.wdp"/><Relationship Id="rId2" Type="http://schemas.openxmlformats.org/officeDocument/2006/relationships/image" Target="../media/image1.png"/><Relationship Id="rId16" Type="http://schemas.microsoft.com/office/2007/relationships/hdphoto" Target="../media/hdphoto9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9.png"/><Relationship Id="rId5" Type="http://schemas.microsoft.com/office/2007/relationships/hdphoto" Target="../media/hdphoto2.wdp"/><Relationship Id="rId15" Type="http://schemas.openxmlformats.org/officeDocument/2006/relationships/image" Target="../media/image15.png"/><Relationship Id="rId10" Type="http://schemas.microsoft.com/office/2007/relationships/hdphoto" Target="../media/hdphoto4.wdp"/><Relationship Id="rId4" Type="http://schemas.openxmlformats.org/officeDocument/2006/relationships/image" Target="../media/image2.png"/><Relationship Id="rId9" Type="http://schemas.openxmlformats.org/officeDocument/2006/relationships/image" Target="../media/image8.png"/><Relationship Id="rId14" Type="http://schemas.microsoft.com/office/2007/relationships/hdphoto" Target="../media/hdphoto8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8.png"/><Relationship Id="rId3" Type="http://schemas.microsoft.com/office/2007/relationships/hdphoto" Target="../media/hdphoto1.wdp"/><Relationship Id="rId7" Type="http://schemas.openxmlformats.org/officeDocument/2006/relationships/image" Target="../media/image17.png"/><Relationship Id="rId12" Type="http://schemas.microsoft.com/office/2007/relationships/hdphoto" Target="../media/hdphoto5.wdp"/><Relationship Id="rId2" Type="http://schemas.openxmlformats.org/officeDocument/2006/relationships/image" Target="../media/image1.png"/><Relationship Id="rId16" Type="http://schemas.microsoft.com/office/2007/relationships/hdphoto" Target="../media/hdphoto11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9.png"/><Relationship Id="rId5" Type="http://schemas.microsoft.com/office/2007/relationships/hdphoto" Target="../media/hdphoto2.wdp"/><Relationship Id="rId15" Type="http://schemas.openxmlformats.org/officeDocument/2006/relationships/image" Target="../media/image19.png"/><Relationship Id="rId10" Type="http://schemas.microsoft.com/office/2007/relationships/hdphoto" Target="../media/hdphoto4.wdp"/><Relationship Id="rId4" Type="http://schemas.openxmlformats.org/officeDocument/2006/relationships/image" Target="../media/image2.png"/><Relationship Id="rId9" Type="http://schemas.openxmlformats.org/officeDocument/2006/relationships/image" Target="../media/image8.png"/><Relationship Id="rId14" Type="http://schemas.microsoft.com/office/2007/relationships/hdphoto" Target="../media/hdphoto10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13" Type="http://schemas.microsoft.com/office/2007/relationships/hdphoto" Target="../media/hdphoto5.wdp"/><Relationship Id="rId3" Type="http://schemas.microsoft.com/office/2007/relationships/hdphoto" Target="../media/hdphoto1.wdp"/><Relationship Id="rId7" Type="http://schemas.openxmlformats.org/officeDocument/2006/relationships/image" Target="../media/image21.png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6" Type="http://schemas.microsoft.com/office/2007/relationships/hdphoto" Target="../media/hdphoto13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5" Type="http://schemas.openxmlformats.org/officeDocument/2006/relationships/image" Target="../media/image2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3.png"/><Relationship Id="rId1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6.png"/><Relationship Id="rId3" Type="http://schemas.microsoft.com/office/2007/relationships/hdphoto" Target="../media/hdphoto1.wdp"/><Relationship Id="rId7" Type="http://schemas.openxmlformats.org/officeDocument/2006/relationships/image" Target="../media/image25.png"/><Relationship Id="rId12" Type="http://schemas.microsoft.com/office/2007/relationships/hdphoto" Target="../media/hdphoto5.wdp"/><Relationship Id="rId2" Type="http://schemas.openxmlformats.org/officeDocument/2006/relationships/image" Target="../media/image1.png"/><Relationship Id="rId16" Type="http://schemas.microsoft.com/office/2007/relationships/hdphoto" Target="../media/hdphoto15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9.png"/><Relationship Id="rId5" Type="http://schemas.microsoft.com/office/2007/relationships/hdphoto" Target="../media/hdphoto2.wdp"/><Relationship Id="rId15" Type="http://schemas.openxmlformats.org/officeDocument/2006/relationships/image" Target="../media/image27.png"/><Relationship Id="rId10" Type="http://schemas.microsoft.com/office/2007/relationships/hdphoto" Target="../media/hdphoto4.wdp"/><Relationship Id="rId4" Type="http://schemas.openxmlformats.org/officeDocument/2006/relationships/image" Target="../media/image2.png"/><Relationship Id="rId9" Type="http://schemas.openxmlformats.org/officeDocument/2006/relationships/image" Target="../media/image8.png"/><Relationship Id="rId14" Type="http://schemas.microsoft.com/office/2007/relationships/hdphoto" Target="../media/hdphoto14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microsoft.com/office/2007/relationships/hdphoto" Target="../media/hdphoto5.wdp"/><Relationship Id="rId3" Type="http://schemas.microsoft.com/office/2007/relationships/hdphoto" Target="../media/hdphoto1.wdp"/><Relationship Id="rId7" Type="http://schemas.microsoft.com/office/2007/relationships/hdphoto" Target="../media/hdphoto16.wdp"/><Relationship Id="rId12" Type="http://schemas.openxmlformats.org/officeDocument/2006/relationships/image" Target="../media/image9.png"/><Relationship Id="rId17" Type="http://schemas.microsoft.com/office/2007/relationships/hdphoto" Target="../media/hdphoto18.wdp"/><Relationship Id="rId2" Type="http://schemas.openxmlformats.org/officeDocument/2006/relationships/image" Target="../media/image1.png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5" Type="http://schemas.microsoft.com/office/2007/relationships/hdphoto" Target="../media/hdphoto17.wdp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3.png"/><Relationship Id="rId1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34.png"/><Relationship Id="rId3" Type="http://schemas.microsoft.com/office/2007/relationships/hdphoto" Target="../media/hdphoto1.wdp"/><Relationship Id="rId7" Type="http://schemas.openxmlformats.org/officeDocument/2006/relationships/image" Target="../media/image33.png"/><Relationship Id="rId12" Type="http://schemas.microsoft.com/office/2007/relationships/hdphoto" Target="../media/hdphoto5.wdp"/><Relationship Id="rId2" Type="http://schemas.openxmlformats.org/officeDocument/2006/relationships/image" Target="../media/image1.png"/><Relationship Id="rId16" Type="http://schemas.microsoft.com/office/2007/relationships/hdphoto" Target="../media/hdphoto20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9.png"/><Relationship Id="rId5" Type="http://schemas.microsoft.com/office/2007/relationships/hdphoto" Target="../media/hdphoto2.wdp"/><Relationship Id="rId15" Type="http://schemas.openxmlformats.org/officeDocument/2006/relationships/image" Target="../media/image35.png"/><Relationship Id="rId10" Type="http://schemas.microsoft.com/office/2007/relationships/hdphoto" Target="../media/hdphoto4.wdp"/><Relationship Id="rId4" Type="http://schemas.openxmlformats.org/officeDocument/2006/relationships/image" Target="../media/image2.png"/><Relationship Id="rId9" Type="http://schemas.openxmlformats.org/officeDocument/2006/relationships/image" Target="../media/image8.png"/><Relationship Id="rId14" Type="http://schemas.microsoft.com/office/2007/relationships/hdphoto" Target="../media/hdphoto19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10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E6A4">
            <a:alpha val="9882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/>
          <p:nvPr/>
        </p:nvSpPr>
        <p:spPr>
          <a:xfrm>
            <a:off x="186888" y="348071"/>
            <a:ext cx="47525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Говорил недавно кто-то:</a:t>
            </a:r>
            <a:br>
              <a:rPr lang="ru-RU" sz="2800" dirty="0"/>
            </a:br>
            <a:r>
              <a:rPr lang="ru-RU" sz="2800" dirty="0" smtClean="0"/>
              <a:t>«</a:t>
            </a:r>
            <a:r>
              <a:rPr lang="ru-RU" sz="2800" b="1" dirty="0" smtClean="0">
                <a:solidFill>
                  <a:srgbClr val="00B0F0"/>
                </a:solidFill>
              </a:rPr>
              <a:t>?</a:t>
            </a:r>
            <a:r>
              <a:rPr lang="ru-RU" sz="2800" dirty="0" smtClean="0"/>
              <a:t>» </a:t>
            </a:r>
            <a:r>
              <a:rPr lang="ru-RU" sz="2800" dirty="0"/>
              <a:t>похожа на ворота,</a:t>
            </a:r>
            <a:br>
              <a:rPr lang="ru-RU" sz="2800" dirty="0"/>
            </a:br>
            <a:r>
              <a:rPr lang="ru-RU" sz="2800" dirty="0"/>
              <a:t>Возражать мне было лень,</a:t>
            </a:r>
            <a:br>
              <a:rPr lang="ru-RU" sz="2800" dirty="0"/>
            </a:br>
            <a:r>
              <a:rPr lang="ru-RU" sz="2800" dirty="0"/>
              <a:t>Я-то знал, что «П» как пень.</a:t>
            </a:r>
          </a:p>
        </p:txBody>
      </p:sp>
      <p:sp>
        <p:nvSpPr>
          <p:cNvPr id="3" name="текст 2"/>
          <p:cNvSpPr/>
          <p:nvPr/>
        </p:nvSpPr>
        <p:spPr>
          <a:xfrm>
            <a:off x="186888" y="4509120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/>
              <a:t>Буква </a:t>
            </a:r>
            <a:r>
              <a:rPr lang="ru-RU" sz="2800" dirty="0" smtClean="0"/>
              <a:t>«</a:t>
            </a:r>
            <a:r>
              <a:rPr lang="ru-RU" sz="2800" b="1" dirty="0" smtClean="0">
                <a:solidFill>
                  <a:srgbClr val="00B0F0"/>
                </a:solidFill>
              </a:rPr>
              <a:t>?</a:t>
            </a:r>
            <a:r>
              <a:rPr lang="ru-RU" sz="2800" dirty="0" smtClean="0"/>
              <a:t>» </a:t>
            </a:r>
            <a:r>
              <a:rPr lang="ru-RU" sz="2800" dirty="0"/>
              <a:t>— </a:t>
            </a:r>
            <a:r>
              <a:rPr lang="ru-RU" sz="2800" dirty="0" err="1"/>
              <a:t>рычательная</a:t>
            </a:r>
            <a:r>
              <a:rPr lang="ru-RU" sz="2800" dirty="0"/>
              <a:t>,</a:t>
            </a:r>
            <a:br>
              <a:rPr lang="ru-RU" sz="2800" dirty="0"/>
            </a:br>
            <a:r>
              <a:rPr lang="ru-RU" sz="2800" dirty="0"/>
              <a:t>Просто замечательная.</a:t>
            </a:r>
            <a:br>
              <a:rPr lang="ru-RU" sz="2800" dirty="0"/>
            </a:br>
            <a:r>
              <a:rPr lang="ru-RU" sz="2800" dirty="0"/>
              <a:t>С этой буквой трели</a:t>
            </a:r>
            <a:br>
              <a:rPr lang="ru-RU" sz="2800" dirty="0"/>
            </a:br>
            <a:r>
              <a:rPr lang="ru-RU" sz="2800" dirty="0"/>
              <a:t>Любят свиристели.</a:t>
            </a:r>
          </a:p>
        </p:txBody>
      </p:sp>
      <p:pic>
        <p:nvPicPr>
          <p:cNvPr id="4" name="вверх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56" b="98241" l="5000" r="954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256403"/>
            <a:ext cx="853216" cy="1096992"/>
          </a:xfrm>
          <a:prstGeom prst="rect">
            <a:avLst/>
          </a:prstGeom>
        </p:spPr>
      </p:pic>
      <p:pic>
        <p:nvPicPr>
          <p:cNvPr id="5" name="вниз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16" y="3335545"/>
            <a:ext cx="1599664" cy="10664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75" y="301002"/>
            <a:ext cx="1846533" cy="186295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377" y="4527559"/>
            <a:ext cx="1783741" cy="2160000"/>
          </a:xfrm>
          <a:prstGeom prst="rect">
            <a:avLst/>
          </a:prstGeom>
        </p:spPr>
      </p:pic>
      <p:grpSp>
        <p:nvGrpSpPr>
          <p:cNvPr id="11" name="1"/>
          <p:cNvGrpSpPr/>
          <p:nvPr/>
        </p:nvGrpSpPr>
        <p:grpSpPr>
          <a:xfrm>
            <a:off x="4708214" y="1"/>
            <a:ext cx="4435786" cy="6857999"/>
            <a:chOff x="4720588" y="1"/>
            <a:chExt cx="4435786" cy="6857999"/>
          </a:xfrm>
        </p:grpSpPr>
        <p:pic>
          <p:nvPicPr>
            <p:cNvPr id="6" name="бок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0588" y="1"/>
              <a:ext cx="4435786" cy="6857999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2674" b="96257" l="9932" r="770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9416" y="1772816"/>
              <a:ext cx="843208" cy="1080000"/>
            </a:xfrm>
            <a:prstGeom prst="rect">
              <a:avLst/>
            </a:prstGeom>
          </p:spPr>
        </p:pic>
        <p:sp>
          <p:nvSpPr>
            <p:cNvPr id="10" name="Прямоугольник 9"/>
            <p:cNvSpPr/>
            <p:nvPr/>
          </p:nvSpPr>
          <p:spPr>
            <a:xfrm>
              <a:off x="4893985" y="1718397"/>
              <a:ext cx="914400" cy="112815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2"/>
          <p:cNvGrpSpPr/>
          <p:nvPr/>
        </p:nvGrpSpPr>
        <p:grpSpPr>
          <a:xfrm>
            <a:off x="7956376" y="1772816"/>
            <a:ext cx="914400" cy="1128151"/>
            <a:chOff x="5944026" y="1700823"/>
            <a:chExt cx="914400" cy="1128151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2151" b="99194" l="5137" r="9315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0684" y="1724899"/>
              <a:ext cx="847742" cy="1080000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5944026" y="1700823"/>
              <a:ext cx="914400" cy="112815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арбуз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653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7" y="30345"/>
            <a:ext cx="3135188" cy="2282471"/>
          </a:xfrm>
          <a:prstGeom prst="rect">
            <a:avLst/>
          </a:prstGeom>
        </p:spPr>
      </p:pic>
      <p:pic>
        <p:nvPicPr>
          <p:cNvPr id="16" name="бобер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98" y="4501098"/>
            <a:ext cx="2664297" cy="218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057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3" grpId="0"/>
      <p:bldP spid="3" grpId="1"/>
      <p:bldP spid="3" gr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E6A4">
            <a:alpha val="9882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/>
          <p:nvPr/>
        </p:nvSpPr>
        <p:spPr>
          <a:xfrm>
            <a:off x="186888" y="348071"/>
            <a:ext cx="47525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Радугою до небес</a:t>
            </a:r>
            <a:br>
              <a:rPr lang="ru-RU" sz="2800" dirty="0"/>
            </a:br>
            <a:r>
              <a:rPr lang="ru-RU" sz="2800" dirty="0"/>
              <a:t>Изогнулась буква </a:t>
            </a:r>
            <a:r>
              <a:rPr lang="ru-RU" sz="2800" dirty="0" smtClean="0"/>
              <a:t>«</a:t>
            </a:r>
            <a:r>
              <a:rPr lang="ru-RU" sz="2800" b="1" dirty="0" smtClean="0">
                <a:solidFill>
                  <a:srgbClr val="00B0F0"/>
                </a:solidFill>
              </a:rPr>
              <a:t>?</a:t>
            </a:r>
            <a:r>
              <a:rPr lang="ru-RU" sz="2800" dirty="0" smtClean="0"/>
              <a:t>».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Напрягла свои бока —</a:t>
            </a:r>
            <a:br>
              <a:rPr lang="ru-RU" sz="2800" dirty="0"/>
            </a:br>
            <a:r>
              <a:rPr lang="ru-RU" sz="2800" dirty="0"/>
              <a:t>Подпирает облака.</a:t>
            </a:r>
          </a:p>
        </p:txBody>
      </p:sp>
      <p:sp>
        <p:nvSpPr>
          <p:cNvPr id="3" name="текст 2"/>
          <p:cNvSpPr/>
          <p:nvPr/>
        </p:nvSpPr>
        <p:spPr>
          <a:xfrm>
            <a:off x="186888" y="450912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/>
              <a:t>На антенну </a:t>
            </a:r>
            <a:r>
              <a:rPr lang="ru-RU" sz="2800" dirty="0" smtClean="0"/>
              <a:t>«</a:t>
            </a:r>
            <a:r>
              <a:rPr lang="ru-RU" sz="2800" b="1" dirty="0" smtClean="0">
                <a:solidFill>
                  <a:srgbClr val="00B0F0"/>
                </a:solidFill>
              </a:rPr>
              <a:t>?</a:t>
            </a:r>
            <a:r>
              <a:rPr lang="ru-RU" sz="2800" dirty="0" smtClean="0"/>
              <a:t>» </a:t>
            </a:r>
            <a:r>
              <a:rPr lang="ru-RU" sz="2800" dirty="0"/>
              <a:t>похожа,</a:t>
            </a:r>
            <a:br>
              <a:rPr lang="ru-RU" sz="2800" dirty="0"/>
            </a:br>
            <a:r>
              <a:rPr lang="ru-RU" sz="2800" dirty="0"/>
              <a:t>И на зонт, как будто, тоже.</a:t>
            </a:r>
          </a:p>
        </p:txBody>
      </p:sp>
      <p:pic>
        <p:nvPicPr>
          <p:cNvPr id="4" name="вверх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56" b="98241" l="5000" r="954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256403"/>
            <a:ext cx="853216" cy="1096992"/>
          </a:xfrm>
          <a:prstGeom prst="rect">
            <a:avLst/>
          </a:prstGeom>
        </p:spPr>
      </p:pic>
      <p:pic>
        <p:nvPicPr>
          <p:cNvPr id="5" name="вниз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16" y="3335545"/>
            <a:ext cx="1599664" cy="10664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11" y="135457"/>
            <a:ext cx="1735963" cy="20437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861" y="4566234"/>
            <a:ext cx="1928773" cy="2205509"/>
          </a:xfrm>
          <a:prstGeom prst="rect">
            <a:avLst/>
          </a:prstGeom>
        </p:spPr>
      </p:pic>
      <p:grpSp>
        <p:nvGrpSpPr>
          <p:cNvPr id="11" name="1"/>
          <p:cNvGrpSpPr/>
          <p:nvPr/>
        </p:nvGrpSpPr>
        <p:grpSpPr>
          <a:xfrm>
            <a:off x="4708214" y="1"/>
            <a:ext cx="4435786" cy="6857999"/>
            <a:chOff x="4720588" y="1"/>
            <a:chExt cx="4435786" cy="6857999"/>
          </a:xfrm>
        </p:grpSpPr>
        <p:pic>
          <p:nvPicPr>
            <p:cNvPr id="6" name="бок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0588" y="1"/>
              <a:ext cx="4435786" cy="6857999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2674" b="96257" l="9932" r="770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9416" y="1772816"/>
              <a:ext cx="843208" cy="1080000"/>
            </a:xfrm>
            <a:prstGeom prst="rect">
              <a:avLst/>
            </a:prstGeom>
          </p:spPr>
        </p:pic>
        <p:sp>
          <p:nvSpPr>
            <p:cNvPr id="10" name="Прямоугольник 9"/>
            <p:cNvSpPr/>
            <p:nvPr/>
          </p:nvSpPr>
          <p:spPr>
            <a:xfrm>
              <a:off x="4893985" y="1718397"/>
              <a:ext cx="914400" cy="112815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2"/>
          <p:cNvGrpSpPr/>
          <p:nvPr/>
        </p:nvGrpSpPr>
        <p:grpSpPr>
          <a:xfrm>
            <a:off x="7956376" y="1772816"/>
            <a:ext cx="914400" cy="1128151"/>
            <a:chOff x="5944026" y="1700823"/>
            <a:chExt cx="914400" cy="1128151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2151" b="99194" l="5137" r="9315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0684" y="1724899"/>
              <a:ext cx="847742" cy="1080000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5944026" y="1700823"/>
              <a:ext cx="914400" cy="112815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арбуз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965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75" y="1"/>
            <a:ext cx="3160033" cy="2256402"/>
          </a:xfrm>
          <a:prstGeom prst="rect">
            <a:avLst/>
          </a:prstGeom>
        </p:spPr>
      </p:pic>
      <p:pic>
        <p:nvPicPr>
          <p:cNvPr id="16" name="бобер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9944" b="95310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86" y="3868766"/>
            <a:ext cx="3006089" cy="3006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654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3" grpId="0"/>
      <p:bldP spid="3" grpId="1"/>
      <p:bldP spid="3" grpId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E6A4">
            <a:alpha val="9882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/>
          <p:nvPr/>
        </p:nvSpPr>
        <p:spPr>
          <a:xfrm>
            <a:off x="186888" y="348071"/>
            <a:ext cx="47525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Буква </a:t>
            </a:r>
            <a:r>
              <a:rPr lang="ru-RU" sz="2800" dirty="0" smtClean="0"/>
              <a:t>«</a:t>
            </a:r>
            <a:r>
              <a:rPr lang="ru-RU" sz="2800" b="1" dirty="0" smtClean="0">
                <a:solidFill>
                  <a:srgbClr val="00B0F0"/>
                </a:solidFill>
              </a:rPr>
              <a:t>?</a:t>
            </a:r>
            <a:r>
              <a:rPr lang="ru-RU" sz="2800" dirty="0" smtClean="0"/>
              <a:t>» </a:t>
            </a:r>
            <a:r>
              <a:rPr lang="ru-RU" sz="2800" dirty="0"/>
              <a:t>напоминает ушки</a:t>
            </a:r>
            <a:br>
              <a:rPr lang="ru-RU" sz="2800" dirty="0"/>
            </a:br>
            <a:r>
              <a:rPr lang="ru-RU" sz="2800" dirty="0"/>
              <a:t>У зайчонка на макушке.</a:t>
            </a:r>
            <a:br>
              <a:rPr lang="ru-RU" sz="2800" dirty="0"/>
            </a:br>
            <a:r>
              <a:rPr lang="ru-RU" sz="2800" dirty="0"/>
              <a:t>У улитки рожки тоже</a:t>
            </a:r>
            <a:br>
              <a:rPr lang="ru-RU" sz="2800" dirty="0"/>
            </a:br>
            <a:r>
              <a:rPr lang="ru-RU" sz="2800" dirty="0"/>
              <a:t>Так на букву </a:t>
            </a:r>
            <a:r>
              <a:rPr lang="ru-RU" sz="2800" dirty="0" smtClean="0"/>
              <a:t>«</a:t>
            </a:r>
            <a:r>
              <a:rPr lang="ru-RU" sz="2800" b="1" dirty="0" smtClean="0">
                <a:solidFill>
                  <a:srgbClr val="00B0F0"/>
                </a:solidFill>
              </a:rPr>
              <a:t>?</a:t>
            </a:r>
            <a:r>
              <a:rPr lang="ru-RU" sz="2800" dirty="0" smtClean="0"/>
              <a:t>» </a:t>
            </a:r>
            <a:r>
              <a:rPr lang="ru-RU" sz="2800" dirty="0"/>
              <a:t>похожи.</a:t>
            </a:r>
          </a:p>
        </p:txBody>
      </p:sp>
      <p:sp>
        <p:nvSpPr>
          <p:cNvPr id="3" name="текст 2"/>
          <p:cNvSpPr/>
          <p:nvPr/>
        </p:nvSpPr>
        <p:spPr>
          <a:xfrm>
            <a:off x="9178" y="4293096"/>
            <a:ext cx="474539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Всем известно без подсказки:</a:t>
            </a:r>
            <a:br>
              <a:rPr lang="ru-RU" sz="2800" dirty="0"/>
            </a:br>
            <a:r>
              <a:rPr lang="ru-RU" sz="2800" dirty="0"/>
              <a:t>Буква «</a:t>
            </a:r>
            <a:r>
              <a:rPr lang="ru-RU" sz="2800" b="1" dirty="0">
                <a:solidFill>
                  <a:srgbClr val="00B0F0"/>
                </a:solidFill>
              </a:rPr>
              <a:t>?</a:t>
            </a:r>
            <a:r>
              <a:rPr lang="ru-RU" sz="2800" dirty="0"/>
              <a:t>» — как ключ от сказки.</a:t>
            </a:r>
            <a:br>
              <a:rPr lang="ru-RU" sz="2800" dirty="0"/>
            </a:br>
            <a:r>
              <a:rPr lang="ru-RU" sz="2800" dirty="0"/>
              <a:t>Никогда его у нас</a:t>
            </a:r>
            <a:br>
              <a:rPr lang="ru-RU" sz="2800" dirty="0"/>
            </a:br>
            <a:r>
              <a:rPr lang="ru-RU" sz="2800" dirty="0"/>
              <a:t>Не отнимет Карабас.</a:t>
            </a:r>
          </a:p>
        </p:txBody>
      </p:sp>
      <p:pic>
        <p:nvPicPr>
          <p:cNvPr id="4" name="вверх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56" b="98241" l="5000" r="954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256403"/>
            <a:ext cx="853216" cy="1096992"/>
          </a:xfrm>
          <a:prstGeom prst="rect">
            <a:avLst/>
          </a:prstGeom>
        </p:spPr>
      </p:pic>
      <p:pic>
        <p:nvPicPr>
          <p:cNvPr id="5" name="вниз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16" y="3335545"/>
            <a:ext cx="1599664" cy="10664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662" y="338199"/>
            <a:ext cx="1846533" cy="18841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80" y="4520221"/>
            <a:ext cx="2121496" cy="2019644"/>
          </a:xfrm>
          <a:prstGeom prst="rect">
            <a:avLst/>
          </a:prstGeom>
        </p:spPr>
      </p:pic>
      <p:grpSp>
        <p:nvGrpSpPr>
          <p:cNvPr id="11" name="1"/>
          <p:cNvGrpSpPr/>
          <p:nvPr/>
        </p:nvGrpSpPr>
        <p:grpSpPr>
          <a:xfrm>
            <a:off x="4708214" y="1"/>
            <a:ext cx="4435786" cy="6857999"/>
            <a:chOff x="4720588" y="1"/>
            <a:chExt cx="4435786" cy="6857999"/>
          </a:xfrm>
        </p:grpSpPr>
        <p:pic>
          <p:nvPicPr>
            <p:cNvPr id="6" name="бок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0588" y="1"/>
              <a:ext cx="4435786" cy="6857999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2674" b="96257" l="9932" r="770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9416" y="1772816"/>
              <a:ext cx="843208" cy="1080000"/>
            </a:xfrm>
            <a:prstGeom prst="rect">
              <a:avLst/>
            </a:prstGeom>
          </p:spPr>
        </p:pic>
        <p:sp>
          <p:nvSpPr>
            <p:cNvPr id="10" name="Прямоугольник 9"/>
            <p:cNvSpPr/>
            <p:nvPr/>
          </p:nvSpPr>
          <p:spPr>
            <a:xfrm>
              <a:off x="4893985" y="1718397"/>
              <a:ext cx="914400" cy="112815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2"/>
          <p:cNvGrpSpPr/>
          <p:nvPr/>
        </p:nvGrpSpPr>
        <p:grpSpPr>
          <a:xfrm>
            <a:off x="7956376" y="1772816"/>
            <a:ext cx="914400" cy="1128151"/>
            <a:chOff x="5944026" y="1700823"/>
            <a:chExt cx="914400" cy="1128151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2151" b="99194" l="5137" r="9315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0684" y="1724899"/>
              <a:ext cx="847742" cy="1080000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5944026" y="1700823"/>
              <a:ext cx="914400" cy="112815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арбуз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90" y="278799"/>
            <a:ext cx="2207420" cy="2036465"/>
          </a:xfrm>
          <a:prstGeom prst="rect">
            <a:avLst/>
          </a:prstGeom>
        </p:spPr>
      </p:pic>
      <p:pic>
        <p:nvPicPr>
          <p:cNvPr id="16" name="бобер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99" y="4653136"/>
            <a:ext cx="2664297" cy="2127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754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3" grpId="0"/>
      <p:bldP spid="3" grpId="1"/>
      <p:bldP spid="3" grpId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E6A4">
            <a:alpha val="9882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/>
          <p:nvPr/>
        </p:nvSpPr>
        <p:spPr>
          <a:xfrm>
            <a:off x="186888" y="348071"/>
            <a:ext cx="47525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Буква </a:t>
            </a:r>
            <a:r>
              <a:rPr lang="ru-RU" sz="2800" dirty="0" smtClean="0"/>
              <a:t>«</a:t>
            </a:r>
            <a:r>
              <a:rPr lang="ru-RU" sz="2800" b="1" dirty="0" smtClean="0">
                <a:solidFill>
                  <a:srgbClr val="00B0F0"/>
                </a:solidFill>
              </a:rPr>
              <a:t>?</a:t>
            </a:r>
            <a:r>
              <a:rPr lang="ru-RU" sz="2800" dirty="0" smtClean="0"/>
              <a:t>» </a:t>
            </a:r>
            <a:r>
              <a:rPr lang="ru-RU" sz="2800" dirty="0"/>
              <a:t>захохотала:</a:t>
            </a:r>
            <a:br>
              <a:rPr lang="ru-RU" sz="2800" dirty="0"/>
            </a:br>
            <a:r>
              <a:rPr lang="ru-RU" sz="2800" dirty="0"/>
              <a:t>«Хоть и холодно зимой,</a:t>
            </a:r>
            <a:br>
              <a:rPr lang="ru-RU" sz="2800" dirty="0"/>
            </a:br>
            <a:r>
              <a:rPr lang="ru-RU" sz="2800" dirty="0"/>
              <a:t>Я на санках не устала</a:t>
            </a:r>
            <a:br>
              <a:rPr lang="ru-RU" sz="2800" dirty="0"/>
            </a:br>
            <a:r>
              <a:rPr lang="ru-RU" sz="2800" dirty="0"/>
              <a:t>Ехать с горки ледяной».</a:t>
            </a:r>
          </a:p>
        </p:txBody>
      </p:sp>
      <p:sp>
        <p:nvSpPr>
          <p:cNvPr id="3" name="текст 2"/>
          <p:cNvSpPr/>
          <p:nvPr/>
        </p:nvSpPr>
        <p:spPr>
          <a:xfrm>
            <a:off x="186888" y="450912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/>
              <a:t>Буква </a:t>
            </a:r>
            <a:r>
              <a:rPr lang="ru-RU" sz="2800" dirty="0" smtClean="0"/>
              <a:t>«</a:t>
            </a:r>
            <a:r>
              <a:rPr lang="ru-RU" sz="2800" b="1" dirty="0" smtClean="0">
                <a:solidFill>
                  <a:srgbClr val="00B0F0"/>
                </a:solidFill>
              </a:rPr>
              <a:t>?</a:t>
            </a:r>
            <a:r>
              <a:rPr lang="ru-RU" sz="2800" dirty="0" smtClean="0"/>
              <a:t>» </a:t>
            </a:r>
            <a:r>
              <a:rPr lang="ru-RU" sz="2800" dirty="0"/>
              <a:t>стоит бочком</a:t>
            </a:r>
            <a:br>
              <a:rPr lang="ru-RU" sz="2800" dirty="0"/>
            </a:br>
            <a:r>
              <a:rPr lang="ru-RU" sz="2800" dirty="0"/>
              <a:t>И цепляет всех крючком.</a:t>
            </a:r>
          </a:p>
        </p:txBody>
      </p:sp>
      <p:pic>
        <p:nvPicPr>
          <p:cNvPr id="4" name="вверх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56" b="98241" l="5000" r="954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256403"/>
            <a:ext cx="853216" cy="1096992"/>
          </a:xfrm>
          <a:prstGeom prst="rect">
            <a:avLst/>
          </a:prstGeom>
        </p:spPr>
      </p:pic>
      <p:pic>
        <p:nvPicPr>
          <p:cNvPr id="5" name="вниз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16" y="3335545"/>
            <a:ext cx="1599664" cy="10664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81" y="385653"/>
            <a:ext cx="1846533" cy="186058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708" y="4572837"/>
            <a:ext cx="1789077" cy="2032566"/>
          </a:xfrm>
          <a:prstGeom prst="rect">
            <a:avLst/>
          </a:prstGeom>
        </p:spPr>
      </p:pic>
      <p:grpSp>
        <p:nvGrpSpPr>
          <p:cNvPr id="11" name="1"/>
          <p:cNvGrpSpPr/>
          <p:nvPr/>
        </p:nvGrpSpPr>
        <p:grpSpPr>
          <a:xfrm>
            <a:off x="4708214" y="1"/>
            <a:ext cx="4435786" cy="6857999"/>
            <a:chOff x="4720588" y="1"/>
            <a:chExt cx="4435786" cy="6857999"/>
          </a:xfrm>
        </p:grpSpPr>
        <p:pic>
          <p:nvPicPr>
            <p:cNvPr id="6" name="бок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0588" y="1"/>
              <a:ext cx="4435786" cy="6857999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2674" b="96257" l="9932" r="770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9416" y="1772816"/>
              <a:ext cx="843208" cy="1080000"/>
            </a:xfrm>
            <a:prstGeom prst="rect">
              <a:avLst/>
            </a:prstGeom>
          </p:spPr>
        </p:pic>
        <p:sp>
          <p:nvSpPr>
            <p:cNvPr id="10" name="Прямоугольник 9"/>
            <p:cNvSpPr/>
            <p:nvPr/>
          </p:nvSpPr>
          <p:spPr>
            <a:xfrm>
              <a:off x="4893985" y="1718397"/>
              <a:ext cx="914400" cy="112815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2"/>
          <p:cNvGrpSpPr/>
          <p:nvPr/>
        </p:nvGrpSpPr>
        <p:grpSpPr>
          <a:xfrm>
            <a:off x="7956376" y="1772816"/>
            <a:ext cx="914400" cy="1128151"/>
            <a:chOff x="5944026" y="1700823"/>
            <a:chExt cx="914400" cy="1128151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2151" b="99194" l="5137" r="9315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0684" y="1724899"/>
              <a:ext cx="847742" cy="1080000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5944026" y="1700823"/>
              <a:ext cx="914400" cy="112815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арбуз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595" b="89820" l="556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436401"/>
            <a:ext cx="3160033" cy="1759085"/>
          </a:xfrm>
          <a:prstGeom prst="rect">
            <a:avLst/>
          </a:prstGeom>
        </p:spPr>
      </p:pic>
      <p:pic>
        <p:nvPicPr>
          <p:cNvPr id="16" name="бобер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93233" l="9828" r="898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4407296"/>
            <a:ext cx="2551721" cy="2214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903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3" grpId="0"/>
      <p:bldP spid="3" grpId="1"/>
      <p:bldP spid="3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E6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/>
          <p:nvPr/>
        </p:nvSpPr>
        <p:spPr>
          <a:xfrm>
            <a:off x="186888" y="348071"/>
            <a:ext cx="475252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Буква </a:t>
            </a:r>
            <a:r>
              <a:rPr lang="ru-RU" sz="2800" dirty="0" smtClean="0"/>
              <a:t>«</a:t>
            </a:r>
            <a:r>
              <a:rPr lang="ru-RU" sz="2800" b="1" dirty="0" smtClean="0">
                <a:solidFill>
                  <a:srgbClr val="00B0F0"/>
                </a:solidFill>
              </a:rPr>
              <a:t>?</a:t>
            </a:r>
            <a:r>
              <a:rPr lang="ru-RU" sz="2800" dirty="0" smtClean="0"/>
              <a:t>»</a:t>
            </a:r>
            <a:r>
              <a:rPr lang="ru-RU" sz="2800" dirty="0"/>
              <a:t> всему глава,</a:t>
            </a:r>
            <a:br>
              <a:rPr lang="ru-RU" sz="2800" dirty="0"/>
            </a:br>
            <a:r>
              <a:rPr lang="ru-RU" sz="2800" dirty="0"/>
              <a:t>У нее солидный вид,</a:t>
            </a:r>
            <a:br>
              <a:rPr lang="ru-RU" sz="2800" dirty="0"/>
            </a:br>
            <a:r>
              <a:rPr lang="ru-RU" sz="2800" dirty="0"/>
              <a:t>Потому что буква </a:t>
            </a:r>
            <a:r>
              <a:rPr lang="ru-RU" sz="2800" dirty="0" smtClean="0"/>
              <a:t>«</a:t>
            </a:r>
            <a:r>
              <a:rPr lang="ru-RU" sz="2800" b="1" dirty="0" smtClean="0">
                <a:solidFill>
                  <a:srgbClr val="00B0F0"/>
                </a:solidFill>
              </a:rPr>
              <a:t>?</a:t>
            </a:r>
            <a:r>
              <a:rPr lang="ru-RU" sz="2800" dirty="0" smtClean="0"/>
              <a:t>»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Начинает Алфавит!</a:t>
            </a:r>
          </a:p>
        </p:txBody>
      </p:sp>
      <p:sp>
        <p:nvSpPr>
          <p:cNvPr id="3" name="текст 2"/>
          <p:cNvSpPr/>
          <p:nvPr/>
        </p:nvSpPr>
        <p:spPr>
          <a:xfrm>
            <a:off x="186888" y="4509120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/>
              <a:t>Буква «</a:t>
            </a:r>
            <a:r>
              <a:rPr lang="ru-RU" sz="2800" b="1" dirty="0" smtClean="0">
                <a:solidFill>
                  <a:srgbClr val="00B0F0"/>
                </a:solidFill>
              </a:rPr>
              <a:t>?</a:t>
            </a:r>
            <a:r>
              <a:rPr lang="ru-RU" sz="2800" dirty="0" smtClean="0"/>
              <a:t>»</a:t>
            </a:r>
            <a:r>
              <a:rPr lang="ru-RU" sz="2800" dirty="0"/>
              <a:t> проснется рано,</a:t>
            </a:r>
            <a:br>
              <a:rPr lang="ru-RU" sz="2800" dirty="0"/>
            </a:br>
            <a:r>
              <a:rPr lang="ru-RU" sz="2800" dirty="0"/>
              <a:t>Буква </a:t>
            </a:r>
            <a:r>
              <a:rPr lang="ru-RU" sz="2800" dirty="0" smtClean="0"/>
              <a:t>«</a:t>
            </a:r>
            <a:r>
              <a:rPr lang="ru-RU" sz="2800" b="1" dirty="0" smtClean="0">
                <a:solidFill>
                  <a:srgbClr val="00B0F0"/>
                </a:solidFill>
              </a:rPr>
              <a:t>?</a:t>
            </a:r>
            <a:r>
              <a:rPr lang="ru-RU" sz="2800" dirty="0" smtClean="0"/>
              <a:t>» - </a:t>
            </a:r>
            <a:r>
              <a:rPr lang="ru-RU" sz="2800" dirty="0"/>
              <a:t>бочка с краном.</a:t>
            </a:r>
            <a:br>
              <a:rPr lang="ru-RU" sz="2800" dirty="0"/>
            </a:br>
            <a:r>
              <a:rPr lang="ru-RU" sz="2800" dirty="0"/>
              <a:t>Умывайся! Будь здоров!</a:t>
            </a:r>
            <a:br>
              <a:rPr lang="ru-RU" sz="2800" dirty="0"/>
            </a:br>
            <a:r>
              <a:rPr lang="ru-RU" sz="2800" dirty="0"/>
              <a:t>Богатырь Борис </a:t>
            </a:r>
            <a:r>
              <a:rPr lang="ru-RU" sz="2800" dirty="0" smtClean="0"/>
              <a:t>Бобров.</a:t>
            </a:r>
            <a:endParaRPr lang="ru-RU" sz="2800" dirty="0"/>
          </a:p>
        </p:txBody>
      </p:sp>
      <p:pic>
        <p:nvPicPr>
          <p:cNvPr id="4" name="вверх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56" b="98241" l="5000" r="954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256403"/>
            <a:ext cx="853216" cy="1096992"/>
          </a:xfrm>
          <a:prstGeom prst="rect">
            <a:avLst/>
          </a:prstGeom>
        </p:spPr>
      </p:pic>
      <p:pic>
        <p:nvPicPr>
          <p:cNvPr id="5" name="вниз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16" y="3335545"/>
            <a:ext cx="1599664" cy="1066443"/>
          </a:xfrm>
          <a:prstGeom prst="rect">
            <a:avLst/>
          </a:prstGeom>
        </p:spPr>
      </p:pic>
      <p:pic>
        <p:nvPicPr>
          <p:cNvPr id="6" name="бок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214" y="0"/>
            <a:ext cx="4435786" cy="68579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196" b="100000" l="9935" r="899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93" y="61312"/>
            <a:ext cx="2636101" cy="216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101" y="4401988"/>
            <a:ext cx="1788294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503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E6A4">
            <a:alpha val="9882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/>
          <p:nvPr/>
        </p:nvSpPr>
        <p:spPr>
          <a:xfrm>
            <a:off x="186888" y="348071"/>
            <a:ext cx="47525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B0F0"/>
                </a:solidFill>
              </a:rPr>
              <a:t>?</a:t>
            </a:r>
            <a:r>
              <a:rPr lang="ru-RU" sz="2800" b="1" dirty="0"/>
              <a:t> </a:t>
            </a:r>
            <a:r>
              <a:rPr lang="ru-RU" sz="2800" dirty="0"/>
              <a:t>- Палочка,</a:t>
            </a:r>
          </a:p>
          <a:p>
            <a:r>
              <a:rPr lang="ru-RU" sz="2800" dirty="0"/>
              <a:t>А рядом две ровные дужки -</a:t>
            </a:r>
          </a:p>
          <a:p>
            <a:r>
              <a:rPr lang="ru-RU" sz="2800" dirty="0"/>
              <a:t>Вот и готовы</a:t>
            </a:r>
          </a:p>
          <a:p>
            <a:r>
              <a:rPr lang="ru-RU" sz="2800" dirty="0"/>
              <a:t>Очки для лягушки.</a:t>
            </a:r>
          </a:p>
        </p:txBody>
      </p:sp>
      <p:sp>
        <p:nvSpPr>
          <p:cNvPr id="3" name="текст 2"/>
          <p:cNvSpPr/>
          <p:nvPr/>
        </p:nvSpPr>
        <p:spPr>
          <a:xfrm>
            <a:off x="186888" y="450912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/>
              <a:t>Перед нами </a:t>
            </a:r>
            <a:r>
              <a:rPr lang="ru-RU" sz="2800" dirty="0" smtClean="0"/>
              <a:t>буква «</a:t>
            </a:r>
            <a:r>
              <a:rPr lang="ru-RU" sz="2800" b="1" dirty="0" smtClean="0">
                <a:solidFill>
                  <a:srgbClr val="00B0F0"/>
                </a:solidFill>
              </a:rPr>
              <a:t>?</a:t>
            </a:r>
            <a:r>
              <a:rPr lang="ru-RU" sz="2800" dirty="0" smtClean="0"/>
              <a:t>» </a:t>
            </a:r>
          </a:p>
          <a:p>
            <a:r>
              <a:rPr lang="ru-RU" sz="2800" dirty="0" smtClean="0"/>
              <a:t>Стоит </a:t>
            </a:r>
            <a:r>
              <a:rPr lang="ru-RU" sz="2800" dirty="0"/>
              <a:t>подобно кочерге.</a:t>
            </a:r>
          </a:p>
        </p:txBody>
      </p:sp>
      <p:pic>
        <p:nvPicPr>
          <p:cNvPr id="4" name="вверх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56" b="98241" l="5000" r="954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256403"/>
            <a:ext cx="853216" cy="1096992"/>
          </a:xfrm>
          <a:prstGeom prst="rect">
            <a:avLst/>
          </a:prstGeom>
        </p:spPr>
      </p:pic>
      <p:pic>
        <p:nvPicPr>
          <p:cNvPr id="5" name="вниз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16" y="3335545"/>
            <a:ext cx="1599664" cy="10664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16" y="121052"/>
            <a:ext cx="1846533" cy="216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06" y="4595889"/>
            <a:ext cx="1946526" cy="2160000"/>
          </a:xfrm>
          <a:prstGeom prst="rect">
            <a:avLst/>
          </a:prstGeom>
        </p:spPr>
      </p:pic>
      <p:grpSp>
        <p:nvGrpSpPr>
          <p:cNvPr id="11" name="1"/>
          <p:cNvGrpSpPr/>
          <p:nvPr/>
        </p:nvGrpSpPr>
        <p:grpSpPr>
          <a:xfrm>
            <a:off x="4708214" y="1"/>
            <a:ext cx="4435786" cy="6857999"/>
            <a:chOff x="4720588" y="1"/>
            <a:chExt cx="4435786" cy="6857999"/>
          </a:xfrm>
        </p:grpSpPr>
        <p:pic>
          <p:nvPicPr>
            <p:cNvPr id="6" name="бок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0588" y="1"/>
              <a:ext cx="4435786" cy="6857999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674" b="96257" l="9932" r="770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9416" y="1772816"/>
              <a:ext cx="843208" cy="1080000"/>
            </a:xfrm>
            <a:prstGeom prst="rect">
              <a:avLst/>
            </a:prstGeom>
          </p:spPr>
        </p:pic>
        <p:sp>
          <p:nvSpPr>
            <p:cNvPr id="10" name="Прямоугольник 9"/>
            <p:cNvSpPr/>
            <p:nvPr/>
          </p:nvSpPr>
          <p:spPr>
            <a:xfrm>
              <a:off x="4893985" y="1718397"/>
              <a:ext cx="914400" cy="112815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2"/>
          <p:cNvGrpSpPr/>
          <p:nvPr/>
        </p:nvGrpSpPr>
        <p:grpSpPr>
          <a:xfrm>
            <a:off x="7956376" y="1772816"/>
            <a:ext cx="914400" cy="1128151"/>
            <a:chOff x="5944026" y="1700823"/>
            <a:chExt cx="914400" cy="1128151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151" b="99194" l="5137" r="9315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0684" y="1724899"/>
              <a:ext cx="847742" cy="1080000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5944026" y="1700823"/>
              <a:ext cx="914400" cy="112815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арбуз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942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34" y="119429"/>
            <a:ext cx="3160033" cy="2247135"/>
          </a:xfrm>
          <a:prstGeom prst="rect">
            <a:avLst/>
          </a:prstGeom>
        </p:spPr>
      </p:pic>
      <p:pic>
        <p:nvPicPr>
          <p:cNvPr id="16" name="бобер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6800" l="12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50" y="4608846"/>
            <a:ext cx="216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594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3" grpId="0"/>
      <p:bldP spid="3" grpId="1"/>
      <p:bldP spid="3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E6A4">
            <a:alpha val="9882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/>
          <p:nvPr/>
        </p:nvSpPr>
        <p:spPr>
          <a:xfrm>
            <a:off x="186888" y="348071"/>
            <a:ext cx="47525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Ты найдёшь её везде:</a:t>
            </a:r>
            <a:br>
              <a:rPr lang="ru-RU" sz="2800" dirty="0"/>
            </a:br>
            <a:r>
              <a:rPr lang="ru-RU" sz="2800" dirty="0"/>
              <a:t>В седине на бороде,</a:t>
            </a:r>
            <a:br>
              <a:rPr lang="ru-RU" sz="2800" dirty="0"/>
            </a:br>
            <a:r>
              <a:rPr lang="ru-RU" sz="2800" dirty="0"/>
              <a:t>И на самом дне в воде.</a:t>
            </a:r>
            <a:br>
              <a:rPr lang="ru-RU" sz="2800" dirty="0"/>
            </a:br>
            <a:r>
              <a:rPr lang="ru-RU" sz="2800" dirty="0"/>
              <a:t>Догадался? Это </a:t>
            </a:r>
            <a:r>
              <a:rPr lang="ru-RU" sz="2800" dirty="0" smtClean="0"/>
              <a:t>— …!</a:t>
            </a:r>
            <a:endParaRPr lang="ru-RU" sz="2800" dirty="0"/>
          </a:p>
        </p:txBody>
      </p:sp>
      <p:sp>
        <p:nvSpPr>
          <p:cNvPr id="3" name="текст 2"/>
          <p:cNvSpPr/>
          <p:nvPr/>
        </p:nvSpPr>
        <p:spPr>
          <a:xfrm>
            <a:off x="186888" y="4509120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/>
              <a:t>«</a:t>
            </a:r>
            <a:r>
              <a:rPr lang="ru-RU" sz="2800" b="1" dirty="0" smtClean="0">
                <a:solidFill>
                  <a:srgbClr val="00B0F0"/>
                </a:solidFill>
              </a:rPr>
              <a:t>?</a:t>
            </a:r>
            <a:r>
              <a:rPr lang="ru-RU" sz="2800" dirty="0" smtClean="0"/>
              <a:t>» </a:t>
            </a:r>
            <a:r>
              <a:rPr lang="ru-RU" sz="2800" dirty="0"/>
              <a:t>похожа на расчёску,</a:t>
            </a:r>
            <a:br>
              <a:rPr lang="ru-RU" sz="2800" dirty="0"/>
            </a:br>
            <a:r>
              <a:rPr lang="ru-RU" sz="2800" dirty="0"/>
              <a:t>Сделать может всем причёску.</a:t>
            </a:r>
            <a:br>
              <a:rPr lang="ru-RU" sz="2800" dirty="0"/>
            </a:br>
            <a:r>
              <a:rPr lang="ru-RU" sz="2800" dirty="0"/>
              <a:t>Учим, учим букву «Е» —</a:t>
            </a:r>
            <a:br>
              <a:rPr lang="ru-RU" sz="2800" dirty="0"/>
            </a:br>
            <a:r>
              <a:rPr lang="ru-RU" sz="2800" dirty="0"/>
              <a:t>Вот и выучили все.</a:t>
            </a:r>
          </a:p>
        </p:txBody>
      </p:sp>
      <p:pic>
        <p:nvPicPr>
          <p:cNvPr id="4" name="вверх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56" b="98241" l="5000" r="954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256403"/>
            <a:ext cx="853216" cy="1096992"/>
          </a:xfrm>
          <a:prstGeom prst="rect">
            <a:avLst/>
          </a:prstGeom>
        </p:spPr>
      </p:pic>
      <p:pic>
        <p:nvPicPr>
          <p:cNvPr id="5" name="вниз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16" y="3335545"/>
            <a:ext cx="1599664" cy="10664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16" y="179164"/>
            <a:ext cx="1846533" cy="20437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30" y="4595889"/>
            <a:ext cx="1789077" cy="2160000"/>
          </a:xfrm>
          <a:prstGeom prst="rect">
            <a:avLst/>
          </a:prstGeom>
        </p:spPr>
      </p:pic>
      <p:grpSp>
        <p:nvGrpSpPr>
          <p:cNvPr id="11" name="1"/>
          <p:cNvGrpSpPr/>
          <p:nvPr/>
        </p:nvGrpSpPr>
        <p:grpSpPr>
          <a:xfrm>
            <a:off x="4708214" y="1"/>
            <a:ext cx="4435786" cy="6857999"/>
            <a:chOff x="4720588" y="1"/>
            <a:chExt cx="4435786" cy="6857999"/>
          </a:xfrm>
        </p:grpSpPr>
        <p:pic>
          <p:nvPicPr>
            <p:cNvPr id="6" name="бок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0588" y="1"/>
              <a:ext cx="4435786" cy="6857999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674" b="96257" l="9932" r="770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9416" y="1772816"/>
              <a:ext cx="843208" cy="1080000"/>
            </a:xfrm>
            <a:prstGeom prst="rect">
              <a:avLst/>
            </a:prstGeom>
          </p:spPr>
        </p:pic>
        <p:sp>
          <p:nvSpPr>
            <p:cNvPr id="10" name="Прямоугольник 9"/>
            <p:cNvSpPr/>
            <p:nvPr/>
          </p:nvSpPr>
          <p:spPr>
            <a:xfrm>
              <a:off x="4893985" y="1718397"/>
              <a:ext cx="914400" cy="112815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2"/>
          <p:cNvGrpSpPr/>
          <p:nvPr/>
        </p:nvGrpSpPr>
        <p:grpSpPr>
          <a:xfrm>
            <a:off x="7956376" y="1772816"/>
            <a:ext cx="914400" cy="1128151"/>
            <a:chOff x="5944026" y="1700823"/>
            <a:chExt cx="914400" cy="1128151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151" b="99194" l="5137" r="9315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0684" y="1724899"/>
              <a:ext cx="847742" cy="1080000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5944026" y="1700823"/>
              <a:ext cx="914400" cy="112815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арбуз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8706" l="0" r="972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88" y="205130"/>
            <a:ext cx="3160033" cy="2036465"/>
          </a:xfrm>
          <a:prstGeom prst="rect">
            <a:avLst/>
          </a:prstGeom>
        </p:spPr>
      </p:pic>
      <p:pic>
        <p:nvPicPr>
          <p:cNvPr id="16" name="бобер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827" b="98459" l="716" r="9880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4498089"/>
            <a:ext cx="2664297" cy="2214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283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3" grpId="0"/>
      <p:bldP spid="3" grpId="1"/>
      <p:bldP spid="3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E6A4">
            <a:alpha val="9882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/>
          <p:nvPr/>
        </p:nvSpPr>
        <p:spPr>
          <a:xfrm>
            <a:off x="186888" y="348071"/>
            <a:ext cx="47525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Буква </a:t>
            </a:r>
            <a:r>
              <a:rPr lang="ru-RU" sz="2800" dirty="0" smtClean="0"/>
              <a:t>«</a:t>
            </a:r>
            <a:r>
              <a:rPr lang="ru-RU" sz="2800" b="1" dirty="0" smtClean="0">
                <a:solidFill>
                  <a:srgbClr val="00B0F0"/>
                </a:solidFill>
              </a:rPr>
              <a:t>?</a:t>
            </a:r>
            <a:r>
              <a:rPr lang="ru-RU" sz="2800" dirty="0" smtClean="0"/>
              <a:t>» </a:t>
            </a:r>
            <a:r>
              <a:rPr lang="ru-RU" sz="2800" dirty="0"/>
              <a:t>всегда с глазами</a:t>
            </a:r>
            <a:br>
              <a:rPr lang="ru-RU" sz="2800" dirty="0"/>
            </a:br>
            <a:r>
              <a:rPr lang="ru-RU" sz="2800" dirty="0"/>
              <a:t>И с колючими ежами.</a:t>
            </a:r>
            <a:br>
              <a:rPr lang="ru-RU" sz="2800" dirty="0"/>
            </a:br>
            <a:r>
              <a:rPr lang="ru-RU" sz="2800" dirty="0"/>
              <a:t>Ёж везёт её на спинке</a:t>
            </a:r>
            <a:br>
              <a:rPr lang="ru-RU" sz="2800" dirty="0"/>
            </a:br>
            <a:r>
              <a:rPr lang="ru-RU" sz="2800" dirty="0"/>
              <a:t>С ежевикой и травинкой.</a:t>
            </a:r>
          </a:p>
        </p:txBody>
      </p:sp>
      <p:sp>
        <p:nvSpPr>
          <p:cNvPr id="3" name="текст 2"/>
          <p:cNvSpPr/>
          <p:nvPr/>
        </p:nvSpPr>
        <p:spPr>
          <a:xfrm>
            <a:off x="186888" y="4509120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/>
              <a:t>«</a:t>
            </a:r>
            <a:r>
              <a:rPr lang="ru-RU" sz="2800" b="1" dirty="0" smtClean="0">
                <a:solidFill>
                  <a:srgbClr val="00B0F0"/>
                </a:solidFill>
              </a:rPr>
              <a:t>?</a:t>
            </a:r>
            <a:r>
              <a:rPr lang="ru-RU" sz="2800" dirty="0" smtClean="0"/>
              <a:t>» </a:t>
            </a:r>
            <a:r>
              <a:rPr lang="ru-RU" sz="2800" dirty="0"/>
              <a:t>имеет столько ножек,</a:t>
            </a:r>
            <a:br>
              <a:rPr lang="ru-RU" sz="2800" dirty="0"/>
            </a:br>
            <a:r>
              <a:rPr lang="ru-RU" sz="2800" dirty="0"/>
              <a:t>Будто буква ползать может.</a:t>
            </a:r>
            <a:br>
              <a:rPr lang="ru-RU" sz="2800" dirty="0"/>
            </a:br>
            <a:r>
              <a:rPr lang="ru-RU" sz="2800" dirty="0"/>
              <a:t>Буква </a:t>
            </a:r>
            <a:r>
              <a:rPr lang="ru-RU" sz="2800" dirty="0" smtClean="0"/>
              <a:t>«</a:t>
            </a:r>
            <a:r>
              <a:rPr lang="ru-RU" sz="2800" b="1" dirty="0" smtClean="0">
                <a:solidFill>
                  <a:srgbClr val="00B0F0"/>
                </a:solidFill>
              </a:rPr>
              <a:t>?</a:t>
            </a:r>
            <a:r>
              <a:rPr lang="ru-RU" sz="2800" dirty="0" smtClean="0"/>
              <a:t>», </a:t>
            </a:r>
            <a:r>
              <a:rPr lang="ru-RU" sz="2800" dirty="0"/>
              <a:t>наверняка,</a:t>
            </a:r>
            <a:br>
              <a:rPr lang="ru-RU" sz="2800" dirty="0"/>
            </a:br>
            <a:r>
              <a:rPr lang="ru-RU" sz="2800" dirty="0"/>
              <a:t>На бумаге тень жука.</a:t>
            </a:r>
          </a:p>
        </p:txBody>
      </p:sp>
      <p:pic>
        <p:nvPicPr>
          <p:cNvPr id="4" name="вверх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56" b="98241" l="5000" r="954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256403"/>
            <a:ext cx="853216" cy="1096992"/>
          </a:xfrm>
          <a:prstGeom prst="rect">
            <a:avLst/>
          </a:prstGeom>
        </p:spPr>
      </p:pic>
      <p:pic>
        <p:nvPicPr>
          <p:cNvPr id="5" name="вниз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16" y="3335545"/>
            <a:ext cx="1599664" cy="10664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345" y="96403"/>
            <a:ext cx="1864603" cy="216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17" y="4513835"/>
            <a:ext cx="2408661" cy="1992387"/>
          </a:xfrm>
          <a:prstGeom prst="rect">
            <a:avLst/>
          </a:prstGeom>
        </p:spPr>
      </p:pic>
      <p:grpSp>
        <p:nvGrpSpPr>
          <p:cNvPr id="11" name="1"/>
          <p:cNvGrpSpPr/>
          <p:nvPr/>
        </p:nvGrpSpPr>
        <p:grpSpPr>
          <a:xfrm>
            <a:off x="4708214" y="1"/>
            <a:ext cx="4435786" cy="6857999"/>
            <a:chOff x="4720588" y="1"/>
            <a:chExt cx="4435786" cy="6857999"/>
          </a:xfrm>
        </p:grpSpPr>
        <p:pic>
          <p:nvPicPr>
            <p:cNvPr id="6" name="бок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0588" y="1"/>
              <a:ext cx="4435786" cy="6857999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674" b="96257" l="9932" r="770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9416" y="1772816"/>
              <a:ext cx="843208" cy="1080000"/>
            </a:xfrm>
            <a:prstGeom prst="rect">
              <a:avLst/>
            </a:prstGeom>
          </p:spPr>
        </p:pic>
        <p:sp>
          <p:nvSpPr>
            <p:cNvPr id="10" name="Прямоугольник 9"/>
            <p:cNvSpPr/>
            <p:nvPr/>
          </p:nvSpPr>
          <p:spPr>
            <a:xfrm>
              <a:off x="4893985" y="1718397"/>
              <a:ext cx="914400" cy="112815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2"/>
          <p:cNvGrpSpPr/>
          <p:nvPr/>
        </p:nvGrpSpPr>
        <p:grpSpPr>
          <a:xfrm>
            <a:off x="7956376" y="1772816"/>
            <a:ext cx="914400" cy="1128151"/>
            <a:chOff x="5944026" y="1700823"/>
            <a:chExt cx="914400" cy="1128151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151" b="99194" l="5137" r="9315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0684" y="1724899"/>
              <a:ext cx="847742" cy="1080000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5944026" y="1700823"/>
              <a:ext cx="914400" cy="112815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арбуз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9167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56" y="237779"/>
            <a:ext cx="3122579" cy="2036465"/>
          </a:xfrm>
          <a:prstGeom prst="rect">
            <a:avLst/>
          </a:prstGeom>
        </p:spPr>
      </p:pic>
      <p:pic>
        <p:nvPicPr>
          <p:cNvPr id="16" name="бобер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987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85" y="4334663"/>
            <a:ext cx="2350729" cy="2350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696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3" grpId="0"/>
      <p:bldP spid="3" grpId="1"/>
      <p:bldP spid="3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E6A4">
            <a:alpha val="9882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/>
          <p:nvPr/>
        </p:nvSpPr>
        <p:spPr>
          <a:xfrm>
            <a:off x="186888" y="348071"/>
            <a:ext cx="47525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Буква </a:t>
            </a:r>
            <a:r>
              <a:rPr lang="ru-RU" sz="2800" dirty="0" smtClean="0"/>
              <a:t>«</a:t>
            </a:r>
            <a:r>
              <a:rPr lang="ru-RU" sz="2800" b="1" dirty="0" smtClean="0">
                <a:solidFill>
                  <a:srgbClr val="00B0F0"/>
                </a:solidFill>
              </a:rPr>
              <a:t>?</a:t>
            </a:r>
            <a:r>
              <a:rPr lang="ru-RU" sz="2800" dirty="0" smtClean="0"/>
              <a:t>» </a:t>
            </a:r>
            <a:r>
              <a:rPr lang="ru-RU" sz="2800" dirty="0"/>
              <a:t>на В похожа.</a:t>
            </a:r>
            <a:br>
              <a:rPr lang="ru-RU" sz="2800" dirty="0"/>
            </a:br>
            <a:r>
              <a:rPr lang="ru-RU" sz="2800" dirty="0"/>
              <a:t>Голова, животик тоже.</a:t>
            </a:r>
            <a:br>
              <a:rPr lang="ru-RU" sz="2800" dirty="0"/>
            </a:br>
            <a:r>
              <a:rPr lang="ru-RU" sz="2800" dirty="0"/>
              <a:t>Только слева без черты</a:t>
            </a:r>
            <a:br>
              <a:rPr lang="ru-RU" sz="2800" dirty="0"/>
            </a:br>
            <a:r>
              <a:rPr lang="ru-RU" sz="2800" dirty="0"/>
              <a:t>Букву </a:t>
            </a:r>
            <a:r>
              <a:rPr lang="ru-RU" sz="2800" dirty="0" smtClean="0"/>
              <a:t>«</a:t>
            </a:r>
            <a:r>
              <a:rPr lang="ru-RU" sz="2800" b="1" dirty="0" smtClean="0">
                <a:solidFill>
                  <a:srgbClr val="00B0F0"/>
                </a:solidFill>
              </a:rPr>
              <a:t>?</a:t>
            </a:r>
            <a:r>
              <a:rPr lang="ru-RU" sz="2800" dirty="0" smtClean="0"/>
              <a:t>»рисуешь </a:t>
            </a:r>
            <a:r>
              <a:rPr lang="ru-RU" sz="2800" dirty="0"/>
              <a:t>ты.</a:t>
            </a:r>
          </a:p>
        </p:txBody>
      </p:sp>
      <p:sp>
        <p:nvSpPr>
          <p:cNvPr id="3" name="текст 2"/>
          <p:cNvSpPr/>
          <p:nvPr/>
        </p:nvSpPr>
        <p:spPr>
          <a:xfrm>
            <a:off x="186888" y="4509120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/>
              <a:t>«</a:t>
            </a:r>
            <a:r>
              <a:rPr lang="ru-RU" sz="2800" b="1" dirty="0" smtClean="0">
                <a:solidFill>
                  <a:srgbClr val="00B0F0"/>
                </a:solidFill>
              </a:rPr>
              <a:t>?</a:t>
            </a:r>
            <a:r>
              <a:rPr lang="ru-RU" sz="2800" dirty="0" smtClean="0"/>
              <a:t>» </a:t>
            </a:r>
            <a:r>
              <a:rPr lang="ru-RU" sz="2800" dirty="0"/>
              <a:t>похожа на гармошку,</a:t>
            </a:r>
            <a:br>
              <a:rPr lang="ru-RU" sz="2800" dirty="0"/>
            </a:br>
            <a:r>
              <a:rPr lang="ru-RU" sz="2800" dirty="0"/>
              <a:t>На испуганную кошку.</a:t>
            </a:r>
            <a:br>
              <a:rPr lang="ru-RU" sz="2800" dirty="0"/>
            </a:br>
            <a:r>
              <a:rPr lang="ru-RU" sz="2800" dirty="0" smtClean="0"/>
              <a:t>«</a:t>
            </a:r>
            <a:r>
              <a:rPr lang="ru-RU" sz="2800" b="1" dirty="0" smtClean="0">
                <a:solidFill>
                  <a:srgbClr val="00B0F0"/>
                </a:solidFill>
              </a:rPr>
              <a:t>?</a:t>
            </a:r>
            <a:r>
              <a:rPr lang="ru-RU" sz="2800" dirty="0" smtClean="0"/>
              <a:t>» </a:t>
            </a:r>
            <a:r>
              <a:rPr lang="ru-RU" sz="2800" dirty="0"/>
              <a:t>меж двух прямых дорог</a:t>
            </a:r>
            <a:br>
              <a:rPr lang="ru-RU" sz="2800" dirty="0"/>
            </a:br>
            <a:r>
              <a:rPr lang="ru-RU" sz="2800" dirty="0"/>
              <a:t>Одна легла наискосок.</a:t>
            </a:r>
          </a:p>
        </p:txBody>
      </p:sp>
      <p:pic>
        <p:nvPicPr>
          <p:cNvPr id="4" name="вверх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56" b="98241" l="5000" r="954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256403"/>
            <a:ext cx="853216" cy="1096992"/>
          </a:xfrm>
          <a:prstGeom prst="rect">
            <a:avLst/>
          </a:prstGeom>
        </p:spPr>
      </p:pic>
      <p:pic>
        <p:nvPicPr>
          <p:cNvPr id="5" name="вниз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16" y="3335545"/>
            <a:ext cx="1599664" cy="10664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772" y="234124"/>
            <a:ext cx="1780951" cy="20437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961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62" y="3868766"/>
            <a:ext cx="2063459" cy="2750825"/>
          </a:xfrm>
          <a:prstGeom prst="rect">
            <a:avLst/>
          </a:prstGeom>
        </p:spPr>
      </p:pic>
      <p:grpSp>
        <p:nvGrpSpPr>
          <p:cNvPr id="11" name="1"/>
          <p:cNvGrpSpPr/>
          <p:nvPr/>
        </p:nvGrpSpPr>
        <p:grpSpPr>
          <a:xfrm>
            <a:off x="4708214" y="1"/>
            <a:ext cx="4435786" cy="6857999"/>
            <a:chOff x="4720588" y="1"/>
            <a:chExt cx="4435786" cy="6857999"/>
          </a:xfrm>
        </p:grpSpPr>
        <p:pic>
          <p:nvPicPr>
            <p:cNvPr id="6" name="бок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0588" y="1"/>
              <a:ext cx="4435786" cy="6857999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2674" b="96257" l="9932" r="770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9416" y="1772816"/>
              <a:ext cx="843208" cy="1080000"/>
            </a:xfrm>
            <a:prstGeom prst="rect">
              <a:avLst/>
            </a:prstGeom>
          </p:spPr>
        </p:pic>
        <p:sp>
          <p:nvSpPr>
            <p:cNvPr id="10" name="Прямоугольник 9"/>
            <p:cNvSpPr/>
            <p:nvPr/>
          </p:nvSpPr>
          <p:spPr>
            <a:xfrm>
              <a:off x="4893985" y="1718397"/>
              <a:ext cx="914400" cy="112815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2"/>
          <p:cNvGrpSpPr/>
          <p:nvPr/>
        </p:nvGrpSpPr>
        <p:grpSpPr>
          <a:xfrm>
            <a:off x="7956376" y="1772816"/>
            <a:ext cx="914400" cy="1128151"/>
            <a:chOff x="5944026" y="1700823"/>
            <a:chExt cx="914400" cy="1128151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2151" b="99194" l="5137" r="9315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0684" y="1724899"/>
              <a:ext cx="847742" cy="1080000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5944026" y="1700823"/>
              <a:ext cx="914400" cy="112815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арбуз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7" y="126024"/>
            <a:ext cx="1964430" cy="2178918"/>
          </a:xfrm>
          <a:prstGeom prst="rect">
            <a:avLst/>
          </a:prstGeom>
        </p:spPr>
      </p:pic>
      <p:pic>
        <p:nvPicPr>
          <p:cNvPr id="16" name="бобер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5893" b="95893" l="6000" r="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31" y="4554427"/>
            <a:ext cx="2880320" cy="1792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232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3" grpId="0"/>
      <p:bldP spid="3" grpId="1"/>
      <p:bldP spid="3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E6A4">
            <a:alpha val="9882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/>
          <p:nvPr/>
        </p:nvSpPr>
        <p:spPr>
          <a:xfrm>
            <a:off x="186888" y="348071"/>
            <a:ext cx="47525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Буква </a:t>
            </a:r>
            <a:r>
              <a:rPr lang="ru-RU" sz="2800" dirty="0" smtClean="0"/>
              <a:t>«</a:t>
            </a:r>
            <a:r>
              <a:rPr lang="ru-RU" sz="2800" b="1" dirty="0" smtClean="0">
                <a:solidFill>
                  <a:srgbClr val="00B0F0"/>
                </a:solidFill>
              </a:rPr>
              <a:t>?</a:t>
            </a:r>
            <a:r>
              <a:rPr lang="ru-RU" sz="2800" dirty="0" smtClean="0"/>
              <a:t>» </a:t>
            </a:r>
            <a:r>
              <a:rPr lang="ru-RU" sz="2800" dirty="0"/>
              <a:t>и буква «И» —</a:t>
            </a:r>
            <a:br>
              <a:rPr lang="ru-RU" sz="2800" dirty="0"/>
            </a:br>
            <a:r>
              <a:rPr lang="ru-RU" sz="2800" dirty="0"/>
              <a:t>Очень схожие они.</a:t>
            </a:r>
            <a:br>
              <a:rPr lang="ru-RU" sz="2800" dirty="0"/>
            </a:br>
            <a:r>
              <a:rPr lang="ru-RU" sz="2800" dirty="0"/>
              <a:t>Палки две, еще косая</a:t>
            </a:r>
            <a:br>
              <a:rPr lang="ru-RU" sz="2800" dirty="0"/>
            </a:br>
            <a:r>
              <a:rPr lang="ru-RU" sz="2800" dirty="0"/>
              <a:t>Перекладина такая.</a:t>
            </a:r>
          </a:p>
        </p:txBody>
      </p:sp>
      <p:sp>
        <p:nvSpPr>
          <p:cNvPr id="3" name="текст 2"/>
          <p:cNvSpPr/>
          <p:nvPr/>
        </p:nvSpPr>
        <p:spPr>
          <a:xfrm>
            <a:off x="186888" y="4509120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/>
              <a:t>«</a:t>
            </a:r>
            <a:r>
              <a:rPr lang="ru-RU" sz="2800" b="1" dirty="0" smtClean="0">
                <a:solidFill>
                  <a:srgbClr val="00B0F0"/>
                </a:solidFill>
              </a:rPr>
              <a:t>?</a:t>
            </a:r>
            <a:r>
              <a:rPr lang="ru-RU" sz="2800" dirty="0" smtClean="0"/>
              <a:t>» </a:t>
            </a:r>
            <a:r>
              <a:rPr lang="ru-RU" sz="2800" dirty="0"/>
              <a:t>одною лапкой пляшет,</a:t>
            </a:r>
            <a:br>
              <a:rPr lang="ru-RU" sz="2800" dirty="0"/>
            </a:br>
            <a:r>
              <a:rPr lang="ru-RU" sz="2800" dirty="0"/>
              <a:t>А другою лапкой машет.</a:t>
            </a:r>
            <a:br>
              <a:rPr lang="ru-RU" sz="2800" dirty="0"/>
            </a:br>
            <a:r>
              <a:rPr lang="ru-RU" sz="2800" dirty="0"/>
              <a:t>И при этом буква «К»</a:t>
            </a:r>
            <a:br>
              <a:rPr lang="ru-RU" sz="2800" dirty="0"/>
            </a:br>
            <a:r>
              <a:rPr lang="ru-RU" sz="2800" dirty="0"/>
              <a:t>Будто усики жука.</a:t>
            </a:r>
          </a:p>
        </p:txBody>
      </p:sp>
      <p:pic>
        <p:nvPicPr>
          <p:cNvPr id="4" name="вверх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56" b="98241" l="5000" r="954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256403"/>
            <a:ext cx="853216" cy="1096992"/>
          </a:xfrm>
          <a:prstGeom prst="rect">
            <a:avLst/>
          </a:prstGeom>
        </p:spPr>
      </p:pic>
      <p:pic>
        <p:nvPicPr>
          <p:cNvPr id="5" name="вниз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16" y="3335545"/>
            <a:ext cx="1599664" cy="10664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684" y="59524"/>
            <a:ext cx="1747127" cy="22773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509119"/>
            <a:ext cx="2195824" cy="2160000"/>
          </a:xfrm>
          <a:prstGeom prst="rect">
            <a:avLst/>
          </a:prstGeom>
        </p:spPr>
      </p:pic>
      <p:grpSp>
        <p:nvGrpSpPr>
          <p:cNvPr id="11" name="1"/>
          <p:cNvGrpSpPr/>
          <p:nvPr/>
        </p:nvGrpSpPr>
        <p:grpSpPr>
          <a:xfrm>
            <a:off x="4708214" y="1"/>
            <a:ext cx="4435786" cy="6857999"/>
            <a:chOff x="4720588" y="1"/>
            <a:chExt cx="4435786" cy="6857999"/>
          </a:xfrm>
        </p:grpSpPr>
        <p:pic>
          <p:nvPicPr>
            <p:cNvPr id="6" name="бок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0588" y="1"/>
              <a:ext cx="4435786" cy="6857999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674" b="96257" l="9932" r="770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9416" y="1772816"/>
              <a:ext cx="843208" cy="1080000"/>
            </a:xfrm>
            <a:prstGeom prst="rect">
              <a:avLst/>
            </a:prstGeom>
          </p:spPr>
        </p:pic>
        <p:sp>
          <p:nvSpPr>
            <p:cNvPr id="10" name="Прямоугольник 9"/>
            <p:cNvSpPr/>
            <p:nvPr/>
          </p:nvSpPr>
          <p:spPr>
            <a:xfrm>
              <a:off x="4893985" y="1718397"/>
              <a:ext cx="914400" cy="112815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2"/>
          <p:cNvGrpSpPr/>
          <p:nvPr/>
        </p:nvGrpSpPr>
        <p:grpSpPr>
          <a:xfrm>
            <a:off x="7956376" y="1772816"/>
            <a:ext cx="914400" cy="1128151"/>
            <a:chOff x="5944026" y="1700823"/>
            <a:chExt cx="914400" cy="1128151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151" b="99194" l="5137" r="9315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0684" y="1724899"/>
              <a:ext cx="847742" cy="1080000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5944026" y="1700823"/>
              <a:ext cx="914400" cy="112815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арбуз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1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41" y="0"/>
            <a:ext cx="2325012" cy="2325012"/>
          </a:xfrm>
          <a:prstGeom prst="rect">
            <a:avLst/>
          </a:prstGeom>
        </p:spPr>
      </p:pic>
      <p:pic>
        <p:nvPicPr>
          <p:cNvPr id="16" name="бобер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398" y="4596888"/>
            <a:ext cx="2664297" cy="2072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55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3" grpId="0"/>
      <p:bldP spid="3" grpId="1"/>
      <p:bldP spid="3" gr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E6A4">
            <a:alpha val="9882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/>
          <p:nvPr/>
        </p:nvSpPr>
        <p:spPr>
          <a:xfrm>
            <a:off x="186888" y="348071"/>
            <a:ext cx="47525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Лисёнок по лесу гуляет,</a:t>
            </a:r>
            <a:br>
              <a:rPr lang="ru-RU" sz="2800" dirty="0"/>
            </a:br>
            <a:r>
              <a:rPr lang="ru-RU" sz="2800" dirty="0"/>
              <a:t>Лисёнок буквы повторяет,</a:t>
            </a:r>
            <a:br>
              <a:rPr lang="ru-RU" sz="2800" dirty="0"/>
            </a:br>
            <a:r>
              <a:rPr lang="ru-RU" sz="2800" dirty="0"/>
              <a:t>Раз, два, три, четыре, пять,</a:t>
            </a:r>
            <a:br>
              <a:rPr lang="ru-RU" sz="2800" dirty="0"/>
            </a:br>
            <a:r>
              <a:rPr lang="ru-RU" sz="2800" dirty="0"/>
              <a:t>Как бы букву </a:t>
            </a:r>
            <a:r>
              <a:rPr lang="ru-RU" sz="2800" dirty="0" smtClean="0"/>
              <a:t>«</a:t>
            </a:r>
            <a:r>
              <a:rPr lang="ru-RU" sz="2800" b="1" dirty="0" smtClean="0">
                <a:solidFill>
                  <a:srgbClr val="00B0F0"/>
                </a:solidFill>
              </a:rPr>
              <a:t>?</a:t>
            </a:r>
            <a:r>
              <a:rPr lang="ru-RU" sz="2800" dirty="0" smtClean="0"/>
              <a:t>» </a:t>
            </a:r>
            <a:r>
              <a:rPr lang="ru-RU" sz="2800" dirty="0"/>
              <a:t>не потерять.</a:t>
            </a:r>
          </a:p>
        </p:txBody>
      </p:sp>
      <p:sp>
        <p:nvSpPr>
          <p:cNvPr id="3" name="текст 2"/>
          <p:cNvSpPr/>
          <p:nvPr/>
        </p:nvSpPr>
        <p:spPr>
          <a:xfrm>
            <a:off x="186888" y="4509120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/>
              <a:t>Мама — лучшее из слов,</a:t>
            </a:r>
            <a:br>
              <a:rPr lang="ru-RU" sz="2800" dirty="0"/>
            </a:br>
            <a:r>
              <a:rPr lang="ru-RU" sz="2800" dirty="0"/>
              <a:t>Букву </a:t>
            </a:r>
            <a:r>
              <a:rPr lang="ru-RU" sz="2800" dirty="0" smtClean="0"/>
              <a:t>«</a:t>
            </a:r>
            <a:r>
              <a:rPr lang="ru-RU" sz="2800" b="1" dirty="0" smtClean="0">
                <a:solidFill>
                  <a:srgbClr val="00B0F0"/>
                </a:solidFill>
              </a:rPr>
              <a:t>?</a:t>
            </a:r>
            <a:r>
              <a:rPr lang="ru-RU" sz="2800" dirty="0" smtClean="0"/>
              <a:t>» </a:t>
            </a:r>
            <a:r>
              <a:rPr lang="ru-RU" sz="2800" dirty="0"/>
              <a:t>малыш готов</a:t>
            </a:r>
            <a:br>
              <a:rPr lang="ru-RU" sz="2800" dirty="0"/>
            </a:br>
            <a:r>
              <a:rPr lang="ru-RU" sz="2800" dirty="0"/>
              <a:t>Изучить уже с пеленок:</a:t>
            </a:r>
            <a:br>
              <a:rPr lang="ru-RU" sz="2800" dirty="0"/>
            </a:br>
            <a:r>
              <a:rPr lang="ru-RU" sz="2800" dirty="0"/>
              <a:t>«Мама, </a:t>
            </a:r>
            <a:r>
              <a:rPr lang="ru-RU" sz="2800" dirty="0" err="1"/>
              <a:t>мням</a:t>
            </a:r>
            <a:r>
              <a:rPr lang="ru-RU" sz="2800" dirty="0"/>
              <a:t>!» — кричит спросонок.</a:t>
            </a:r>
          </a:p>
        </p:txBody>
      </p:sp>
      <p:pic>
        <p:nvPicPr>
          <p:cNvPr id="4" name="вверх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56" b="98241" l="5000" r="954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256403"/>
            <a:ext cx="853216" cy="1096992"/>
          </a:xfrm>
          <a:prstGeom prst="rect">
            <a:avLst/>
          </a:prstGeom>
        </p:spPr>
      </p:pic>
      <p:pic>
        <p:nvPicPr>
          <p:cNvPr id="5" name="вниз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16" y="3335545"/>
            <a:ext cx="1599664" cy="10664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4435"/>
            <a:ext cx="2232248" cy="21801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26" y="4595889"/>
            <a:ext cx="2236915" cy="2160000"/>
          </a:xfrm>
          <a:prstGeom prst="rect">
            <a:avLst/>
          </a:prstGeom>
        </p:spPr>
      </p:pic>
      <p:grpSp>
        <p:nvGrpSpPr>
          <p:cNvPr id="11" name="1"/>
          <p:cNvGrpSpPr/>
          <p:nvPr/>
        </p:nvGrpSpPr>
        <p:grpSpPr>
          <a:xfrm>
            <a:off x="4708214" y="1"/>
            <a:ext cx="4435786" cy="6857999"/>
            <a:chOff x="4720588" y="1"/>
            <a:chExt cx="4435786" cy="6857999"/>
          </a:xfrm>
        </p:grpSpPr>
        <p:pic>
          <p:nvPicPr>
            <p:cNvPr id="6" name="бок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0588" y="1"/>
              <a:ext cx="4435786" cy="6857999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2674" b="96257" l="9932" r="770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9416" y="1772816"/>
              <a:ext cx="843208" cy="1080000"/>
            </a:xfrm>
            <a:prstGeom prst="rect">
              <a:avLst/>
            </a:prstGeom>
          </p:spPr>
        </p:pic>
        <p:sp>
          <p:nvSpPr>
            <p:cNvPr id="10" name="Прямоугольник 9"/>
            <p:cNvSpPr/>
            <p:nvPr/>
          </p:nvSpPr>
          <p:spPr>
            <a:xfrm>
              <a:off x="4893985" y="1718397"/>
              <a:ext cx="914400" cy="112815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2"/>
          <p:cNvGrpSpPr/>
          <p:nvPr/>
        </p:nvGrpSpPr>
        <p:grpSpPr>
          <a:xfrm>
            <a:off x="7956376" y="1772816"/>
            <a:ext cx="914400" cy="1128151"/>
            <a:chOff x="5944026" y="1700823"/>
            <a:chExt cx="914400" cy="1128151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2151" b="99194" l="5137" r="9315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0684" y="1724899"/>
              <a:ext cx="847742" cy="1080000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5944026" y="1700823"/>
              <a:ext cx="914400" cy="112815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арбуз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40" y="216283"/>
            <a:ext cx="2369704" cy="2036465"/>
          </a:xfrm>
          <a:prstGeom prst="rect">
            <a:avLst/>
          </a:prstGeom>
        </p:spPr>
      </p:pic>
      <p:pic>
        <p:nvPicPr>
          <p:cNvPr id="16" name="бобер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4378542"/>
            <a:ext cx="3707904" cy="250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040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3" grpId="0"/>
      <p:bldP spid="3" grpId="1"/>
      <p:bldP spid="3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E6A4">
            <a:alpha val="9882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/>
          <p:nvPr/>
        </p:nvSpPr>
        <p:spPr>
          <a:xfrm>
            <a:off x="186888" y="348071"/>
            <a:ext cx="47525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Буква </a:t>
            </a:r>
            <a:r>
              <a:rPr lang="ru-RU" sz="2800" dirty="0" smtClean="0"/>
              <a:t>«</a:t>
            </a:r>
            <a:r>
              <a:rPr lang="ru-RU" sz="2800" b="1" dirty="0" smtClean="0">
                <a:solidFill>
                  <a:srgbClr val="00B0F0"/>
                </a:solidFill>
              </a:rPr>
              <a:t>?</a:t>
            </a:r>
            <a:r>
              <a:rPr lang="ru-RU" sz="2800" dirty="0" smtClean="0"/>
              <a:t>» </a:t>
            </a:r>
            <a:r>
              <a:rPr lang="ru-RU" sz="2800" dirty="0"/>
              <a:t>как лесенка,</a:t>
            </a:r>
            <a:br>
              <a:rPr lang="ru-RU" sz="2800" dirty="0"/>
            </a:br>
            <a:r>
              <a:rPr lang="ru-RU" sz="2800" dirty="0"/>
              <a:t>Все движемся вперёд,</a:t>
            </a:r>
            <a:br>
              <a:rPr lang="ru-RU" sz="2800" dirty="0"/>
            </a:br>
            <a:r>
              <a:rPr lang="ru-RU" sz="2800" dirty="0"/>
              <a:t>Как лесенка, </a:t>
            </a:r>
            <a:r>
              <a:rPr lang="ru-RU" sz="2800" dirty="0" err="1"/>
              <a:t>чудесенка</a:t>
            </a:r>
            <a:r>
              <a:rPr lang="ru-RU" sz="2800" dirty="0"/>
              <a:t>,</a:t>
            </a:r>
            <a:br>
              <a:rPr lang="ru-RU" sz="2800" dirty="0"/>
            </a:br>
            <a:r>
              <a:rPr lang="ru-RU" sz="2800" dirty="0"/>
              <a:t>В мир знаний нас зовёт!</a:t>
            </a:r>
          </a:p>
        </p:txBody>
      </p:sp>
      <p:sp>
        <p:nvSpPr>
          <p:cNvPr id="3" name="текст 2"/>
          <p:cNvSpPr/>
          <p:nvPr/>
        </p:nvSpPr>
        <p:spPr>
          <a:xfrm>
            <a:off x="186888" y="4509120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/>
              <a:t>Буква </a:t>
            </a:r>
            <a:r>
              <a:rPr lang="ru-RU" sz="2800" dirty="0" smtClean="0"/>
              <a:t>«</a:t>
            </a:r>
            <a:r>
              <a:rPr lang="ru-RU" sz="2800" b="1" dirty="0" smtClean="0">
                <a:solidFill>
                  <a:srgbClr val="00B0F0"/>
                </a:solidFill>
              </a:rPr>
              <a:t>?</a:t>
            </a:r>
            <a:r>
              <a:rPr lang="ru-RU" sz="2800" dirty="0" smtClean="0"/>
              <a:t>» </a:t>
            </a:r>
            <a:r>
              <a:rPr lang="ru-RU" sz="2800" dirty="0"/>
              <a:t>— луна и солнце,</a:t>
            </a:r>
            <a:br>
              <a:rPr lang="ru-RU" sz="2800" dirty="0"/>
            </a:br>
            <a:r>
              <a:rPr lang="ru-RU" sz="2800" dirty="0"/>
              <a:t>В доме круглое оконце.</a:t>
            </a:r>
            <a:br>
              <a:rPr lang="ru-RU" sz="2800" dirty="0"/>
            </a:br>
            <a:r>
              <a:rPr lang="ru-RU" sz="2800" dirty="0"/>
              <a:t>И часы, и колесо,</a:t>
            </a:r>
            <a:br>
              <a:rPr lang="ru-RU" sz="2800" dirty="0"/>
            </a:br>
            <a:r>
              <a:rPr lang="ru-RU" sz="2800" dirty="0"/>
              <a:t>И это, кажется, не всё.</a:t>
            </a:r>
          </a:p>
        </p:txBody>
      </p:sp>
      <p:pic>
        <p:nvPicPr>
          <p:cNvPr id="4" name="вверх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56" b="98241" l="5000" r="954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256403"/>
            <a:ext cx="853216" cy="1096992"/>
          </a:xfrm>
          <a:prstGeom prst="rect">
            <a:avLst/>
          </a:prstGeom>
        </p:spPr>
      </p:pic>
      <p:pic>
        <p:nvPicPr>
          <p:cNvPr id="5" name="вниз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16" y="3335545"/>
            <a:ext cx="1599664" cy="10664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81" y="378916"/>
            <a:ext cx="1846533" cy="19062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82" y="4623324"/>
            <a:ext cx="1863064" cy="2011471"/>
          </a:xfrm>
          <a:prstGeom prst="rect">
            <a:avLst/>
          </a:prstGeom>
        </p:spPr>
      </p:pic>
      <p:grpSp>
        <p:nvGrpSpPr>
          <p:cNvPr id="11" name="1"/>
          <p:cNvGrpSpPr/>
          <p:nvPr/>
        </p:nvGrpSpPr>
        <p:grpSpPr>
          <a:xfrm>
            <a:off x="4708214" y="1"/>
            <a:ext cx="4435786" cy="6857999"/>
            <a:chOff x="4720588" y="1"/>
            <a:chExt cx="4435786" cy="6857999"/>
          </a:xfrm>
        </p:grpSpPr>
        <p:pic>
          <p:nvPicPr>
            <p:cNvPr id="6" name="бок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0588" y="1"/>
              <a:ext cx="4435786" cy="6857999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674" b="96257" l="9932" r="770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9416" y="1772816"/>
              <a:ext cx="843208" cy="1080000"/>
            </a:xfrm>
            <a:prstGeom prst="rect">
              <a:avLst/>
            </a:prstGeom>
          </p:spPr>
        </p:pic>
        <p:sp>
          <p:nvSpPr>
            <p:cNvPr id="10" name="Прямоугольник 9"/>
            <p:cNvSpPr/>
            <p:nvPr/>
          </p:nvSpPr>
          <p:spPr>
            <a:xfrm>
              <a:off x="4893985" y="1718397"/>
              <a:ext cx="914400" cy="112815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2"/>
          <p:cNvGrpSpPr/>
          <p:nvPr/>
        </p:nvGrpSpPr>
        <p:grpSpPr>
          <a:xfrm>
            <a:off x="7956376" y="1772816"/>
            <a:ext cx="914400" cy="1128151"/>
            <a:chOff x="5944026" y="1700823"/>
            <a:chExt cx="914400" cy="1128151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151" b="99194" l="5137" r="9315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0684" y="1724899"/>
              <a:ext cx="847742" cy="1080000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5944026" y="1700823"/>
              <a:ext cx="914400" cy="112815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арбуз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595" y="528599"/>
            <a:ext cx="3160033" cy="1889150"/>
          </a:xfrm>
          <a:prstGeom prst="rect">
            <a:avLst/>
          </a:prstGeom>
        </p:spPr>
      </p:pic>
      <p:pic>
        <p:nvPicPr>
          <p:cNvPr id="16" name="бобер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0000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401988"/>
            <a:ext cx="2214327" cy="2214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181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3" grpId="0"/>
      <p:bldP spid="3" grpId="1"/>
      <p:bldP spid="3" grpId="2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113</Words>
  <Application>Microsoft Office PowerPoint</Application>
  <PresentationFormat>Экран (4:3)</PresentationFormat>
  <Paragraphs>28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Первухина</dc:creator>
  <cp:lastModifiedBy>Анастасия Первухина</cp:lastModifiedBy>
  <cp:revision>19</cp:revision>
  <dcterms:created xsi:type="dcterms:W3CDTF">2025-01-12T07:30:02Z</dcterms:created>
  <dcterms:modified xsi:type="dcterms:W3CDTF">2025-05-20T05:02:08Z</dcterms:modified>
</cp:coreProperties>
</file>