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</p:sldMasterIdLst>
  <p:sldIdLst>
    <p:sldId id="256" r:id="rId6"/>
    <p:sldId id="283" r:id="rId7"/>
    <p:sldId id="284" r:id="rId8"/>
    <p:sldId id="320" r:id="rId9"/>
    <p:sldId id="321" r:id="rId10"/>
    <p:sldId id="322" r:id="rId11"/>
    <p:sldId id="324" r:id="rId12"/>
    <p:sldId id="323" r:id="rId13"/>
    <p:sldId id="325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8" r:id="rId23"/>
    <p:sldId id="300" r:id="rId24"/>
    <p:sldId id="306" r:id="rId25"/>
    <p:sldId id="307" r:id="rId26"/>
    <p:sldId id="308" r:id="rId27"/>
    <p:sldId id="309" r:id="rId28"/>
    <p:sldId id="311" r:id="rId29"/>
    <p:sldId id="310" r:id="rId30"/>
    <p:sldId id="312" r:id="rId31"/>
    <p:sldId id="313" r:id="rId32"/>
    <p:sldId id="265" r:id="rId33"/>
    <p:sldId id="269" r:id="rId34"/>
    <p:sldId id="277" r:id="rId35"/>
    <p:sldId id="278" r:id="rId36"/>
    <p:sldId id="270" r:id="rId37"/>
    <p:sldId id="273" r:id="rId38"/>
    <p:sldId id="276" r:id="rId39"/>
  </p:sldIdLst>
  <p:sldSz cx="9144000" cy="6858000" type="screen4x3"/>
  <p:notesSz cx="6858000" cy="9144000"/>
  <p:defaultTextStyle>
    <a:defPPr>
      <a:defRPr lang="ru-RU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99"/>
    <a:srgbClr val="33CC33"/>
    <a:srgbClr val="003300"/>
    <a:srgbClr val="0000FF"/>
    <a:srgbClr val="FFFDFD"/>
    <a:srgbClr val="3333FF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300" y="-198"/>
      </p:cViewPr>
      <p:guideLst>
        <p:guide orient="horz" pos="2160"/>
        <p:guide pos="290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81000"/>
            <a:ext cx="6248400" cy="2438400"/>
          </a:xfrm>
        </p:spPr>
        <p:txBody>
          <a:bodyPr/>
          <a:lstStyle>
            <a:lvl1pPr>
              <a:lnSpc>
                <a:spcPct val="80000"/>
              </a:lnSpc>
              <a:defRPr sz="48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140450" cy="609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62200" y="6248400"/>
            <a:ext cx="43434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dirty="0">
                <a:solidFill>
                  <a:srgbClr val="CC9900"/>
                </a:solidFill>
              </a:rPr>
            </a:fld>
            <a:endParaRPr lang="ru-RU" dirty="0">
              <a:solidFill>
                <a:srgbClr val="CC99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400" y="2209800"/>
            <a:ext cx="38862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2209800"/>
            <a:ext cx="38862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77000" y="868363"/>
            <a:ext cx="1981200" cy="51514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868363"/>
            <a:ext cx="5791200" cy="51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81000"/>
            <a:ext cx="6248400" cy="2438400"/>
          </a:xfrm>
        </p:spPr>
        <p:txBody>
          <a:bodyPr/>
          <a:lstStyle>
            <a:lvl1pPr>
              <a:lnSpc>
                <a:spcPct val="80000"/>
              </a:lnSpc>
              <a:defRPr sz="48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140450" cy="609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62200" y="6248400"/>
            <a:ext cx="43434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dirty="0">
                <a:solidFill>
                  <a:srgbClr val="CC9900"/>
                </a:solidFill>
              </a:rPr>
            </a:fld>
            <a:endParaRPr lang="ru-RU" dirty="0">
              <a:solidFill>
                <a:srgbClr val="CC99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400" y="2209800"/>
            <a:ext cx="38862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2209800"/>
            <a:ext cx="38862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77000" y="868363"/>
            <a:ext cx="1981200" cy="51514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868363"/>
            <a:ext cx="5791200" cy="51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81000"/>
            <a:ext cx="6248400" cy="2438400"/>
          </a:xfrm>
        </p:spPr>
        <p:txBody>
          <a:bodyPr/>
          <a:lstStyle>
            <a:lvl1pPr>
              <a:lnSpc>
                <a:spcPct val="80000"/>
              </a:lnSpc>
              <a:defRPr sz="48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140450" cy="609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62200" y="6248400"/>
            <a:ext cx="43434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ru-RU" dirty="0">
                <a:solidFill>
                  <a:srgbClr val="CC9900"/>
                </a:solidFill>
              </a:rPr>
            </a:fld>
            <a:endParaRPr lang="ru-RU" dirty="0">
              <a:solidFill>
                <a:srgbClr val="CC9900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3400" y="2209800"/>
            <a:ext cx="38862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2209800"/>
            <a:ext cx="38862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77000" y="868363"/>
            <a:ext cx="1981200" cy="51514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868363"/>
            <a:ext cx="5791200" cy="51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3" Type="http://schemas.openxmlformats.org/officeDocument/2006/relationships/theme" Target="../theme/theme4.xml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50000">
              <a:schemeClr val="bg1"/>
            </a:gs>
            <a:gs pos="100000">
              <a:schemeClr val="folHlink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Образец заголовка</a:t>
            </a:r>
            <a:endParaRPr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Образец текста</a:t>
            </a:r>
            <a:endParaRPr dirty="0"/>
          </a:p>
          <a:p>
            <a:pPr lvl="1"/>
            <a:r>
              <a:rPr dirty="0"/>
              <a:t>Второй уровень</a:t>
            </a:r>
            <a:endParaRPr dirty="0"/>
          </a:p>
          <a:p>
            <a:pPr lvl="2"/>
            <a:r>
              <a:rPr dirty="0"/>
              <a:t>Третий уровень</a:t>
            </a:r>
            <a:endParaRPr dirty="0"/>
          </a:p>
          <a:p>
            <a:pPr lvl="3"/>
            <a:r>
              <a:rPr dirty="0"/>
              <a:t>Четвертый уровень</a:t>
            </a:r>
            <a:endParaRPr dirty="0"/>
          </a:p>
          <a:p>
            <a:pPr lvl="4"/>
            <a:r>
              <a:rPr dirty="0"/>
              <a:t>Пятый уровень</a:t>
            </a:r>
            <a:endParaRPr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074" name="Rectangle 2"/>
          <p:cNvSpPr>
            <a:spLocks noGrp="1"/>
          </p:cNvSpPr>
          <p:nvPr>
            <p:ph type="title"/>
          </p:nvPr>
        </p:nvSpPr>
        <p:spPr>
          <a:xfrm>
            <a:off x="533400" y="868363"/>
            <a:ext cx="7924800" cy="13112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Образец заголовка</a:t>
            </a:r>
            <a:endParaRPr dirty="0"/>
          </a:p>
        </p:txBody>
      </p:sp>
      <p:sp>
        <p:nvSpPr>
          <p:cNvPr id="3075" name="Rectangle 3"/>
          <p:cNvSpPr>
            <a:spLocks noGrp="1"/>
          </p:cNvSpPr>
          <p:nvPr>
            <p:ph type="body" idx="1"/>
          </p:nvPr>
        </p:nvSpPr>
        <p:spPr>
          <a:xfrm>
            <a:off x="533400" y="2209800"/>
            <a:ext cx="7924800" cy="3810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Образец текста</a:t>
            </a:r>
            <a:endParaRPr dirty="0"/>
          </a:p>
          <a:p>
            <a:pPr lvl="1"/>
            <a:r>
              <a:rPr dirty="0"/>
              <a:t>Второй уровень</a:t>
            </a:r>
            <a:endParaRPr dirty="0"/>
          </a:p>
          <a:p>
            <a:pPr lvl="2"/>
            <a:r>
              <a:rPr dirty="0"/>
              <a:t>Третий уровень</a:t>
            </a:r>
            <a:endParaRPr dirty="0"/>
          </a:p>
          <a:p>
            <a:pPr lvl="3"/>
            <a:r>
              <a:rPr dirty="0"/>
              <a:t>Четвертый уровень</a:t>
            </a:r>
            <a:endParaRPr dirty="0"/>
          </a:p>
          <a:p>
            <a:pPr lvl="4"/>
            <a:r>
              <a:rPr dirty="0"/>
              <a:t>Пятый уровень</a:t>
            </a:r>
            <a:endParaRPr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667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0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148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0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000">
                <a:solidFill>
                  <a:srgbClr val="FFF9CF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533400" y="868363"/>
            <a:ext cx="7924800" cy="13112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Образец заголовка</a:t>
            </a:r>
            <a:endParaRPr dirty="0"/>
          </a:p>
        </p:txBody>
      </p:sp>
      <p:sp>
        <p:nvSpPr>
          <p:cNvPr id="4099" name="Rectangle 3"/>
          <p:cNvSpPr>
            <a:spLocks noGrp="1"/>
          </p:cNvSpPr>
          <p:nvPr>
            <p:ph type="body" idx="1"/>
          </p:nvPr>
        </p:nvSpPr>
        <p:spPr>
          <a:xfrm>
            <a:off x="533400" y="2209800"/>
            <a:ext cx="7924800" cy="3810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Образец текста</a:t>
            </a:r>
            <a:endParaRPr dirty="0"/>
          </a:p>
          <a:p>
            <a:pPr lvl="1"/>
            <a:r>
              <a:rPr dirty="0"/>
              <a:t>Второй уровень</a:t>
            </a:r>
            <a:endParaRPr dirty="0"/>
          </a:p>
          <a:p>
            <a:pPr lvl="2"/>
            <a:r>
              <a:rPr dirty="0"/>
              <a:t>Третий уровень</a:t>
            </a:r>
            <a:endParaRPr dirty="0"/>
          </a:p>
          <a:p>
            <a:pPr lvl="3"/>
            <a:r>
              <a:rPr dirty="0"/>
              <a:t>Четвертый уровень</a:t>
            </a:r>
            <a:endParaRPr dirty="0"/>
          </a:p>
          <a:p>
            <a:pPr lvl="4"/>
            <a:r>
              <a:rPr dirty="0"/>
              <a:t>Пятый уровень</a:t>
            </a:r>
            <a:endParaRPr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667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0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148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0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000">
                <a:solidFill>
                  <a:srgbClr val="FFF9CF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533400" y="868363"/>
            <a:ext cx="7924800" cy="13112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Образец заголовка</a:t>
            </a:r>
            <a:endParaRPr dirty="0"/>
          </a:p>
        </p:txBody>
      </p:sp>
      <p:sp>
        <p:nvSpPr>
          <p:cNvPr id="5123" name="Rectangle 3"/>
          <p:cNvSpPr>
            <a:spLocks noGrp="1"/>
          </p:cNvSpPr>
          <p:nvPr>
            <p:ph type="body" idx="1"/>
          </p:nvPr>
        </p:nvSpPr>
        <p:spPr>
          <a:xfrm>
            <a:off x="533400" y="2209800"/>
            <a:ext cx="7924800" cy="3810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Образец текста</a:t>
            </a:r>
            <a:endParaRPr dirty="0"/>
          </a:p>
          <a:p>
            <a:pPr lvl="1"/>
            <a:r>
              <a:rPr dirty="0"/>
              <a:t>Второй уровень</a:t>
            </a:r>
            <a:endParaRPr dirty="0"/>
          </a:p>
          <a:p>
            <a:pPr lvl="2"/>
            <a:r>
              <a:rPr dirty="0"/>
              <a:t>Третий уровень</a:t>
            </a:r>
            <a:endParaRPr dirty="0"/>
          </a:p>
          <a:p>
            <a:pPr lvl="3"/>
            <a:r>
              <a:rPr dirty="0"/>
              <a:t>Четвертый уровень</a:t>
            </a:r>
            <a:endParaRPr dirty="0"/>
          </a:p>
          <a:p>
            <a:pPr lvl="4"/>
            <a:r>
              <a:rPr dirty="0"/>
              <a:t>Пятый уровень</a:t>
            </a:r>
            <a:endParaRPr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667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0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148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0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000">
                <a:solidFill>
                  <a:srgbClr val="FFF9CF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anose="020B0A040201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34.png"/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41.jpeg"/><Relationship Id="rId1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42.png"/><Relationship Id="rId1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43.png"/><Relationship Id="rId1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5.xml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5.xml"/><Relationship Id="rId3" Type="http://schemas.openxmlformats.org/officeDocument/2006/relationships/image" Target="../media/image47.GIF"/><Relationship Id="rId2" Type="http://schemas.openxmlformats.org/officeDocument/2006/relationships/image" Target="../media/image46.png"/><Relationship Id="rId1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48.png"/><Relationship Id="rId1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49.png"/><Relationship Id="rId1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50.png"/><Relationship Id="rId1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51.png"/><Relationship Id="rId1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5.png"/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1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.wav"/><Relationship Id="rId1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.wav"/><Relationship Id="rId1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2.wav"/><Relationship Id="rId1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Rectangle 2"/>
          <p:cNvSpPr>
            <a:spLocks noGrp="1"/>
          </p:cNvSpPr>
          <p:nvPr>
            <p:ph type="ctrTitle"/>
          </p:nvPr>
        </p:nvSpPr>
        <p:spPr>
          <a:xfrm>
            <a:off x="596900" y="981075"/>
            <a:ext cx="8280400" cy="2447925"/>
          </a:xfrm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r>
              <a:rPr sz="2800" b="1" dirty="0">
                <a:solidFill>
                  <a:srgbClr val="003300"/>
                </a:solidFill>
                <a:latin typeface="Monotype Corsiva" panose="03010101010201010101" pitchFamily="66" charset="0"/>
              </a:rPr>
              <a:t>«</a:t>
            </a:r>
            <a:r>
              <a:rPr lang="ru-RU" sz="2800" b="1" dirty="0">
                <a:solidFill>
                  <a:srgbClr val="003300"/>
                </a:solidFill>
                <a:latin typeface="Monotype Corsiva" panose="03010101010201010101" pitchFamily="66" charset="0"/>
              </a:rPr>
              <a:t>Подготовка к </a:t>
            </a:r>
            <a:r>
              <a:rPr sz="2800" b="1" dirty="0">
                <a:solidFill>
                  <a:srgbClr val="003300"/>
                </a:solidFill>
                <a:latin typeface="Monotype Corsiva" panose="03010101010201010101" pitchFamily="66" charset="0"/>
              </a:rPr>
              <a:t>Обучени</a:t>
            </a:r>
            <a:r>
              <a:rPr lang="ru-RU" sz="2800" b="1" dirty="0">
                <a:solidFill>
                  <a:srgbClr val="003300"/>
                </a:solidFill>
                <a:latin typeface="Monotype Corsiva" panose="03010101010201010101" pitchFamily="66" charset="0"/>
              </a:rPr>
              <a:t>ю</a:t>
            </a:r>
            <a:r>
              <a:rPr sz="2800" b="1" dirty="0">
                <a:solidFill>
                  <a:srgbClr val="003300"/>
                </a:solidFill>
                <a:latin typeface="Monotype Corsiva" panose="03010101010201010101" pitchFamily="66" charset="0"/>
              </a:rPr>
              <a:t> грамоте </a:t>
            </a:r>
            <a:r>
              <a:rPr lang="ru-RU" sz="2800" b="1" dirty="0">
                <a:solidFill>
                  <a:srgbClr val="003300"/>
                </a:solidFill>
                <a:latin typeface="Monotype Corsiva" panose="03010101010201010101" pitchFamily="66" charset="0"/>
              </a:rPr>
              <a:t> детей среднего дошкольного возраста </a:t>
            </a:r>
            <a:r>
              <a:rPr sz="2800" b="1" dirty="0">
                <a:solidFill>
                  <a:srgbClr val="003300"/>
                </a:solidFill>
                <a:latin typeface="Monotype Corsiva" panose="03010101010201010101" pitchFamily="66" charset="0"/>
              </a:rPr>
              <a:t>» </a:t>
            </a:r>
            <a:br>
              <a:rPr sz="2800" b="1" dirty="0">
                <a:solidFill>
                  <a:srgbClr val="003300"/>
                </a:solidFill>
                <a:latin typeface="Monotype Corsiva" panose="03010101010201010101" pitchFamily="66" charset="0"/>
              </a:rPr>
            </a:br>
            <a:r>
              <a:rPr sz="2800" b="1" dirty="0">
                <a:solidFill>
                  <a:srgbClr val="003300"/>
                </a:solidFill>
                <a:latin typeface="Monotype Corsiva" panose="03010101010201010101" pitchFamily="66" charset="0"/>
              </a:rPr>
              <a:t>(по системе Л.Е. Журовой)</a:t>
            </a:r>
            <a:endParaRPr sz="2800" b="1" dirty="0">
              <a:solidFill>
                <a:srgbClr val="0033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243" name="Picture 4"/>
          <p:cNvPicPr>
            <a:picLocks noChangeAspect="1"/>
          </p:cNvPicPr>
          <p:nvPr/>
        </p:nvPicPr>
        <p:blipFill>
          <a:blip r:embed="rId1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7950" y="3910013"/>
            <a:ext cx="2951163" cy="29479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4388" y="4365625"/>
            <a:ext cx="1712912" cy="22113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411413" y="4397375"/>
            <a:ext cx="5040313" cy="8299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Газиханова П.М. воспитатель МБДОУ № 18 «МИШУТКА»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dirty="0"/>
          </a:p>
        </p:txBody>
      </p:sp>
      <p:pic>
        <p:nvPicPr>
          <p:cNvPr id="15363" name="Picture 4" descr="0022-022-Olivkovyj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981075"/>
            <a:ext cx="9144000" cy="5876925"/>
          </a:xfrm>
          <a:ln/>
        </p:spPr>
      </p:pic>
      <p:pic>
        <p:nvPicPr>
          <p:cNvPr id="15364" name="Picture 6" descr="soderg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2060575"/>
            <a:ext cx="2393950" cy="3141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5" name="Picture 7" descr="soderg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875" y="3357563"/>
            <a:ext cx="5184775" cy="17922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6" name="Picture 8" descr="soderg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650" y="3357563"/>
            <a:ext cx="1246188" cy="180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7" name="Picture 9" descr="soderg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8400" y="5373688"/>
            <a:ext cx="1295400" cy="514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8" name="WordArt 10"/>
          <p:cNvSpPr>
            <a:spLocks noTextEdit="1"/>
          </p:cNvSpPr>
          <p:nvPr/>
        </p:nvSpPr>
        <p:spPr>
          <a:xfrm>
            <a:off x="395288" y="1125538"/>
            <a:ext cx="78486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 b="1">
                <a:ln w="9525" cap="flat" cmpd="sng">
                  <a:solidFill>
                    <a:srgbClr val="219797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charset="0"/>
                <a:ea typeface="Impact" panose="020B0806030902050204" charset="0"/>
              </a:rPr>
              <a:t>МОДЕЛИ СЛОВ ИЗ ТРЁХ ЗВУКОВ</a:t>
            </a:r>
            <a:endParaRPr lang="ru-RU" altLang="en-US" sz="3600" b="1">
              <a:ln w="9525" cap="flat" cmpd="sng">
                <a:solidFill>
                  <a:srgbClr val="219797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effectLst>
                <a:outerShdw dist="35921" dir="2699999" algn="ctr" rotWithShape="0">
                  <a:srgbClr val="C0C0C0">
                    <a:alpha val="79999"/>
                  </a:srgbClr>
                </a:outerShdw>
              </a:effectLst>
              <a:latin typeface="Impact" panose="020B0806030902050204" charset="0"/>
              <a:ea typeface="Impact" panose="020B0806030902050204" charset="0"/>
            </a:endParaRPr>
          </a:p>
        </p:txBody>
      </p:sp>
    </p:spTree>
  </p:cSld>
  <p:clrMapOvr>
    <a:masterClrMapping/>
  </p:clrMapOvr>
  <p:transition spd="slow">
    <p:strips dir="l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dirty="0"/>
          </a:p>
        </p:txBody>
      </p:sp>
      <p:pic>
        <p:nvPicPr>
          <p:cNvPr id="16387" name="Picture 4" descr="0022-022-Olivkovyj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981075"/>
            <a:ext cx="9144000" cy="5876925"/>
          </a:xfrm>
          <a:ln/>
        </p:spPr>
      </p:pic>
      <p:sp>
        <p:nvSpPr>
          <p:cNvPr id="16388" name="Rectangle 5"/>
          <p:cNvSpPr>
            <a:spLocks noRot="1"/>
          </p:cNvSpPr>
          <p:nvPr/>
        </p:nvSpPr>
        <p:spPr>
          <a:xfrm>
            <a:off x="323850" y="908050"/>
            <a:ext cx="8385175" cy="8810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r>
              <a:rPr sz="2800" dirty="0">
                <a:solidFill>
                  <a:srgbClr val="FF0000"/>
                </a:solidFill>
                <a:latin typeface="Arial Black" panose="020B0A04020102020204" pitchFamily="34" charset="0"/>
              </a:rPr>
              <a:t>ТРЁХ И ЧЕТЫРЁХ ЗВУКОВЫЕ СЛОВА</a:t>
            </a:r>
            <a:endParaRPr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6389" name="Rectangle 6"/>
          <p:cNvSpPr/>
          <p:nvPr/>
        </p:nvSpPr>
        <p:spPr>
          <a:xfrm>
            <a:off x="250825" y="4365625"/>
            <a:ext cx="8642350" cy="10668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0" hangingPunct="0"/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РОЗА                СЛОН                 САНИ </a:t>
            </a:r>
            <a:endParaRPr sz="3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0" hangingPunct="0"/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[</a:t>
            </a:r>
            <a:r>
              <a:rPr sz="3200" dirty="0">
                <a:solidFill>
                  <a:srgbClr val="333399"/>
                </a:solidFill>
                <a:latin typeface="Arial" panose="020B0604020202020204" pitchFamily="34" charset="0"/>
              </a:rPr>
              <a:t>р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][</a:t>
            </a:r>
            <a:r>
              <a:rPr sz="3200" dirty="0">
                <a:solidFill>
                  <a:srgbClr val="FF0000"/>
                </a:solidFill>
                <a:latin typeface="Arial" panose="020B0604020202020204" pitchFamily="34" charset="0"/>
              </a:rPr>
              <a:t>о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][</a:t>
            </a:r>
            <a:r>
              <a:rPr sz="3200" dirty="0">
                <a:solidFill>
                  <a:srgbClr val="333399"/>
                </a:solidFill>
                <a:latin typeface="Arial" panose="020B0604020202020204" pitchFamily="34" charset="0"/>
              </a:rPr>
              <a:t>з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][</a:t>
            </a:r>
            <a:r>
              <a:rPr sz="3200" dirty="0">
                <a:solidFill>
                  <a:srgbClr val="FF0000"/>
                </a:solidFill>
                <a:latin typeface="Arial" panose="020B0604020202020204" pitchFamily="34" charset="0"/>
              </a:rPr>
              <a:t>а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          [</a:t>
            </a:r>
            <a:r>
              <a:rPr sz="3200" dirty="0">
                <a:solidFill>
                  <a:srgbClr val="333399"/>
                </a:solidFill>
                <a:latin typeface="Arial" panose="020B0604020202020204" pitchFamily="34" charset="0"/>
              </a:rPr>
              <a:t>с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][</a:t>
            </a:r>
            <a:r>
              <a:rPr sz="3200" dirty="0">
                <a:solidFill>
                  <a:srgbClr val="333399"/>
                </a:solidFill>
                <a:latin typeface="Arial" panose="020B0604020202020204" pitchFamily="34" charset="0"/>
              </a:rPr>
              <a:t>л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][</a:t>
            </a:r>
            <a:r>
              <a:rPr sz="3200" dirty="0">
                <a:solidFill>
                  <a:srgbClr val="FF0000"/>
                </a:solidFill>
                <a:latin typeface="Arial" panose="020B0604020202020204" pitchFamily="34" charset="0"/>
              </a:rPr>
              <a:t>о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][</a:t>
            </a:r>
            <a:r>
              <a:rPr sz="3200" dirty="0">
                <a:solidFill>
                  <a:srgbClr val="333399"/>
                </a:solidFill>
                <a:latin typeface="Arial" panose="020B0604020202020204" pitchFamily="34" charset="0"/>
              </a:rPr>
              <a:t>н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            [</a:t>
            </a:r>
            <a:r>
              <a:rPr sz="3200" dirty="0">
                <a:solidFill>
                  <a:srgbClr val="333399"/>
                </a:solidFill>
                <a:latin typeface="Arial" panose="020B0604020202020204" pitchFamily="34" charset="0"/>
              </a:rPr>
              <a:t>с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][</a:t>
            </a:r>
            <a:r>
              <a:rPr sz="3200" dirty="0">
                <a:solidFill>
                  <a:srgbClr val="FF0000"/>
                </a:solidFill>
                <a:latin typeface="Arial" panose="020B0604020202020204" pitchFamily="34" charset="0"/>
              </a:rPr>
              <a:t>а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][</a:t>
            </a:r>
            <a:r>
              <a:rPr sz="3200" dirty="0">
                <a:solidFill>
                  <a:srgbClr val="669900"/>
                </a:solidFill>
                <a:latin typeface="Arial" panose="020B0604020202020204" pitchFamily="34" charset="0"/>
              </a:rPr>
              <a:t>нь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][</a:t>
            </a:r>
            <a:r>
              <a:rPr sz="3200" dirty="0">
                <a:solidFill>
                  <a:srgbClr val="FF0000"/>
                </a:solidFill>
                <a:latin typeface="Arial" panose="020B0604020202020204" pitchFamily="34" charset="0"/>
              </a:rPr>
              <a:t>и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 </a:t>
            </a:r>
            <a:endParaRPr sz="3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6390" name="Picture 7" descr="soderg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88" y="2205038"/>
            <a:ext cx="1727200" cy="2160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1" name="Picture 8" descr="soderg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2138" y="2205038"/>
            <a:ext cx="1712912" cy="2160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2" name="Picture 9" descr="soderg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525" y="2276475"/>
            <a:ext cx="3013075" cy="18081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trips dir="r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dirty="0"/>
          </a:p>
        </p:txBody>
      </p:sp>
      <p:pic>
        <p:nvPicPr>
          <p:cNvPr id="17411" name="Picture 4" descr="0022-022-Olivkovyj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981075"/>
            <a:ext cx="9144000" cy="5876925"/>
          </a:xfrm>
          <a:ln/>
        </p:spPr>
      </p:pic>
      <p:pic>
        <p:nvPicPr>
          <p:cNvPr id="100358" name="Picture 6" descr="IMG_42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88" y="1628775"/>
            <a:ext cx="3671887" cy="4968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0359" name="Picture 7" descr="IMG_427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538" y="3357563"/>
            <a:ext cx="4424362" cy="3184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4" name="WordArt 9"/>
          <p:cNvSpPr>
            <a:spLocks noTextEdit="1"/>
          </p:cNvSpPr>
          <p:nvPr/>
        </p:nvSpPr>
        <p:spPr>
          <a:xfrm>
            <a:off x="4211638" y="692150"/>
            <a:ext cx="4719637" cy="250825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  <a:normAutofit/>
          </a:bodyPr>
          <a:p>
            <a:pPr algn="ctr" eaLnBrk="0" hangingPunct="0"/>
            <a:r>
              <a:rPr lang="ru-RU" altLang="en-US" sz="2400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Impact" panose="020B0806030902050204" charset="0"/>
                <a:ea typeface="Impact" panose="020B0806030902050204" charset="0"/>
              </a:rPr>
              <a:t>ЗВУКОВОЙ АНАЛИЗ </a:t>
            </a:r>
            <a:endParaRPr lang="ru-RU" altLang="en-US" sz="2400">
              <a:ln w="9525" cap="flat" cmpd="sng">
                <a:solidFill>
                  <a:srgbClr val="CC99FF"/>
                </a:solidFill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  <a:tileRect/>
              </a:gradFill>
              <a:effectLst>
                <a:outerShdw dist="53882" dir="2699999" algn="ctr" rotWithShape="0">
                  <a:srgbClr val="9999FF">
                    <a:alpha val="79999"/>
                  </a:srgbClr>
                </a:outerShdw>
              </a:effectLst>
              <a:latin typeface="Impact" panose="020B0806030902050204" charset="0"/>
              <a:ea typeface="Impact" panose="020B0806030902050204" charset="0"/>
            </a:endParaRPr>
          </a:p>
          <a:p>
            <a:pPr algn="ctr" eaLnBrk="0" hangingPunct="0"/>
            <a:r>
              <a:rPr lang="ru-RU" altLang="en-US" sz="2400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Impact" panose="020B0806030902050204" charset="0"/>
                <a:ea typeface="Impact" panose="020B0806030902050204" charset="0"/>
              </a:rPr>
              <a:t>СЛОВА «РОЗА»</a:t>
            </a:r>
            <a:endParaRPr lang="ru-RU" altLang="en-US" sz="2400">
              <a:ln w="9525" cap="flat" cmpd="sng">
                <a:solidFill>
                  <a:srgbClr val="CC99FF"/>
                </a:solidFill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  <a:tileRect/>
              </a:gradFill>
              <a:effectLst>
                <a:outerShdw dist="53882" dir="2699999" algn="ctr" rotWithShape="0">
                  <a:srgbClr val="9999FF">
                    <a:alpha val="79999"/>
                  </a:srgbClr>
                </a:outerShdw>
              </a:effectLst>
              <a:latin typeface="Impact" panose="020B0806030902050204" charset="0"/>
              <a:ea typeface="Impact" panose="020B0806030902050204" charset="0"/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0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dirty="0"/>
          </a:p>
        </p:txBody>
      </p:sp>
      <p:pic>
        <p:nvPicPr>
          <p:cNvPr id="18435" name="Picture 4" descr="0022-022-Olivkovyj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981075"/>
            <a:ext cx="9144000" cy="5876925"/>
          </a:xfrm>
          <a:ln/>
        </p:spPr>
      </p:pic>
      <p:sp>
        <p:nvSpPr>
          <p:cNvPr id="18436" name="Rectangle 5"/>
          <p:cNvSpPr>
            <a:spLocks noRot="1"/>
          </p:cNvSpPr>
          <p:nvPr/>
        </p:nvSpPr>
        <p:spPr>
          <a:xfrm>
            <a:off x="0" y="3213100"/>
            <a:ext cx="8845550" cy="28829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spcBef>
                <a:spcPct val="20000"/>
              </a:spcBef>
            </a:pPr>
            <a:r>
              <a:rPr sz="3200" dirty="0">
                <a:solidFill>
                  <a:srgbClr val="CC9900"/>
                </a:solidFill>
                <a:latin typeface="Arial" panose="020B0604020202020204" pitchFamily="34" charset="0"/>
              </a:rPr>
              <a:t>                  </a:t>
            </a:r>
            <a:endParaRPr sz="3200" dirty="0">
              <a:solidFill>
                <a:srgbClr val="CC9900"/>
              </a:solidFill>
              <a:latin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  <a:buChar char="•"/>
            </a:pPr>
            <a:endParaRPr sz="3200" dirty="0">
              <a:solidFill>
                <a:srgbClr val="CC9900"/>
              </a:solidFill>
              <a:latin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sz="3200" dirty="0">
                <a:solidFill>
                  <a:srgbClr val="CC9900"/>
                </a:solidFill>
                <a:latin typeface="Arial" panose="020B0604020202020204" pitchFamily="34" charset="0"/>
              </a:rPr>
              <a:t>     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ЛУНА                 ЛИСА               ГУСИ </a:t>
            </a:r>
            <a:endParaRPr sz="3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    [</a:t>
            </a:r>
            <a:r>
              <a:rPr sz="3200" dirty="0">
                <a:solidFill>
                  <a:srgbClr val="333399"/>
                </a:solidFill>
                <a:latin typeface="Arial" panose="020B0604020202020204" pitchFamily="34" charset="0"/>
              </a:rPr>
              <a:t>л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][</a:t>
            </a:r>
            <a:r>
              <a:rPr sz="3200" dirty="0">
                <a:solidFill>
                  <a:srgbClr val="FF0000"/>
                </a:solidFill>
                <a:latin typeface="Arial" panose="020B0604020202020204" pitchFamily="34" charset="0"/>
              </a:rPr>
              <a:t>у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][</a:t>
            </a:r>
            <a:r>
              <a:rPr sz="3200" dirty="0">
                <a:solidFill>
                  <a:srgbClr val="333399"/>
                </a:solidFill>
                <a:latin typeface="Arial" panose="020B0604020202020204" pitchFamily="34" charset="0"/>
              </a:rPr>
              <a:t>н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][</a:t>
            </a:r>
            <a:r>
              <a:rPr sz="3200" dirty="0">
                <a:solidFill>
                  <a:srgbClr val="FF0000"/>
                </a:solidFill>
                <a:latin typeface="Arial" panose="020B0604020202020204" pitchFamily="34" charset="0"/>
              </a:rPr>
              <a:t>а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          [</a:t>
            </a:r>
            <a:r>
              <a:rPr sz="3200" dirty="0">
                <a:solidFill>
                  <a:srgbClr val="669900"/>
                </a:solidFill>
                <a:latin typeface="Arial" panose="020B0604020202020204" pitchFamily="34" charset="0"/>
              </a:rPr>
              <a:t>ль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][</a:t>
            </a:r>
            <a:r>
              <a:rPr sz="3200" dirty="0">
                <a:solidFill>
                  <a:srgbClr val="FF0000"/>
                </a:solidFill>
                <a:latin typeface="Arial" panose="020B0604020202020204" pitchFamily="34" charset="0"/>
              </a:rPr>
              <a:t>и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][</a:t>
            </a:r>
            <a:r>
              <a:rPr sz="3200" dirty="0">
                <a:solidFill>
                  <a:srgbClr val="333399"/>
                </a:solidFill>
                <a:latin typeface="Arial" panose="020B0604020202020204" pitchFamily="34" charset="0"/>
              </a:rPr>
              <a:t>с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][</a:t>
            </a:r>
            <a:r>
              <a:rPr sz="3200" dirty="0">
                <a:solidFill>
                  <a:srgbClr val="FF0000"/>
                </a:solidFill>
                <a:latin typeface="Arial" panose="020B0604020202020204" pitchFamily="34" charset="0"/>
              </a:rPr>
              <a:t>а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        [</a:t>
            </a:r>
            <a:r>
              <a:rPr sz="3200" dirty="0">
                <a:solidFill>
                  <a:srgbClr val="333399"/>
                </a:solidFill>
                <a:latin typeface="Arial" panose="020B0604020202020204" pitchFamily="34" charset="0"/>
              </a:rPr>
              <a:t>г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][</a:t>
            </a:r>
            <a:r>
              <a:rPr sz="3200" dirty="0">
                <a:solidFill>
                  <a:srgbClr val="FF0000"/>
                </a:solidFill>
                <a:latin typeface="Arial" panose="020B0604020202020204" pitchFamily="34" charset="0"/>
              </a:rPr>
              <a:t>у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][</a:t>
            </a:r>
            <a:r>
              <a:rPr sz="3200" dirty="0">
                <a:solidFill>
                  <a:srgbClr val="669900"/>
                </a:solidFill>
                <a:latin typeface="Arial" panose="020B0604020202020204" pitchFamily="34" charset="0"/>
              </a:rPr>
              <a:t>сь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][</a:t>
            </a:r>
            <a:r>
              <a:rPr sz="3200" dirty="0">
                <a:solidFill>
                  <a:srgbClr val="FF0000"/>
                </a:solidFill>
                <a:latin typeface="Arial" panose="020B0604020202020204" pitchFamily="34" charset="0"/>
              </a:rPr>
              <a:t>и</a:t>
            </a:r>
            <a:r>
              <a:rPr sz="3200" dirty="0">
                <a:solidFill>
                  <a:srgbClr val="000000"/>
                </a:solidFill>
                <a:latin typeface="Arial" panose="020B0604020202020204" pitchFamily="34" charset="0"/>
              </a:rPr>
              <a:t>]</a:t>
            </a:r>
            <a:r>
              <a:rPr sz="3200" dirty="0">
                <a:solidFill>
                  <a:srgbClr val="62139E"/>
                </a:solidFill>
                <a:latin typeface="Arial" panose="020B0604020202020204" pitchFamily="34" charset="0"/>
              </a:rPr>
              <a:t> </a:t>
            </a:r>
            <a:endParaRPr sz="3200" dirty="0">
              <a:solidFill>
                <a:srgbClr val="62139E"/>
              </a:solidFill>
              <a:latin typeface="Arial" panose="020B0604020202020204" pitchFamily="34" charset="0"/>
            </a:endParaRPr>
          </a:p>
        </p:txBody>
      </p:sp>
      <p:pic>
        <p:nvPicPr>
          <p:cNvPr id="18437" name="Picture 6" descr="soderg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188" y="1773238"/>
            <a:ext cx="1943100" cy="2447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8" name="Picture 7" descr="soderg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938" y="1773238"/>
            <a:ext cx="1924050" cy="2447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9" name="Picture 9" descr="soderg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2225" y="1773238"/>
            <a:ext cx="1943100" cy="2160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40" name="Picture 10" descr="soderg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2225" y="3933825"/>
            <a:ext cx="1943100" cy="2873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strips dir="r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dirty="0"/>
          </a:p>
        </p:txBody>
      </p:sp>
      <p:pic>
        <p:nvPicPr>
          <p:cNvPr id="19459" name="Picture 4" descr="0022-022-Olivkovyj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981075"/>
            <a:ext cx="9144000" cy="5876925"/>
          </a:xfrm>
          <a:ln/>
        </p:spPr>
      </p:pic>
      <p:pic>
        <p:nvPicPr>
          <p:cNvPr id="19460" name="Picture 6" descr="IMG_42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775" y="1700213"/>
            <a:ext cx="5472113" cy="48879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1" name="WordArt 7"/>
          <p:cNvSpPr>
            <a:spLocks noTextEdit="1"/>
          </p:cNvSpPr>
          <p:nvPr/>
        </p:nvSpPr>
        <p:spPr>
          <a:xfrm>
            <a:off x="395288" y="1125538"/>
            <a:ext cx="8137525" cy="8636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  <a:normAutofit/>
          </a:bodyPr>
          <a:p>
            <a:pPr algn="ctr"/>
            <a:r>
              <a:rPr lang="ru-RU" altLang="en-US" sz="2400" spc="-240">
                <a:ln w="12700" cap="flat" cmpd="sng">
                  <a:solidFill>
                    <a:srgbClr val="000099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E3CD74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charset="0"/>
                <a:ea typeface="Impact" panose="020B0806030902050204" charset="0"/>
              </a:rPr>
              <a:t>РАЗДАТОЧНЫЙ МАТЕРИАЛ</a:t>
            </a:r>
            <a:endParaRPr lang="ru-RU" altLang="en-US" sz="2400" spc="-240">
              <a:ln w="12700" cap="flat" cmpd="sng">
                <a:solidFill>
                  <a:srgbClr val="000099"/>
                </a:solidFill>
                <a:prstDash val="solid"/>
                <a:headEnd type="none" w="med" len="med"/>
                <a:tailEnd type="none" w="med" len="med"/>
              </a:ln>
              <a:solidFill>
                <a:srgbClr val="E3CD74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 panose="020B0806030902050204" charset="0"/>
              <a:ea typeface="Impact" panose="020B0806030902050204" charset="0"/>
            </a:endParaRPr>
          </a:p>
        </p:txBody>
      </p:sp>
    </p:spTree>
  </p:cSld>
  <p:clrMapOvr>
    <a:masterClrMapping/>
  </p:clrMapOvr>
  <p:transition spd="med">
    <p:check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dirty="0"/>
          </a:p>
        </p:txBody>
      </p:sp>
      <p:pic>
        <p:nvPicPr>
          <p:cNvPr id="20483" name="Picture 4" descr="0022-022-Olivkovyj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981075"/>
            <a:ext cx="9144000" cy="5876925"/>
          </a:xfrm>
          <a:ln/>
        </p:spPr>
      </p:pic>
      <p:sp>
        <p:nvSpPr>
          <p:cNvPr id="20484" name="Rectangle 5"/>
          <p:cNvSpPr>
            <a:spLocks noRot="1"/>
          </p:cNvSpPr>
          <p:nvPr/>
        </p:nvSpPr>
        <p:spPr>
          <a:xfrm>
            <a:off x="323850" y="1125538"/>
            <a:ext cx="8280400" cy="10795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algn="ctr"/>
            <a:r>
              <a:rPr sz="2800" dirty="0">
                <a:solidFill>
                  <a:srgbClr val="FF0000"/>
                </a:solidFill>
                <a:latin typeface="Arial Black" panose="020B0A04020102020204" pitchFamily="34" charset="0"/>
              </a:rPr>
              <a:t>ЗНАКОМСТВО С УДАРНЫМ     ГЛАСНЫМ ЗВУКОМ:</a:t>
            </a:r>
            <a:endParaRPr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20485" name="Rectangle 6"/>
          <p:cNvSpPr>
            <a:spLocks noRot="1"/>
          </p:cNvSpPr>
          <p:nvPr/>
        </p:nvSpPr>
        <p:spPr>
          <a:xfrm>
            <a:off x="468313" y="2133600"/>
            <a:ext cx="8007350" cy="4191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lnSpc>
                <a:spcPct val="90000"/>
              </a:lnSpc>
              <a:spcBef>
                <a:spcPct val="20000"/>
              </a:spcBef>
              <a:buChar char="•"/>
            </a:pPr>
            <a:r>
              <a:rPr sz="2400" b="1" dirty="0">
                <a:solidFill>
                  <a:srgbClr val="CC9900"/>
                </a:solidFill>
                <a:latin typeface="Arial" panose="020B0604020202020204" pitchFamily="34" charset="0"/>
              </a:rPr>
              <a:t>     </a:t>
            </a:r>
            <a:r>
              <a:rPr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После того как  дети научатся различать гласные, твердые и мягкие согласные звуки, необходимо познакомить их с ударением, научить выделять в слове ударный слог и ударный гласный звук. Начинать обучение вычленению ударного слога лучше с двусложных слов с ударением на первом слоге (мишка, каша), потом переходить к словам с ударение на втором слоге. Обучение умению вычленять словесное ударение включается в работу по проведению звукового анализа. Вслед за ударным слогом дети знакомятся с ударным гласным звуком Для обозначения ударного гласного звука используется фишка </a:t>
            </a:r>
            <a:r>
              <a:rPr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черного</a:t>
            </a:r>
            <a:r>
              <a:rPr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 цвета. </a:t>
            </a:r>
            <a:endParaRPr sz="2400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dirty="0"/>
          </a:p>
        </p:txBody>
      </p:sp>
      <p:pic>
        <p:nvPicPr>
          <p:cNvPr id="21507" name="Picture 4" descr="0022-022-Olivkovyj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981075"/>
            <a:ext cx="9144000" cy="5876925"/>
          </a:xfrm>
          <a:ln/>
        </p:spPr>
      </p:pic>
      <p:sp>
        <p:nvSpPr>
          <p:cNvPr id="21508" name="Rectangle 6"/>
          <p:cNvSpPr/>
          <p:nvPr/>
        </p:nvSpPr>
        <p:spPr>
          <a:xfrm>
            <a:off x="179388" y="2209800"/>
            <a:ext cx="8713787" cy="445928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lnSpc>
                <a:spcPct val="90000"/>
              </a:lnSpc>
            </a:pPr>
            <a:r>
              <a:rPr sz="2400" b="1" dirty="0">
                <a:solidFill>
                  <a:srgbClr val="E3CD74"/>
                </a:solidFill>
                <a:latin typeface="Arial" panose="020B0604020202020204" pitchFamily="34" charset="0"/>
              </a:rPr>
              <a:t>    </a:t>
            </a:r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В подготовительной к школе группе решаются следующие задачи: </a:t>
            </a:r>
            <a:endParaRPr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sz="2400" b="1" dirty="0">
                <a:solidFill>
                  <a:srgbClr val="0000CC"/>
                </a:solidFill>
                <a:latin typeface="Arial" panose="020B0604020202020204" pitchFamily="34" charset="0"/>
              </a:rPr>
              <a:t>    учатся анализу и синтезу предложений разной конструкции,  </a:t>
            </a:r>
            <a:endParaRPr sz="2400" b="1" dirty="0">
              <a:solidFill>
                <a:srgbClr val="0000CC"/>
              </a:solidFill>
              <a:latin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sz="2400" b="1" dirty="0">
                <a:solidFill>
                  <a:srgbClr val="0000CC"/>
                </a:solidFill>
                <a:latin typeface="Arial" panose="020B0604020202020204" pitchFamily="34" charset="0"/>
              </a:rPr>
              <a:t>    знакомятся со всеми буквами русского алфавита, усваивают некоторые правила орфографии, выкладывают слова и предложения из букв разрезной азбуки с применением правил орфографии, </a:t>
            </a:r>
            <a:endParaRPr sz="2400" b="1" dirty="0">
              <a:solidFill>
                <a:srgbClr val="0000CC"/>
              </a:solidFill>
              <a:latin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sz="2400" b="1" dirty="0">
                <a:solidFill>
                  <a:srgbClr val="0000CC"/>
                </a:solidFill>
                <a:latin typeface="Arial" panose="020B0604020202020204" pitchFamily="34" charset="0"/>
              </a:rPr>
              <a:t>    овладевают слоговым и слитным способом чтения.</a:t>
            </a:r>
            <a:endParaRPr sz="2400" b="1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21509" name="WordArt 7"/>
          <p:cNvSpPr>
            <a:spLocks noTextEdit="1"/>
          </p:cNvSpPr>
          <p:nvPr/>
        </p:nvSpPr>
        <p:spPr>
          <a:xfrm>
            <a:off x="611188" y="1268413"/>
            <a:ext cx="76327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2400" b="1" i="1">
                <a:ln w="9525" cap="flat" cmpd="sng">
                  <a:solidFill>
                    <a:srgbClr val="62139E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FF9900"/>
                    </a:gs>
                  </a:gsLst>
                  <a:lin ang="5400000" scaled="1"/>
                  <a:tileRect/>
                </a:gradFill>
                <a:effectLst>
                  <a:outerShdw dist="35921" dir="2699999" algn="ctr" rotWithShape="0">
                    <a:srgbClr val="808080">
                      <a:alpha val="79999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ОБУЧЕНИЕ ГРАМОТЕ В </a:t>
            </a:r>
            <a:endParaRPr lang="ru-RU" altLang="en-US" sz="2400" b="1" i="1">
              <a:ln w="9525" cap="flat" cmpd="sng">
                <a:solidFill>
                  <a:srgbClr val="62139E"/>
                </a:solidFill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FF0000"/>
                  </a:gs>
                  <a:gs pos="100000">
                    <a:srgbClr val="FF9900"/>
                  </a:gs>
                </a:gsLst>
                <a:lin ang="5400000" scaled="1"/>
                <a:tileRect/>
              </a:gradFill>
              <a:effectLst>
                <a:outerShdw dist="35921" dir="2699999" algn="ctr" rotWithShape="0">
                  <a:srgbClr val="808080">
                    <a:alpha val="79999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/>
            <a:r>
              <a:rPr lang="ru-RU" altLang="en-US" sz="2400" b="1" i="1">
                <a:ln w="9525" cap="flat" cmpd="sng">
                  <a:solidFill>
                    <a:srgbClr val="62139E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FF9900"/>
                    </a:gs>
                  </a:gsLst>
                  <a:lin ang="5400000" scaled="1"/>
                  <a:tileRect/>
                </a:gradFill>
                <a:effectLst>
                  <a:outerShdw dist="35921" dir="2699999" algn="ctr" rotWithShape="0">
                    <a:srgbClr val="808080">
                      <a:alpha val="79999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ПОДГОТОВИТЕЛЬНОЙ ГРУППЕ</a:t>
            </a:r>
            <a:endParaRPr lang="ru-RU" altLang="en-US" sz="2400" b="1" i="1">
              <a:ln w="9525" cap="flat" cmpd="sng">
                <a:solidFill>
                  <a:srgbClr val="62139E"/>
                </a:solidFill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FF0000"/>
                  </a:gs>
                  <a:gs pos="100000">
                    <a:srgbClr val="FF9900"/>
                  </a:gs>
                </a:gsLst>
                <a:lin ang="5400000" scaled="1"/>
                <a:tileRect/>
              </a:gradFill>
              <a:effectLst>
                <a:outerShdw dist="35921" dir="2699999" algn="ctr" rotWithShape="0">
                  <a:srgbClr val="808080">
                    <a:alpha val="79999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dirty="0"/>
          </a:p>
        </p:txBody>
      </p:sp>
      <p:pic>
        <p:nvPicPr>
          <p:cNvPr id="22531" name="Picture 4" descr="0022-022-Olivkovyj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981075"/>
            <a:ext cx="9144000" cy="5876925"/>
          </a:xfrm>
          <a:ln/>
        </p:spPr>
      </p:pic>
      <p:sp>
        <p:nvSpPr>
          <p:cNvPr id="22532" name="Rectangle 7"/>
          <p:cNvSpPr>
            <a:spLocks noRot="1"/>
          </p:cNvSpPr>
          <p:nvPr/>
        </p:nvSpPr>
        <p:spPr>
          <a:xfrm>
            <a:off x="323850" y="1905000"/>
            <a:ext cx="8521700" cy="433228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sz="2200" dirty="0">
                <a:solidFill>
                  <a:srgbClr val="3333CC"/>
                </a:solidFill>
                <a:latin typeface="Arial" panose="020B0604020202020204" pitchFamily="34" charset="0"/>
              </a:rPr>
              <a:t>     Одной из важных задач при проведении звукового анализа слов является знакомство детей с гласными буквами и правилами их написания после твердых или мягких согласных звуков. Дети должны усвоить, что буквы «а», «о», «у», «ы», «э» — пишутся после твердых согласных, а буквы «я», «е», «ё», «ю», «и» — после мягких согласных звуков.</a:t>
            </a:r>
            <a:endParaRPr sz="2200" dirty="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sz="2200" dirty="0">
                <a:solidFill>
                  <a:srgbClr val="3333CC"/>
                </a:solidFill>
                <a:latin typeface="Arial" panose="020B0604020202020204" pitchFamily="34" charset="0"/>
              </a:rPr>
              <a:t>     По ходу проведения звукового анализа слов дети узнают, что зву­ки «ч», «щ», «й» — мягкие согласные, они не имеют твердой пары, а звуки «ж», «ш», «ц» — твердые согласные, не имеют мягкой пары.</a:t>
            </a:r>
            <a:endParaRPr sz="2200" dirty="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sz="2200" dirty="0">
                <a:solidFill>
                  <a:srgbClr val="3333CC"/>
                </a:solidFill>
                <a:latin typeface="Arial" panose="020B0604020202020204" pitchFamily="34" charset="0"/>
              </a:rPr>
              <a:t>     Ознакомление с правилами написания йотированных гласных букв Я, Ю, Ё, Е в начале слова, а также в словах типа «маяк», «армия» проводится по ходу звукового анализа специально подобранных слов. Дети узнают, что буквы Я, Ё, Ю, Е в начале слова или после гласного звука обозначают два звука: ИА, ИО, ИУ, ИЭ.</a:t>
            </a:r>
            <a:endParaRPr sz="2200" dirty="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22533" name="WordArt 8"/>
          <p:cNvSpPr>
            <a:spLocks noTextEdit="1"/>
          </p:cNvSpPr>
          <p:nvPr/>
        </p:nvSpPr>
        <p:spPr>
          <a:xfrm>
            <a:off x="900113" y="1052513"/>
            <a:ext cx="7200900" cy="7048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2400" b="1">
                <a:ln w="12700" cap="flat" cmpd="sng">
                  <a:solidFill>
                    <a:srgbClr val="EAEAEA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ПРАВИЛА  НАПИСАНИЯ  БУКВ</a:t>
            </a:r>
            <a:endParaRPr lang="ru-RU" altLang="en-US" sz="2400" b="1">
              <a:ln w="12700" cap="flat" cmpd="sng">
                <a:solidFill>
                  <a:srgbClr val="EAEAEA"/>
                </a:solidFill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A603AB">
                      <a:alpha val="100000"/>
                    </a:srgbClr>
                  </a:gs>
                  <a:gs pos="12000">
                    <a:srgbClr val="E81766">
                      <a:alpha val="100000"/>
                    </a:srgbClr>
                  </a:gs>
                  <a:gs pos="27000">
                    <a:srgbClr val="EE3F17">
                      <a:alpha val="100000"/>
                    </a:srgbClr>
                  </a:gs>
                  <a:gs pos="48000">
                    <a:srgbClr val="FFFF00">
                      <a:alpha val="100000"/>
                    </a:srgbClr>
                  </a:gs>
                  <a:gs pos="64999">
                    <a:srgbClr val="1A8D48">
                      <a:alpha val="100000"/>
                    </a:srgbClr>
                  </a:gs>
                  <a:gs pos="78999">
                    <a:srgbClr val="0819FB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lin ang="0" scaled="1"/>
                <a:tileRect/>
              </a:gradFill>
              <a:effectLst>
                <a:outerShdw dist="35921" dir="2699999" sy="50000" kx="2115830" algn="bl" rotWithShape="0">
                  <a:srgbClr val="C0C0C0">
                    <a:alpha val="79999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hecke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dirty="0"/>
          </a:p>
        </p:txBody>
      </p:sp>
      <p:sp>
        <p:nvSpPr>
          <p:cNvPr id="24579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endParaRPr dirty="0"/>
          </a:p>
        </p:txBody>
      </p:sp>
      <p:pic>
        <p:nvPicPr>
          <p:cNvPr id="24580" name="Picture 4" descr="0022-022-Olivkovyj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981075"/>
            <a:ext cx="9144000" cy="5876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81" name="Rectangle 6"/>
          <p:cNvSpPr>
            <a:spLocks noRot="1"/>
          </p:cNvSpPr>
          <p:nvPr/>
        </p:nvSpPr>
        <p:spPr>
          <a:xfrm>
            <a:off x="0" y="1905000"/>
            <a:ext cx="8845550" cy="476408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b="1" dirty="0">
                <a:solidFill>
                  <a:srgbClr val="3333CC"/>
                </a:solidFill>
                <a:latin typeface="Arial" panose="020B0604020202020204" pitchFamily="34" charset="0"/>
              </a:rPr>
              <a:t>        </a:t>
            </a:r>
            <a:r>
              <a:rPr sz="2400" b="1" dirty="0">
                <a:solidFill>
                  <a:srgbClr val="3333CC"/>
                </a:solidFill>
                <a:latin typeface="Arial" panose="020B0604020202020204" pitchFamily="34" charset="0"/>
              </a:rPr>
              <a:t>В течение года решается задача ознакомления детей со всеми согласными буквами русского алфавита (в процессе работы по звуковому анализу слов). При этом строго выдерживается единый принцип введения каждой новой согласной буквы.</a:t>
            </a:r>
            <a:endParaRPr sz="2400" b="1" dirty="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sz="2400" b="1" dirty="0">
                <a:solidFill>
                  <a:srgbClr val="3333CC"/>
                </a:solidFill>
                <a:latin typeface="Arial" panose="020B0604020202020204" pitchFamily="34" charset="0"/>
              </a:rPr>
              <a:t>      Согласная буква, за некоторыми исключениями, обозначает два звука: твердый и мягкий согласный, поэтому словарный материал подбирается с учетом того, какие звуки могут обозначать буквы, которые мы вводим. Например, буква  м обозначает в слове мимо звук «мь», т.е. мягкий согласный, и звук «м», т.е. твердый согласный звук; буква н в слове Нина обозначает звуки «нь» и «н» и т.п.</a:t>
            </a:r>
            <a:br>
              <a:rPr sz="2400" b="1" dirty="0">
                <a:solidFill>
                  <a:srgbClr val="3333CC"/>
                </a:solidFill>
                <a:latin typeface="Arial" panose="020B0604020202020204" pitchFamily="34" charset="0"/>
              </a:rPr>
            </a:br>
            <a:endParaRPr sz="2400" b="1" dirty="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24582" name="WordArt 7"/>
          <p:cNvSpPr>
            <a:spLocks noTextEdit="1"/>
          </p:cNvSpPr>
          <p:nvPr/>
        </p:nvSpPr>
        <p:spPr>
          <a:xfrm>
            <a:off x="395288" y="1196975"/>
            <a:ext cx="8208962" cy="568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2400" b="1" spc="48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  <a:tileRect/>
                </a:gradFill>
                <a:effectLst>
                  <a:outerShdw dist="45791" dir="3378595" algn="ctr" rotWithShape="0">
                    <a:srgbClr val="4D4D4D">
                      <a:alpha val="79999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ЗНАКОМСТВО С СОГЛАСНЫМИ БУКВАМИ </a:t>
            </a:r>
            <a:endParaRPr lang="ru-RU" altLang="en-US" sz="2400" b="1" spc="480">
              <a:gradFill rotWithShape="1">
                <a:gsLst>
                  <a:gs pos="0">
                    <a:srgbClr val="AAAAAA"/>
                  </a:gs>
                  <a:gs pos="100000">
                    <a:srgbClr val="FFFFFF"/>
                  </a:gs>
                </a:gsLst>
                <a:lin ang="5400000" scaled="1"/>
                <a:tileRect/>
              </a:gradFill>
              <a:effectLst>
                <a:outerShdw dist="45791" dir="3378595" algn="ctr" rotWithShape="0">
                  <a:srgbClr val="4D4D4D">
                    <a:alpha val="79999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 spd="med">
    <p:split dir="in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dirty="0"/>
          </a:p>
        </p:txBody>
      </p:sp>
      <p:sp>
        <p:nvSpPr>
          <p:cNvPr id="26627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endParaRPr dirty="0"/>
          </a:p>
        </p:txBody>
      </p:sp>
      <p:pic>
        <p:nvPicPr>
          <p:cNvPr id="26628" name="Picture 4" descr="0022-022-Olivkovyj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981075"/>
            <a:ext cx="9144000" cy="5876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9" name="Rectangle 6"/>
          <p:cNvSpPr>
            <a:spLocks noRot="1"/>
          </p:cNvSpPr>
          <p:nvPr/>
        </p:nvSpPr>
        <p:spPr>
          <a:xfrm>
            <a:off x="0" y="1905000"/>
            <a:ext cx="8845550" cy="476408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b="1" dirty="0">
                <a:solidFill>
                  <a:srgbClr val="3333CC"/>
                </a:solidFill>
                <a:latin typeface="Arial" panose="020B0604020202020204" pitchFamily="34" charset="0"/>
              </a:rPr>
              <a:t>        </a:t>
            </a:r>
            <a:r>
              <a:rPr sz="2400" b="1" dirty="0">
                <a:solidFill>
                  <a:srgbClr val="3333CC"/>
                </a:solidFill>
                <a:latin typeface="Arial" panose="020B0604020202020204" pitchFamily="34" charset="0"/>
              </a:rPr>
              <a:t>В течение года решается задача ознакомления детей со всеми согласными буквами русского алфавита (в процессе работы по звуковому анализу слов). При этом строго выдерживается единый принцип введения каждой новой согласной буквы.</a:t>
            </a:r>
            <a:endParaRPr sz="2400" b="1" dirty="0">
              <a:solidFill>
                <a:srgbClr val="3333CC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sz="2400" b="1" dirty="0">
                <a:solidFill>
                  <a:srgbClr val="3333CC"/>
                </a:solidFill>
                <a:latin typeface="Arial" panose="020B0604020202020204" pitchFamily="34" charset="0"/>
              </a:rPr>
              <a:t>      Согласная буква, за некоторыми исключениями, обозначает два звука: твердый и мягкий согласный, поэтому словарный материал подбирается с учетом того, какие звуки могут обозначать буквы, которые мы вводим. Например, буква  м обозначает в слове мимо звук «мь», т.е. мягкий согласный, и звук «м», т.е. твердый согласный звук; буква н в слове Нина обозначает звуки «нь» и «н» и т.п.</a:t>
            </a:r>
            <a:br>
              <a:rPr sz="2400" b="1" dirty="0">
                <a:solidFill>
                  <a:srgbClr val="3333CC"/>
                </a:solidFill>
                <a:latin typeface="Arial" panose="020B0604020202020204" pitchFamily="34" charset="0"/>
              </a:rPr>
            </a:br>
            <a:endParaRPr sz="2400" b="1" dirty="0">
              <a:solidFill>
                <a:srgbClr val="3333CC"/>
              </a:solidFill>
              <a:latin typeface="Arial" panose="020B0604020202020204" pitchFamily="34" charset="0"/>
            </a:endParaRPr>
          </a:p>
        </p:txBody>
      </p:sp>
      <p:sp>
        <p:nvSpPr>
          <p:cNvPr id="26630" name="WordArt 7"/>
          <p:cNvSpPr>
            <a:spLocks noTextEdit="1"/>
          </p:cNvSpPr>
          <p:nvPr/>
        </p:nvSpPr>
        <p:spPr>
          <a:xfrm>
            <a:off x="395288" y="1196975"/>
            <a:ext cx="8208962" cy="568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2400" b="1" spc="48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  <a:tileRect/>
                </a:gradFill>
                <a:effectLst>
                  <a:outerShdw dist="45791" dir="3378595" algn="ctr" rotWithShape="0">
                    <a:srgbClr val="4D4D4D">
                      <a:alpha val="79999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ЗНАКОМСТВО С СОГЛАСНЫМИ БУКВАМИ </a:t>
            </a:r>
            <a:endParaRPr lang="ru-RU" altLang="en-US" sz="2400" b="1" spc="480">
              <a:gradFill rotWithShape="1">
                <a:gsLst>
                  <a:gs pos="0">
                    <a:srgbClr val="AAAAAA"/>
                  </a:gs>
                  <a:gs pos="100000">
                    <a:srgbClr val="FFFFFF"/>
                  </a:gs>
                </a:gsLst>
                <a:lin ang="5400000" scaled="1"/>
                <a:tileRect/>
              </a:gradFill>
              <a:effectLst>
                <a:outerShdw dist="45791" dir="3378595" algn="ctr" rotWithShape="0">
                  <a:srgbClr val="4D4D4D">
                    <a:alpha val="79999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 spd="med">
    <p:split dir="in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6" name="Picture 2"/>
          <p:cNvPicPr>
            <a:picLocks noChangeAspect="1"/>
          </p:cNvPicPr>
          <p:nvPr/>
        </p:nvPicPr>
        <p:blipFill>
          <a:blip r:embed="rId1"/>
          <a:srcRect t="14969"/>
          <a:stretch>
            <a:fillRect/>
          </a:stretch>
        </p:blipFill>
        <p:spPr>
          <a:xfrm>
            <a:off x="985838" y="546100"/>
            <a:ext cx="7680325" cy="4837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7950" y="3910013"/>
            <a:ext cx="2951163" cy="29479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8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4388" y="4365625"/>
            <a:ext cx="1712912" cy="22113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0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dirty="0"/>
          </a:p>
        </p:txBody>
      </p:sp>
      <p:pic>
        <p:nvPicPr>
          <p:cNvPr id="32771" name="Picture 4" descr="0022-022-Olivkovyj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981075"/>
            <a:ext cx="9144000" cy="5876925"/>
          </a:xfrm>
          <a:ln/>
        </p:spPr>
      </p:pic>
      <p:sp>
        <p:nvSpPr>
          <p:cNvPr id="32772" name="Rectangle 5"/>
          <p:cNvSpPr>
            <a:spLocks noRot="1"/>
          </p:cNvSpPr>
          <p:nvPr/>
        </p:nvSpPr>
        <p:spPr>
          <a:xfrm>
            <a:off x="0" y="765175"/>
            <a:ext cx="8686800" cy="39036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algn="ctr"/>
            <a:r>
              <a:rPr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ИГРОВЫЕ УПРАЖНЕНИЯ, </a:t>
            </a:r>
            <a:br>
              <a:rPr sz="32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НАПРАВЛЕННЫЕ НА</a:t>
            </a:r>
            <a:br>
              <a:rPr sz="32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РАЗВИТИЕ</a:t>
            </a:r>
            <a:br>
              <a:rPr sz="32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    ФОНЕМАТИЧЕСКОГО  СЛУХА </a:t>
            </a:r>
            <a:br>
              <a:rPr sz="32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И РЕЧЕВОГО ВНИМАНИЯ</a:t>
            </a:r>
            <a:br>
              <a:rPr sz="32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sz="3200" b="1" dirty="0">
                <a:solidFill>
                  <a:srgbClr val="FF0000"/>
                </a:solidFill>
                <a:latin typeface="Arial Black" panose="020B0A04020102020204" pitchFamily="34" charset="0"/>
              </a:rPr>
              <a:t>У  ДОШКОЛЬНИКОВ:</a:t>
            </a:r>
            <a:endParaRPr sz="32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32773" name="Picture 7" descr="a030527f78e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3927475"/>
            <a:ext cx="2951163" cy="29305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ipe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4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dirty="0"/>
          </a:p>
        </p:txBody>
      </p:sp>
      <p:pic>
        <p:nvPicPr>
          <p:cNvPr id="33795" name="Picture 4" descr="0022-022-Olivkovyj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981075"/>
            <a:ext cx="9144000" cy="5876925"/>
          </a:xfrm>
          <a:ln/>
        </p:spPr>
      </p:pic>
      <p:sp>
        <p:nvSpPr>
          <p:cNvPr id="90117" name="Rectangle 5"/>
          <p:cNvSpPr>
            <a:spLocks noRot="1"/>
          </p:cNvSpPr>
          <p:nvPr/>
        </p:nvSpPr>
        <p:spPr>
          <a:xfrm>
            <a:off x="468313" y="836613"/>
            <a:ext cx="6408737" cy="80803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r>
              <a:rPr sz="2400" dirty="0">
                <a:solidFill>
                  <a:srgbClr val="FF0000"/>
                </a:solidFill>
                <a:latin typeface="Arial Black" panose="020B0A04020102020204" pitchFamily="34" charset="0"/>
              </a:rPr>
              <a:t>УПРАЖДЕНИЯ ДЕТЯМ ТРЁХ ЛЕТ:</a:t>
            </a:r>
            <a:endParaRPr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3797" name="Rectangle 6"/>
          <p:cNvSpPr/>
          <p:nvPr/>
        </p:nvSpPr>
        <p:spPr>
          <a:xfrm>
            <a:off x="1619250" y="1425575"/>
            <a:ext cx="7200900" cy="52038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r>
              <a:rPr sz="2400" i="1" dirty="0">
                <a:solidFill>
                  <a:srgbClr val="FF0000"/>
                </a:solidFill>
                <a:latin typeface="Arial" panose="020B0604020202020204" pitchFamily="34" charset="0"/>
              </a:rPr>
              <a:t>«ВЕСЁЛЫЕ КОЛОКОЛЬЧИКИ»</a:t>
            </a:r>
            <a:endParaRPr sz="2400" i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0" hangingPunct="0"/>
            <a:r>
              <a:rPr sz="2400" b="1" dirty="0">
                <a:solidFill>
                  <a:srgbClr val="0000CC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Программное содержание.</a:t>
            </a:r>
            <a:r>
              <a:rPr sz="24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Развивать фонематический слух, речевое внимание и артикуляционный аппарат детей.                                           </a:t>
            </a:r>
            <a:endParaRPr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0" hangingPunct="0"/>
            <a:r>
              <a:rPr sz="2400" b="1" dirty="0">
                <a:solidFill>
                  <a:srgbClr val="0000CC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Воспитатель</a:t>
            </a:r>
            <a:r>
              <a:rPr sz="24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 Большой колокольчик (показывает большой кружок) звенит: «Дин, дин, дин». Маленький (показывает маленький кружок) звенит «Динь, динь, динь» (дети повторяют звукосочетания). Когда я покажу большой кружок, звенят большие колокольчики, когда покажу маленький кружок, зазвенят маленькие колокольчики. </a:t>
            </a:r>
            <a:endParaRPr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0" hangingPunct="0"/>
            <a:r>
              <a:rPr sz="24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Воспитатель показывает то большие, то маленькие кружки.</a:t>
            </a:r>
            <a:r>
              <a:rPr sz="20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sz="2000" dirty="0">
              <a:solidFill>
                <a:srgbClr val="CC9900"/>
              </a:solidFill>
              <a:latin typeface="Arial" panose="020B0604020202020204" pitchFamily="34" charset="0"/>
            </a:endParaRPr>
          </a:p>
        </p:txBody>
      </p:sp>
      <p:pic>
        <p:nvPicPr>
          <p:cNvPr id="33798" name="Picture 7" descr="j0199665%5b1%5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1628775"/>
            <a:ext cx="1428750" cy="18002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dirty="0"/>
          </a:p>
        </p:txBody>
      </p:sp>
      <p:pic>
        <p:nvPicPr>
          <p:cNvPr id="34819" name="Picture 4" descr="0022-022-Olivkovyj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981075"/>
            <a:ext cx="9144000" cy="5876925"/>
          </a:xfrm>
          <a:ln/>
        </p:spPr>
      </p:pic>
      <p:sp>
        <p:nvSpPr>
          <p:cNvPr id="34820" name="Rectangle 5"/>
          <p:cNvSpPr>
            <a:spLocks noRot="1"/>
          </p:cNvSpPr>
          <p:nvPr/>
        </p:nvSpPr>
        <p:spPr>
          <a:xfrm>
            <a:off x="1619250" y="1125538"/>
            <a:ext cx="5329238" cy="9525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r>
              <a:rPr sz="3200" dirty="0">
                <a:solidFill>
                  <a:srgbClr val="FF0000"/>
                </a:solidFill>
                <a:latin typeface="Arial Black" panose="020B0A04020102020204" pitchFamily="34" charset="0"/>
              </a:rPr>
              <a:t>«СЛОНЫ И ОСЛИКИ»</a:t>
            </a:r>
            <a:endParaRPr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4821" name="Rectangle 6"/>
          <p:cNvSpPr>
            <a:spLocks noRot="1"/>
          </p:cNvSpPr>
          <p:nvPr/>
        </p:nvSpPr>
        <p:spPr>
          <a:xfrm>
            <a:off x="395288" y="2276475"/>
            <a:ext cx="8053387" cy="426243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endParaRPr sz="2000" dirty="0">
              <a:solidFill>
                <a:srgbClr val="CC9900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sz="2000" b="1" dirty="0">
                <a:solidFill>
                  <a:srgbClr val="FF33CC"/>
                </a:solidFill>
                <a:latin typeface="Arial" panose="020B0604020202020204" pitchFamily="34" charset="0"/>
              </a:rPr>
              <a:t>    Программное содержание.</a:t>
            </a:r>
            <a:r>
              <a:rPr sz="2000" b="1" dirty="0">
                <a:solidFill>
                  <a:srgbClr val="62139E"/>
                </a:solidFill>
                <a:latin typeface="Arial" panose="020B0604020202020204" pitchFamily="34" charset="0"/>
              </a:rPr>
              <a:t> Развивать речевое внимание и артикуляционный аппарат детей.</a:t>
            </a:r>
            <a:endParaRPr sz="2000" b="1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sz="2000" b="1" dirty="0">
                <a:solidFill>
                  <a:srgbClr val="FF33CC"/>
                </a:solidFill>
                <a:latin typeface="Arial" panose="020B0604020202020204" pitchFamily="34" charset="0"/>
              </a:rPr>
              <a:t>	Воспитатель</a:t>
            </a:r>
            <a:r>
              <a:rPr sz="2000" b="1" dirty="0">
                <a:solidFill>
                  <a:srgbClr val="62139E"/>
                </a:solidFill>
                <a:latin typeface="Arial" panose="020B0604020202020204" pitchFamily="34" charset="0"/>
              </a:rPr>
              <a:t> делит детей на две группы: осликов и слонов. Они встают друг против друга. </a:t>
            </a:r>
            <a:endParaRPr sz="2000" b="1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sz="2000" b="1" dirty="0">
                <a:solidFill>
                  <a:srgbClr val="62139E"/>
                </a:solidFill>
                <a:latin typeface="Arial" panose="020B0604020202020204" pitchFamily="34" charset="0"/>
              </a:rPr>
              <a:t>	Воспитатель. Ослик (показывает картинку) кричит: «Ииии- иии», а слон (показывает картинку) кричит «Ыыыы- ыыы» (дети повторяют звукосочетания). </a:t>
            </a:r>
            <a:endParaRPr sz="2000" b="1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sz="2000" b="1" dirty="0">
                <a:solidFill>
                  <a:srgbClr val="62139E"/>
                </a:solidFill>
                <a:latin typeface="Arial" panose="020B0604020202020204" pitchFamily="34" charset="0"/>
              </a:rPr>
              <a:t>	По команде «Идут слоники» первая группа детей передвигается по комнате и произносит соответствующие звуки. </a:t>
            </a:r>
            <a:endParaRPr sz="2000" b="1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sz="2000" b="1" dirty="0">
                <a:solidFill>
                  <a:srgbClr val="62139E"/>
                </a:solidFill>
                <a:latin typeface="Arial" panose="020B0604020202020204" pitchFamily="34" charset="0"/>
              </a:rPr>
              <a:t>     По команде: «Идут слоны» указанные выше действия выполняет вторая группа. </a:t>
            </a:r>
            <a:endParaRPr sz="2000" b="1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sz="2000" b="1" dirty="0">
                <a:solidFill>
                  <a:srgbClr val="62139E"/>
                </a:solidFill>
                <a:latin typeface="Arial" panose="020B0604020202020204" pitchFamily="34" charset="0"/>
              </a:rPr>
              <a:t>	Игра повторяется 3 раза, затем дети меняются ролями и игра повторяется вновь.</a:t>
            </a:r>
            <a:r>
              <a:rPr sz="2000" dirty="0">
                <a:solidFill>
                  <a:srgbClr val="62139E"/>
                </a:solidFill>
                <a:latin typeface="Arial" panose="020B0604020202020204" pitchFamily="34" charset="0"/>
              </a:rPr>
              <a:t> </a:t>
            </a:r>
            <a:endParaRPr sz="2000" dirty="0">
              <a:solidFill>
                <a:srgbClr val="62139E"/>
              </a:solidFill>
              <a:latin typeface="Arial" panose="020B0604020202020204" pitchFamily="34" charset="0"/>
            </a:endParaRPr>
          </a:p>
        </p:txBody>
      </p:sp>
      <p:pic>
        <p:nvPicPr>
          <p:cNvPr id="34822" name="Picture 7" descr="b9bf9faf52c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025" y="836613"/>
            <a:ext cx="2114550" cy="1779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23" name="Picture 8" descr="245b17485d3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836613"/>
            <a:ext cx="1458913" cy="16557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ipe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dirty="0"/>
          </a:p>
        </p:txBody>
      </p:sp>
      <p:pic>
        <p:nvPicPr>
          <p:cNvPr id="35843" name="Picture 4" descr="0022-022-Olivkovyj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981075"/>
            <a:ext cx="9144000" cy="5876925"/>
          </a:xfrm>
          <a:ln/>
        </p:spPr>
      </p:pic>
      <p:sp>
        <p:nvSpPr>
          <p:cNvPr id="92165" name="Rectangle 5"/>
          <p:cNvSpPr>
            <a:spLocks noRot="1"/>
          </p:cNvSpPr>
          <p:nvPr/>
        </p:nvSpPr>
        <p:spPr>
          <a:xfrm>
            <a:off x="323850" y="1052513"/>
            <a:ext cx="8385175" cy="80803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r>
              <a:rPr sz="2400" dirty="0">
                <a:solidFill>
                  <a:srgbClr val="FF0000"/>
                </a:solidFill>
                <a:latin typeface="Arial Black" panose="020B0A04020102020204" pitchFamily="34" charset="0"/>
              </a:rPr>
              <a:t>УПРАЖНЕНИЯ ДЛЯ ДЕТЕЙ ЧЕТЫРЁХ ЛЕТ:</a:t>
            </a:r>
            <a:endParaRPr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5845" name="Rectangle 6"/>
          <p:cNvSpPr>
            <a:spLocks noRot="1"/>
          </p:cNvSpPr>
          <p:nvPr/>
        </p:nvSpPr>
        <p:spPr>
          <a:xfrm>
            <a:off x="0" y="2420938"/>
            <a:ext cx="8666163" cy="4191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spcBef>
                <a:spcPct val="20000"/>
              </a:spcBef>
            </a:pPr>
            <a:r>
              <a:rPr sz="2000" dirty="0">
                <a:solidFill>
                  <a:srgbClr val="62139E"/>
                </a:solidFill>
                <a:latin typeface="Arial" panose="020B0604020202020204" pitchFamily="34" charset="0"/>
              </a:rPr>
              <a:t>          </a:t>
            </a:r>
            <a:r>
              <a:rPr sz="2000" dirty="0">
                <a:solidFill>
                  <a:srgbClr val="FF0000"/>
                </a:solidFill>
                <a:latin typeface="Arial" panose="020B0604020202020204" pitchFamily="34" charset="0"/>
              </a:rPr>
              <a:t>«ПОЕЗД» И «ПТИЧКА»</a:t>
            </a:r>
            <a:endParaRPr sz="2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sz="2000" dirty="0">
                <a:solidFill>
                  <a:srgbClr val="62139E"/>
                </a:solidFill>
                <a:latin typeface="Arial" panose="020B0604020202020204" pitchFamily="34" charset="0"/>
              </a:rPr>
              <a:t>    </a:t>
            </a:r>
            <a:r>
              <a:rPr sz="2000" dirty="0">
                <a:solidFill>
                  <a:srgbClr val="FF33CC"/>
                </a:solidFill>
                <a:latin typeface="Arial" panose="020B0604020202020204" pitchFamily="34" charset="0"/>
              </a:rPr>
              <a:t>Программное содержание.</a:t>
            </a:r>
            <a:r>
              <a:rPr sz="2000" dirty="0">
                <a:solidFill>
                  <a:srgbClr val="62139E"/>
                </a:solidFill>
                <a:latin typeface="Arial" panose="020B0604020202020204" pitchFamily="34" charset="0"/>
              </a:rPr>
              <a:t> Развивать речевое внимание, речевое дыхание и фонематический слух. </a:t>
            </a:r>
            <a:endParaRPr sz="2000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sz="2000" dirty="0">
                <a:solidFill>
                  <a:srgbClr val="62139E"/>
                </a:solidFill>
                <a:latin typeface="Arial" panose="020B0604020202020204" pitchFamily="34" charset="0"/>
              </a:rPr>
              <a:t>     </a:t>
            </a:r>
            <a:r>
              <a:rPr sz="2000" dirty="0">
                <a:solidFill>
                  <a:srgbClr val="FF33CC"/>
                </a:solidFill>
                <a:latin typeface="Arial" panose="020B0604020202020204" pitchFamily="34" charset="0"/>
              </a:rPr>
              <a:t>Воспитатель.</a:t>
            </a:r>
            <a:r>
              <a:rPr sz="2000" dirty="0">
                <a:solidFill>
                  <a:srgbClr val="62139E"/>
                </a:solidFill>
                <a:latin typeface="Arial" panose="020B0604020202020204" pitchFamily="34" charset="0"/>
              </a:rPr>
              <a:t> Послушайте, что однажды произошло. Ехал поезд через лес, и его колеса стучали сердито: «Т-т-т-т». Услыхала его песенку птица и захотела спеть так же, но у нее получилась ласковая песенка: «Ть-ть-ть» (дети повторяют звукосочетания по два раза). Итак, мальчики будут поездом, а девочки- птичками. Идет поезд, колеса стучат… Поет птичка… (Дети произносят нужные звукосочетания). </a:t>
            </a:r>
            <a:endParaRPr sz="2000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sz="2000" dirty="0">
                <a:solidFill>
                  <a:srgbClr val="62139E"/>
                </a:solidFill>
                <a:latin typeface="Arial" panose="020B0604020202020204" pitchFamily="34" charset="0"/>
              </a:rPr>
              <a:t>     Упражнение повторяется по 3 раза, затем дети меняются местами.</a:t>
            </a:r>
            <a:r>
              <a:rPr sz="3200" dirty="0">
                <a:solidFill>
                  <a:srgbClr val="CC9900"/>
                </a:solidFill>
                <a:latin typeface="Arial" panose="020B0604020202020204" pitchFamily="34" charset="0"/>
              </a:rPr>
              <a:t> </a:t>
            </a:r>
            <a:endParaRPr sz="3200" dirty="0">
              <a:solidFill>
                <a:srgbClr val="CC9900"/>
              </a:solidFill>
              <a:latin typeface="Arial" panose="020B0604020202020204" pitchFamily="34" charset="0"/>
            </a:endParaRPr>
          </a:p>
          <a:p>
            <a:pPr marL="342900" indent="-342900"/>
            <a:endParaRPr sz="3200" dirty="0">
              <a:solidFill>
                <a:srgbClr val="CC9900"/>
              </a:solidFill>
              <a:latin typeface="Arial" panose="020B0604020202020204" pitchFamily="34" charset="0"/>
            </a:endParaRPr>
          </a:p>
        </p:txBody>
      </p:sp>
      <p:pic>
        <p:nvPicPr>
          <p:cNvPr id="35846" name="Picture 7" descr="59a6043c5b0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388" y="1412875"/>
            <a:ext cx="1695450" cy="15192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7" name="Picture 8" descr="ptah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625" y="1844675"/>
            <a:ext cx="1081088" cy="7715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dirty="0"/>
          </a:p>
        </p:txBody>
      </p:sp>
      <p:pic>
        <p:nvPicPr>
          <p:cNvPr id="37891" name="Picture 4" descr="0022-022-Olivkovyj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981075"/>
            <a:ext cx="9144000" cy="5876925"/>
          </a:xfrm>
          <a:ln/>
        </p:spPr>
      </p:pic>
      <p:sp>
        <p:nvSpPr>
          <p:cNvPr id="94213" name="Rectangle 5"/>
          <p:cNvSpPr>
            <a:spLocks noRot="1"/>
          </p:cNvSpPr>
          <p:nvPr/>
        </p:nvSpPr>
        <p:spPr>
          <a:xfrm>
            <a:off x="250825" y="765175"/>
            <a:ext cx="8385175" cy="102393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r>
              <a:rPr sz="2400" dirty="0">
                <a:solidFill>
                  <a:srgbClr val="FF0000"/>
                </a:solidFill>
                <a:latin typeface="Arial Black" panose="020B0A04020102020204" pitchFamily="34" charset="0"/>
              </a:rPr>
              <a:t>УПРАЖНЕНИЕ ДЛЯ ДЕТЕЙ ПЯТИ ЛЕТ:</a:t>
            </a:r>
            <a:endParaRPr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7893" name="Rectangle 6"/>
          <p:cNvSpPr>
            <a:spLocks noRot="1"/>
          </p:cNvSpPr>
          <p:nvPr/>
        </p:nvSpPr>
        <p:spPr>
          <a:xfrm>
            <a:off x="0" y="1557338"/>
            <a:ext cx="8964613" cy="4764087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sz="2000" i="1" dirty="0">
                <a:solidFill>
                  <a:srgbClr val="CC9900"/>
                </a:solidFill>
                <a:latin typeface="Times New Roman" panose="02020603050405020304" pitchFamily="18" charset="0"/>
              </a:rPr>
              <a:t>      </a:t>
            </a:r>
            <a:r>
              <a:rPr sz="2000" i="1" dirty="0">
                <a:solidFill>
                  <a:srgbClr val="FF0000"/>
                </a:solidFill>
                <a:latin typeface="Arial" panose="020B0604020202020204" pitchFamily="34" charset="0"/>
              </a:rPr>
              <a:t>«СКАЖИ, КАК Я»:</a:t>
            </a:r>
            <a:endParaRPr sz="2000" i="1" dirty="0">
              <a:solidFill>
                <a:srgbClr val="CC9900"/>
              </a:solidFill>
              <a:latin typeface="Times New Roman" panose="02020603050405020304" pitchFamily="18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b="1" dirty="0">
                <a:solidFill>
                  <a:srgbClr val="CC9900"/>
                </a:solidFill>
                <a:latin typeface="Times New Roman" panose="02020603050405020304" pitchFamily="18" charset="0"/>
              </a:rPr>
              <a:t>      </a:t>
            </a:r>
            <a:r>
              <a:rPr sz="2000" dirty="0">
                <a:solidFill>
                  <a:srgbClr val="FF33CC"/>
                </a:solidFill>
                <a:latin typeface="Arial" panose="020B0604020202020204" pitchFamily="34" charset="0"/>
              </a:rPr>
              <a:t>Программное содержание.</a:t>
            </a:r>
            <a:r>
              <a:rPr sz="2000" dirty="0">
                <a:solidFill>
                  <a:srgbClr val="62139E"/>
                </a:solidFill>
                <a:latin typeface="Arial" panose="020B0604020202020204" pitchFamily="34" charset="0"/>
              </a:rPr>
              <a:t> </a:t>
            </a:r>
            <a:endParaRPr sz="2000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sz="2000" dirty="0">
                <a:solidFill>
                  <a:srgbClr val="62139E"/>
                </a:solidFill>
                <a:latin typeface="Arial" panose="020B0604020202020204" pitchFamily="34" charset="0"/>
              </a:rPr>
              <a:t>     Развивать фонематический слух, речевое внимание и речевой аппарат.</a:t>
            </a:r>
            <a:endParaRPr sz="2000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sz="2000" dirty="0">
                <a:solidFill>
                  <a:srgbClr val="FF33CC"/>
                </a:solidFill>
                <a:latin typeface="Arial" panose="020B0604020202020204" pitchFamily="34" charset="0"/>
              </a:rPr>
              <a:t>     Воспитатель</a:t>
            </a:r>
            <a:r>
              <a:rPr sz="2000" dirty="0">
                <a:solidFill>
                  <a:srgbClr val="62139E"/>
                </a:solidFill>
                <a:latin typeface="Arial" panose="020B0604020202020204" pitchFamily="34" charset="0"/>
              </a:rPr>
              <a:t> бросает мяч по кругу, называет слова с выделением любого твердого и мягкого согласных звуков. Ребенок должен повторить слово так же и перебросить мяч воспитателю. </a:t>
            </a:r>
            <a:endParaRPr sz="2000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sz="2000" dirty="0">
                <a:solidFill>
                  <a:srgbClr val="62139E"/>
                </a:solidFill>
                <a:latin typeface="Arial" panose="020B0604020202020204" pitchFamily="34" charset="0"/>
              </a:rPr>
              <a:t>     В игре принимают участие все дети. Если ребенку  Развивать фонематический слух, речевое внимание и речевой аппарат. </a:t>
            </a:r>
            <a:endParaRPr sz="2000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sz="2000" dirty="0">
                <a:solidFill>
                  <a:srgbClr val="62139E"/>
                </a:solidFill>
                <a:latin typeface="Arial" panose="020B0604020202020204" pitchFamily="34" charset="0"/>
              </a:rPr>
              <a:t>     Воспитатель раздает детям по одной картинке, в названии которых есть звук [л] и [ль]. На фланелеграф выставляет синий и зеленый кружки. </a:t>
            </a:r>
            <a:endParaRPr sz="2000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sz="2000" dirty="0">
                <a:solidFill>
                  <a:srgbClr val="62139E"/>
                </a:solidFill>
                <a:latin typeface="Arial" panose="020B0604020202020204" pitchFamily="34" charset="0"/>
              </a:rPr>
              <a:t>     Воспитатель. Посмотрите на свои картинки. В названии предметов  есть звук [л] – большой братец или звук  [ль]- маленький братец. Поднимите картинки, в названии которых есть звук [л] (проверяет); теперь со звуком [ль ] (проверяет). </a:t>
            </a:r>
            <a:endParaRPr sz="2000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sz="2000" dirty="0">
                <a:solidFill>
                  <a:srgbClr val="62139E"/>
                </a:solidFill>
                <a:latin typeface="Arial" panose="020B0604020202020204" pitchFamily="34" charset="0"/>
              </a:rPr>
              <a:t>     Дети по очереди выходят, называют слово с выделением этих звуков и ставят картинки после соответствующих кружков. Один ребенок называет все слова со звуком [л], другой- со звуком  [ль]. </a:t>
            </a:r>
            <a:endParaRPr sz="2000" dirty="0">
              <a:solidFill>
                <a:srgbClr val="62139E"/>
              </a:solidFill>
              <a:latin typeface="Arial" panose="020B0604020202020204" pitchFamily="34" charset="0"/>
            </a:endParaRPr>
          </a:p>
        </p:txBody>
      </p:sp>
      <p:pic>
        <p:nvPicPr>
          <p:cNvPr id="37894" name="Picture 7" descr="97670e0942c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388" y="0"/>
            <a:ext cx="1738312" cy="19891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9421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6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dirty="0"/>
          </a:p>
        </p:txBody>
      </p:sp>
      <p:pic>
        <p:nvPicPr>
          <p:cNvPr id="36867" name="Picture 4" descr="0022-022-Olivkovyj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981075"/>
            <a:ext cx="9144000" cy="5876925"/>
          </a:xfrm>
          <a:ln/>
        </p:spPr>
      </p:pic>
      <p:sp>
        <p:nvSpPr>
          <p:cNvPr id="36868" name="Rectangle 5"/>
          <p:cNvSpPr>
            <a:spLocks noRot="1"/>
          </p:cNvSpPr>
          <p:nvPr/>
        </p:nvSpPr>
        <p:spPr>
          <a:xfrm>
            <a:off x="323850" y="1412875"/>
            <a:ext cx="8385175" cy="7683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r>
              <a:rPr sz="3600" dirty="0">
                <a:solidFill>
                  <a:srgbClr val="FF0000"/>
                </a:solidFill>
                <a:latin typeface="Arial Black" panose="020B0A04020102020204" pitchFamily="34" charset="0"/>
              </a:rPr>
              <a:t>     «Пчелы и мухи»</a:t>
            </a:r>
            <a:endParaRPr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6869" name="Rectangle 6"/>
          <p:cNvSpPr>
            <a:spLocks noRot="1"/>
          </p:cNvSpPr>
          <p:nvPr/>
        </p:nvSpPr>
        <p:spPr>
          <a:xfrm>
            <a:off x="0" y="2420938"/>
            <a:ext cx="8137525" cy="4191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sz="2400" b="1" dirty="0">
                <a:solidFill>
                  <a:srgbClr val="62139E"/>
                </a:solidFill>
                <a:latin typeface="Arial" panose="020B0604020202020204" pitchFamily="34" charset="0"/>
              </a:rPr>
              <a:t>    </a:t>
            </a:r>
            <a:r>
              <a:rPr sz="2400" b="1" dirty="0">
                <a:solidFill>
                  <a:srgbClr val="FF33CC"/>
                </a:solidFill>
                <a:latin typeface="Arial" panose="020B0604020202020204" pitchFamily="34" charset="0"/>
              </a:rPr>
              <a:t>Программное содержание.</a:t>
            </a:r>
            <a:r>
              <a:rPr sz="2400" b="1" dirty="0">
                <a:solidFill>
                  <a:srgbClr val="62139E"/>
                </a:solidFill>
                <a:latin typeface="Arial" panose="020B0604020202020204" pitchFamily="34" charset="0"/>
              </a:rPr>
              <a:t> Развивать фонематический слух и речевое внимание детей. </a:t>
            </a:r>
            <a:endParaRPr sz="2400" b="1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sz="2400" b="1" dirty="0">
                <a:solidFill>
                  <a:srgbClr val="FF33CC"/>
                </a:solidFill>
                <a:latin typeface="Arial" panose="020B0604020202020204" pitchFamily="34" charset="0"/>
              </a:rPr>
              <a:t>    Воспитатель.</a:t>
            </a:r>
            <a:r>
              <a:rPr sz="2400" b="1" dirty="0">
                <a:solidFill>
                  <a:srgbClr val="62139E"/>
                </a:solidFill>
                <a:latin typeface="Arial" panose="020B0604020202020204" pitchFamily="34" charset="0"/>
              </a:rPr>
              <a:t> Вспомните, как гудят пчелы («З-з-з-з»). А мухи гудят: «Зь-зь-зь-зь» (дети повторяют). Полетели пчелы и загудели… сели на цветы и собирают нектар- сладкий сок из цветов, потом будет из него мед (дети присаживаются) Полетели мухи и загудели… сели на травку… </a:t>
            </a:r>
            <a:endParaRPr sz="2400" b="1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sz="2400" b="1" dirty="0">
                <a:solidFill>
                  <a:srgbClr val="62139E"/>
                </a:solidFill>
                <a:latin typeface="Arial" panose="020B0604020202020204" pitchFamily="34" charset="0"/>
              </a:rPr>
              <a:t>    Дети меняются ролями и игра повторяется.</a:t>
            </a:r>
            <a:r>
              <a:rPr sz="2400" dirty="0">
                <a:solidFill>
                  <a:srgbClr val="CC9900"/>
                </a:solidFill>
                <a:latin typeface="Arial" panose="020B0604020202020204" pitchFamily="34" charset="0"/>
              </a:rPr>
              <a:t> </a:t>
            </a:r>
            <a:endParaRPr sz="2400" dirty="0">
              <a:solidFill>
                <a:srgbClr val="CC9900"/>
              </a:solidFill>
              <a:latin typeface="Arial" panose="020B0604020202020204" pitchFamily="34" charset="0"/>
            </a:endParaRPr>
          </a:p>
        </p:txBody>
      </p:sp>
      <p:pic>
        <p:nvPicPr>
          <p:cNvPr id="36870" name="Picture 8" descr="5b12a12fd5b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8700" y="620713"/>
            <a:ext cx="1765300" cy="2174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dirty="0"/>
          </a:p>
        </p:txBody>
      </p:sp>
      <p:pic>
        <p:nvPicPr>
          <p:cNvPr id="38915" name="Picture 4" descr="0022-022-Olivkovyj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981075"/>
            <a:ext cx="9144000" cy="5876925"/>
          </a:xfrm>
          <a:ln/>
        </p:spPr>
      </p:pic>
      <p:sp>
        <p:nvSpPr>
          <p:cNvPr id="95237" name="Rectangle 5"/>
          <p:cNvSpPr>
            <a:spLocks noRot="1"/>
          </p:cNvSpPr>
          <p:nvPr/>
        </p:nvSpPr>
        <p:spPr>
          <a:xfrm>
            <a:off x="250825" y="1052513"/>
            <a:ext cx="8385175" cy="9525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r>
              <a:rPr sz="2400" dirty="0">
                <a:solidFill>
                  <a:srgbClr val="FF0000"/>
                </a:solidFill>
                <a:latin typeface="Arial Black" panose="020B0A04020102020204" pitchFamily="34" charset="0"/>
              </a:rPr>
              <a:t>УПРАЖНЕНИЕ ДЛЯ ДЕТЕЙ ШЕСТИ ЛЕТ:</a:t>
            </a:r>
            <a:endParaRPr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8917" name="Rectangle 6"/>
          <p:cNvSpPr/>
          <p:nvPr/>
        </p:nvSpPr>
        <p:spPr>
          <a:xfrm>
            <a:off x="250825" y="1884363"/>
            <a:ext cx="7632700" cy="438626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r>
              <a:rPr b="1" dirty="0">
                <a:solidFill>
                  <a:srgbClr val="FF0000"/>
                </a:solidFill>
                <a:latin typeface="Arial" panose="020B0604020202020204" pitchFamily="34" charset="0"/>
              </a:rPr>
              <a:t>«НАЙДИ ТОВАРИЩА»</a:t>
            </a:r>
            <a:endParaRPr b="1" dirty="0">
              <a:solidFill>
                <a:srgbClr val="FF33CC"/>
              </a:solidFill>
              <a:latin typeface="Arial" panose="020B0604020202020204" pitchFamily="34" charset="0"/>
            </a:endParaRPr>
          </a:p>
          <a:p>
            <a:r>
              <a:rPr sz="2200" dirty="0">
                <a:solidFill>
                  <a:srgbClr val="FF33CC"/>
                </a:solidFill>
                <a:latin typeface="Arial" panose="020B0604020202020204" pitchFamily="34" charset="0"/>
              </a:rPr>
              <a:t>Программное содержание.</a:t>
            </a:r>
            <a:r>
              <a:rPr sz="2200" dirty="0">
                <a:solidFill>
                  <a:srgbClr val="62139E"/>
                </a:solidFill>
                <a:latin typeface="Arial" panose="020B0604020202020204" pitchFamily="34" charset="0"/>
              </a:rPr>
              <a:t> Развивать речевое внимание, фонематический слух и речевое дыхание. </a:t>
            </a:r>
            <a:endParaRPr sz="2200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r>
              <a:rPr sz="2200" dirty="0">
                <a:solidFill>
                  <a:srgbClr val="62139E"/>
                </a:solidFill>
                <a:latin typeface="Arial" panose="020B0604020202020204" pitchFamily="34" charset="0"/>
              </a:rPr>
              <a:t>На фланелеграфе выставляются картинки. Первый ряд: барабан, флаг, курица, дудочка, собака, шишка; второй ряд: попугай, волк, гусь, трамвай, зонт, жук.          </a:t>
            </a:r>
            <a:endParaRPr sz="2200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r>
              <a:rPr sz="2200" dirty="0">
                <a:solidFill>
                  <a:srgbClr val="FF33CC"/>
                </a:solidFill>
                <a:latin typeface="Arial" panose="020B0604020202020204" pitchFamily="34" charset="0"/>
              </a:rPr>
              <a:t>Воспитатель.</a:t>
            </a:r>
            <a:r>
              <a:rPr sz="2200" dirty="0">
                <a:solidFill>
                  <a:srgbClr val="62139E"/>
                </a:solidFill>
                <a:latin typeface="Arial" panose="020B0604020202020204" pitchFamily="34" charset="0"/>
              </a:rPr>
              <a:t> Вверху и внизу картинки. Давайте расставим их парами, чтобы первые звуки были товарищами (звонкий- глухой звуки). </a:t>
            </a:r>
            <a:endParaRPr sz="2200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r>
              <a:rPr sz="2200" dirty="0">
                <a:solidFill>
                  <a:srgbClr val="62139E"/>
                </a:solidFill>
                <a:latin typeface="Arial" panose="020B0604020202020204" pitchFamily="34" charset="0"/>
              </a:rPr>
              <a:t>Дети выходят, называют предмет и первые </a:t>
            </a:r>
            <a:endParaRPr sz="2200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r>
              <a:rPr sz="2200" dirty="0">
                <a:solidFill>
                  <a:srgbClr val="62139E"/>
                </a:solidFill>
                <a:latin typeface="Arial" panose="020B0604020202020204" pitchFamily="34" charset="0"/>
              </a:rPr>
              <a:t>звуки слов. Выставляют нижние картинки </a:t>
            </a:r>
            <a:endParaRPr sz="2200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r>
              <a:rPr sz="2200" dirty="0">
                <a:solidFill>
                  <a:srgbClr val="62139E"/>
                </a:solidFill>
                <a:latin typeface="Arial" panose="020B0604020202020204" pitchFamily="34" charset="0"/>
              </a:rPr>
              <a:t>под верхними, чтобы первые звуки </a:t>
            </a:r>
            <a:endParaRPr sz="2200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r>
              <a:rPr sz="2200" dirty="0">
                <a:solidFill>
                  <a:srgbClr val="62139E"/>
                </a:solidFill>
                <a:latin typeface="Arial" panose="020B0604020202020204" pitchFamily="34" charset="0"/>
              </a:rPr>
              <a:t>составляли пару «звонкий- глухой согласный). </a:t>
            </a:r>
            <a:endParaRPr sz="2200" dirty="0">
              <a:solidFill>
                <a:srgbClr val="62139E"/>
              </a:solidFill>
              <a:latin typeface="Arial" panose="020B0604020202020204" pitchFamily="34" charset="0"/>
            </a:endParaRPr>
          </a:p>
        </p:txBody>
      </p:sp>
      <p:pic>
        <p:nvPicPr>
          <p:cNvPr id="38918" name="Picture 7" descr="1af0d71cb0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3663" y="4365625"/>
            <a:ext cx="2432050" cy="23002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8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endParaRPr dirty="0"/>
          </a:p>
        </p:txBody>
      </p:sp>
      <p:pic>
        <p:nvPicPr>
          <p:cNvPr id="39939" name="Picture 4" descr="0022-022-Olivkovyj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981075"/>
            <a:ext cx="9144000" cy="5876925"/>
          </a:xfrm>
          <a:ln/>
        </p:spPr>
      </p:pic>
      <p:sp>
        <p:nvSpPr>
          <p:cNvPr id="39940" name="Rectangle 5"/>
          <p:cNvSpPr>
            <a:spLocks noRot="1"/>
          </p:cNvSpPr>
          <p:nvPr/>
        </p:nvSpPr>
        <p:spPr>
          <a:xfrm>
            <a:off x="250825" y="1052513"/>
            <a:ext cx="8385175" cy="88106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r>
              <a:rPr sz="3200" dirty="0">
                <a:solidFill>
                  <a:srgbClr val="FF0000"/>
                </a:solidFill>
                <a:latin typeface="Arial Black" panose="020B0A04020102020204" pitchFamily="34" charset="0"/>
              </a:rPr>
              <a:t>   «НАЗОВИ УДАРНЫЙ ЗВУК»</a:t>
            </a:r>
            <a:endParaRPr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9941" name="Rectangle 6"/>
          <p:cNvSpPr>
            <a:spLocks noRot="1"/>
          </p:cNvSpPr>
          <p:nvPr/>
        </p:nvSpPr>
        <p:spPr>
          <a:xfrm>
            <a:off x="323850" y="1773238"/>
            <a:ext cx="8007350" cy="4191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>
              <a:spcBef>
                <a:spcPct val="20000"/>
              </a:spcBef>
            </a:pPr>
            <a:r>
              <a:rPr sz="3200" b="1" dirty="0">
                <a:solidFill>
                  <a:srgbClr val="FF33CC"/>
                </a:solidFill>
                <a:latin typeface="Arial" panose="020B0604020202020204" pitchFamily="34" charset="0"/>
              </a:rPr>
              <a:t>   Программное содержание.</a:t>
            </a:r>
            <a:r>
              <a:rPr sz="3200" b="1" dirty="0">
                <a:solidFill>
                  <a:srgbClr val="62139E"/>
                </a:solidFill>
                <a:latin typeface="Arial" panose="020B0604020202020204" pitchFamily="34" charset="0"/>
              </a:rPr>
              <a:t> Развивать речевое внимание, фонематический слух и речевое дыхание. </a:t>
            </a:r>
            <a:endParaRPr sz="3200" b="1" dirty="0">
              <a:solidFill>
                <a:srgbClr val="62139E"/>
              </a:solidFill>
              <a:latin typeface="Arial" panose="020B0604020202020204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sz="3200" b="1" dirty="0">
                <a:solidFill>
                  <a:srgbClr val="62139E"/>
                </a:solidFill>
                <a:latin typeface="Arial" panose="020B0604020202020204" pitchFamily="34" charset="0"/>
              </a:rPr>
              <a:t>   </a:t>
            </a:r>
            <a:r>
              <a:rPr sz="3200" b="1" dirty="0">
                <a:solidFill>
                  <a:srgbClr val="FF33CC"/>
                </a:solidFill>
                <a:latin typeface="Arial" panose="020B0604020202020204" pitchFamily="34" charset="0"/>
              </a:rPr>
              <a:t>Воспитатель</a:t>
            </a:r>
            <a:r>
              <a:rPr sz="3200" b="1" dirty="0">
                <a:solidFill>
                  <a:srgbClr val="62139E"/>
                </a:solidFill>
                <a:latin typeface="Arial" panose="020B0604020202020204" pitchFamily="34" charset="0"/>
              </a:rPr>
              <a:t> бросает мяч, называет слово с выделением ударного слога; ребенок ловит мяч, называет ударный звук и перебрасывает мяч воспитателю.</a:t>
            </a:r>
            <a:r>
              <a:rPr sz="3200" dirty="0">
                <a:solidFill>
                  <a:srgbClr val="62139E"/>
                </a:solidFill>
                <a:latin typeface="Arial" panose="020B0604020202020204" pitchFamily="34" charset="0"/>
              </a:rPr>
              <a:t> </a:t>
            </a:r>
            <a:endParaRPr sz="3200" dirty="0">
              <a:solidFill>
                <a:srgbClr val="62139E"/>
              </a:solidFill>
              <a:latin typeface="Arial" panose="020B0604020202020204" pitchFamily="34" charset="0"/>
            </a:endParaRPr>
          </a:p>
        </p:txBody>
      </p:sp>
      <p:pic>
        <p:nvPicPr>
          <p:cNvPr id="39942" name="Picture 7" descr="4b641df0112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388" y="620713"/>
            <a:ext cx="1666875" cy="22463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blinds dir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0" name="Rectangle 2"/>
          <p:cNvSpPr>
            <a:spLocks noGrp="1"/>
          </p:cNvSpPr>
          <p:nvPr>
            <p:ph type="title"/>
          </p:nvPr>
        </p:nvSpPr>
        <p:spPr>
          <a:xfrm>
            <a:off x="250825" y="274638"/>
            <a:ext cx="8435975" cy="8509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b="1" dirty="0">
                <a:solidFill>
                  <a:srgbClr val="003300"/>
                </a:solidFill>
                <a:latin typeface="Monotype Corsiva" panose="03010101010201010101" pitchFamily="66" charset="0"/>
              </a:rPr>
              <a:t>Упражнение  «НАЗОВИ   ЗВУК»</a:t>
            </a:r>
            <a:endParaRPr b="1" dirty="0">
              <a:solidFill>
                <a:srgbClr val="0033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3011" name="Picture 6" descr="умник 1 без тени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rcRect b="10625"/>
          <a:stretch>
            <a:fillRect/>
          </a:stretch>
        </p:blipFill>
        <p:spPr>
          <a:xfrm>
            <a:off x="0" y="3452813"/>
            <a:ext cx="3076575" cy="3405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924300" y="1447800"/>
            <a:ext cx="9144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4300" y="2803525"/>
            <a:ext cx="914400" cy="914400"/>
          </a:xfrm>
          <a:prstGeom prst="rect">
            <a:avLst/>
          </a:prstGeom>
          <a:solidFill>
            <a:srgbClr val="33CC33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49700" y="4240213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3015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475" y="1125538"/>
            <a:ext cx="3994150" cy="41036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6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5635625"/>
            <a:ext cx="1127125" cy="1012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7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850" y="5751513"/>
            <a:ext cx="1127125" cy="1012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8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8125" y="5661025"/>
            <a:ext cx="1098550" cy="9874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b="1" dirty="0">
                <a:solidFill>
                  <a:srgbClr val="003300"/>
                </a:solidFill>
                <a:latin typeface="Monotype Corsiva" panose="03010101010201010101" pitchFamily="66" charset="0"/>
              </a:rPr>
              <a:t>Игра  «Измени словечко»</a:t>
            </a:r>
            <a:endParaRPr dirty="0"/>
          </a:p>
        </p:txBody>
      </p:sp>
      <p:pic>
        <p:nvPicPr>
          <p:cNvPr id="8195" name="Picture 4" descr="C:\Users\1\Desktop\Documents\картинки для мамы\cab071690b51.png"/>
          <p:cNvPicPr>
            <a:picLocks noGrp="1" noChangeAspect="1"/>
          </p:cNvPicPr>
          <p:nvPr>
            <p:ph idx="1"/>
          </p:nvPr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463" t="2820" r="8974" b="1974"/>
          <a:stretch>
            <a:fillRect/>
          </a:stretch>
        </p:blipFill>
        <p:spPr>
          <a:xfrm rot="-1932096">
            <a:off x="569913" y="1963738"/>
            <a:ext cx="3352800" cy="3511550"/>
          </a:xfrm>
          <a:ln/>
        </p:spPr>
      </p:pic>
      <p:sp>
        <p:nvSpPr>
          <p:cNvPr id="2" name="Прямоугольник 1"/>
          <p:cNvSpPr/>
          <p:nvPr/>
        </p:nvSpPr>
        <p:spPr>
          <a:xfrm>
            <a:off x="3491880" y="2566986"/>
            <a:ext cx="72008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50" normalizeH="0" baseline="0" noProof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Л</a:t>
            </a:r>
            <a:endParaRPr kumimoji="0" lang="ru-RU" sz="5400" b="1" i="0" u="none" strike="noStrike" kern="1200" cap="none" spc="50" normalizeH="0" baseline="0" noProof="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72027" y="2557698"/>
            <a:ext cx="63030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50" normalizeH="0" baseline="0" noProof="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</a:t>
            </a:r>
            <a:endParaRPr kumimoji="0" lang="ru-RU" sz="5400" b="1" i="0" u="none" strike="noStrike" kern="1200" cap="none" spc="50" normalizeH="0" baseline="0" noProof="0" dirty="0">
              <a:ln w="12700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2566986"/>
            <a:ext cx="63030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50" normalizeH="0" baseline="0" noProof="0" dirty="0">
                <a:ln w="12700" cmpd="sng">
                  <a:solidFill>
                    <a:srgbClr val="2D2D8A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srgbClr val="3333FF"/>
                </a:solidFill>
                <a:effectLst>
                  <a:glow rad="53100">
                    <a:srgbClr val="2D2D8A">
                      <a:satMod val="180000"/>
                      <a:alpha val="3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</a:t>
            </a:r>
            <a:endParaRPr kumimoji="0" lang="ru-RU" sz="5400" b="1" i="0" u="none" strike="noStrike" kern="1200" cap="none" spc="50" normalizeH="0" baseline="0" noProof="0" dirty="0">
              <a:ln w="12700" cmpd="sng">
                <a:solidFill>
                  <a:srgbClr val="2D2D8A">
                    <a:satMod val="120000"/>
                    <a:shade val="80000"/>
                  </a:srgbClr>
                </a:solidFill>
                <a:prstDash val="solid"/>
              </a:ln>
              <a:solidFill>
                <a:srgbClr val="3333FF"/>
              </a:solidFill>
              <a:effectLst>
                <a:glow rad="53100">
                  <a:srgbClr val="2D2D8A">
                    <a:satMod val="180000"/>
                    <a:alpha val="30000"/>
                  </a:srgb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90" name="Picture 4"/>
          <p:cNvPicPr>
            <a:picLocks noChangeAspect="1"/>
          </p:cNvPicPr>
          <p:nvPr/>
        </p:nvPicPr>
        <p:blipFill>
          <a:blip r:embed="rId1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07950" y="4268788"/>
            <a:ext cx="2592388" cy="25892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1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64388" y="4365625"/>
            <a:ext cx="1712912" cy="22113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952500" y="333375"/>
            <a:ext cx="7924800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62139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Аналитико-синтетический метод обучения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            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грамоте   развивающий, то есть обучение не сводится к тренировке навыков чтения, а содействует умственному развитию ребенка в целом. Суть метода заключается в том, что ребенок под руководством взрослого анализирует звуковой состав слова, а затем из полученных таким образом звуков синтезирует исходное слово. Метод письма-чтения по результатам анализа, по существу, должен содержать своеобразную подсказку того, как из отдельных звуков получается целое слово.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defRPr/>
            </a:pP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rgbClr val="62139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b="1" dirty="0">
                <a:solidFill>
                  <a:srgbClr val="003300"/>
                </a:solidFill>
                <a:latin typeface="Monotype Corsiva" panose="03010101010201010101" pitchFamily="66" charset="0"/>
              </a:rPr>
              <a:t>Игра  «Измени словечко»</a:t>
            </a:r>
            <a:endParaRPr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09673" y="2205612"/>
            <a:ext cx="67678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50" normalizeH="0" baseline="0" noProof="0" dirty="0">
                <a:ln w="12700" cmpd="sng">
                  <a:solidFill>
                    <a:srgbClr val="2D2D8A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srgbClr val="0000FF"/>
                </a:solidFill>
                <a:effectLst>
                  <a:glow rad="53100">
                    <a:srgbClr val="2D2D8A">
                      <a:satMod val="180000"/>
                      <a:alpha val="3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Л</a:t>
            </a:r>
            <a:endParaRPr kumimoji="0" lang="ru-RU" sz="5400" b="1" i="0" u="none" strike="noStrike" kern="1200" cap="none" spc="50" normalizeH="0" baseline="0" noProof="0" dirty="0">
              <a:ln w="12700" cmpd="sng">
                <a:solidFill>
                  <a:srgbClr val="2D2D8A">
                    <a:satMod val="120000"/>
                    <a:shade val="80000"/>
                  </a:srgbClr>
                </a:solidFill>
                <a:prstDash val="solid"/>
              </a:ln>
              <a:solidFill>
                <a:srgbClr val="0000FF"/>
              </a:solidFill>
              <a:effectLst>
                <a:glow rad="53100">
                  <a:srgbClr val="2D2D8A">
                    <a:satMod val="180000"/>
                    <a:alpha val="30000"/>
                  </a:srgb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8674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9438" y="1449388"/>
            <a:ext cx="2663825" cy="40052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504424" y="2205810"/>
            <a:ext cx="6912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50" normalizeH="0" baseline="0" noProof="0" dirty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rgbClr val="2D2D8A">
                      <a:satMod val="180000"/>
                      <a:alpha val="3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А</a:t>
            </a:r>
            <a:endParaRPr kumimoji="0" lang="ru-RU" sz="5400" b="1" i="0" u="none" strike="noStrike" kern="1200" cap="none" spc="50" normalizeH="0" baseline="0" noProof="0" dirty="0">
              <a:ln w="1270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rgbClr val="2D2D8A">
                    <a:satMod val="180000"/>
                    <a:alpha val="30000"/>
                  </a:srgb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07623" y="2205810"/>
            <a:ext cx="61427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50" normalizeH="0" baseline="0" noProof="0" dirty="0">
                <a:ln w="12700" cmpd="sng">
                  <a:solidFill>
                    <a:srgbClr val="2D2D8A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srgbClr val="0000FF"/>
                </a:solidFill>
                <a:effectLst>
                  <a:glow rad="53100">
                    <a:srgbClr val="2D2D8A">
                      <a:satMod val="180000"/>
                      <a:alpha val="3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</a:t>
            </a:r>
            <a:endParaRPr kumimoji="0" lang="ru-RU" sz="5400" b="1" i="0" u="none" strike="noStrike" kern="1200" cap="none" spc="50" normalizeH="0" baseline="0" noProof="0" dirty="0">
              <a:ln w="12700" cmpd="sng">
                <a:solidFill>
                  <a:srgbClr val="2D2D8A">
                    <a:satMod val="120000"/>
                    <a:shade val="80000"/>
                  </a:srgbClr>
                </a:solidFill>
                <a:prstDash val="solid"/>
              </a:ln>
              <a:solidFill>
                <a:srgbClr val="0000FF"/>
              </a:solidFill>
              <a:effectLst>
                <a:glow rad="53100">
                  <a:srgbClr val="2D2D8A">
                    <a:satMod val="180000"/>
                    <a:alpha val="30000"/>
                  </a:srgb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r>
              <a:rPr b="1" dirty="0">
                <a:solidFill>
                  <a:srgbClr val="003300"/>
                </a:solidFill>
                <a:latin typeface="Monotype Corsiva" panose="03010101010201010101" pitchFamily="66" charset="0"/>
              </a:rPr>
              <a:t>Игра  «Измени словечко»</a:t>
            </a:r>
            <a:endParaRPr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4032448" cy="3973500"/>
          </a:xfrm>
          <a:prstGeom prst="rect">
            <a:avLst/>
          </a:prstGeom>
          <a:ln w="190500" cap="sq">
            <a:solidFill>
              <a:srgbClr val="003300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32040" y="2132856"/>
            <a:ext cx="892812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50" normalizeH="0" baseline="0" noProof="0" dirty="0">
                <a:ln w="12700" cmpd="sng">
                  <a:solidFill>
                    <a:srgbClr val="2D2D8A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srgbClr val="0000FF"/>
                </a:solidFill>
                <a:effectLst>
                  <a:glow rad="53100">
                    <a:srgbClr val="2D2D8A">
                      <a:satMod val="180000"/>
                      <a:alpha val="3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Л</a:t>
            </a:r>
            <a:endParaRPr kumimoji="0" lang="ru-RU" sz="5400" b="1" i="0" u="none" strike="noStrike" kern="1200" cap="none" spc="50" normalizeH="0" baseline="0" noProof="0" dirty="0">
              <a:ln w="12700" cmpd="sng">
                <a:solidFill>
                  <a:srgbClr val="2D2D8A">
                    <a:satMod val="120000"/>
                    <a:shade val="80000"/>
                  </a:srgbClr>
                </a:solidFill>
                <a:prstDash val="solid"/>
              </a:ln>
              <a:solidFill>
                <a:srgbClr val="0000FF"/>
              </a:solidFill>
              <a:effectLst>
                <a:glow rad="53100">
                  <a:srgbClr val="2D2D8A">
                    <a:satMod val="180000"/>
                    <a:alpha val="30000"/>
                  </a:srgb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12377" y="2132856"/>
            <a:ext cx="90601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50" normalizeH="0" baseline="0" noProof="0" dirty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rgbClr val="2D2D8A">
                      <a:satMod val="180000"/>
                      <a:alpha val="3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Ю</a:t>
            </a:r>
            <a:endParaRPr kumimoji="0" lang="ru-RU" sz="5400" b="1" i="0" u="none" strike="noStrike" kern="1200" cap="none" spc="50" normalizeH="0" baseline="0" noProof="0" dirty="0">
              <a:ln w="1270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rgbClr val="2D2D8A">
                    <a:satMod val="180000"/>
                    <a:alpha val="30000"/>
                  </a:srgb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23538" y="2114069"/>
            <a:ext cx="61427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50" normalizeH="0" baseline="0" noProof="0" dirty="0">
                <a:ln w="12700" cmpd="sng">
                  <a:solidFill>
                    <a:srgbClr val="2D2D8A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srgbClr val="0000FF"/>
                </a:solidFill>
                <a:effectLst>
                  <a:glow rad="53100">
                    <a:srgbClr val="2D2D8A">
                      <a:satMod val="180000"/>
                      <a:alpha val="3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</a:t>
            </a:r>
            <a:endParaRPr kumimoji="0" lang="ru-RU" sz="5400" b="1" i="0" u="none" strike="noStrike" kern="1200" cap="none" spc="50" normalizeH="0" baseline="0" noProof="0" dirty="0">
              <a:ln w="12700" cmpd="sng">
                <a:solidFill>
                  <a:srgbClr val="2D2D8A">
                    <a:satMod val="120000"/>
                    <a:shade val="80000"/>
                  </a:srgbClr>
                </a:solidFill>
                <a:prstDash val="solid"/>
              </a:ln>
              <a:solidFill>
                <a:srgbClr val="0000FF"/>
              </a:solidFill>
              <a:effectLst>
                <a:glow rad="53100">
                  <a:srgbClr val="2D2D8A">
                    <a:satMod val="180000"/>
                    <a:alpha val="30000"/>
                  </a:srgb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b="1" dirty="0">
                <a:solidFill>
                  <a:srgbClr val="003300"/>
                </a:solidFill>
                <a:latin typeface="Monotype Corsiva" panose="03010101010201010101" pitchFamily="66" charset="0"/>
              </a:rPr>
              <a:t>Звуковой  анализ  слова  «КНИГА»</a:t>
            </a:r>
            <a:endParaRPr b="1" dirty="0">
              <a:solidFill>
                <a:srgbClr val="0033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85850" y="5322888"/>
            <a:ext cx="9144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7108" name="Picture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2850" y="1557338"/>
            <a:ext cx="4943475" cy="3384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Прямоугольник 12"/>
          <p:cNvSpPr/>
          <p:nvPr/>
        </p:nvSpPr>
        <p:spPr>
          <a:xfrm>
            <a:off x="2484438" y="5322888"/>
            <a:ext cx="914400" cy="914400"/>
          </a:xfrm>
          <a:prstGeom prst="rect">
            <a:avLst/>
          </a:prstGeom>
          <a:solidFill>
            <a:srgbClr val="00B05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08438" y="5322888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83225" y="5322888"/>
            <a:ext cx="9144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48500" y="5322888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1143000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b="1" dirty="0">
                <a:solidFill>
                  <a:srgbClr val="003300"/>
                </a:solidFill>
                <a:latin typeface="Monotype Corsiva" panose="03010101010201010101" pitchFamily="66" charset="0"/>
              </a:rPr>
              <a:t>Игра  «Назови  слова»</a:t>
            </a:r>
            <a:endParaRPr b="1" dirty="0">
              <a:solidFill>
                <a:srgbClr val="0033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62050" y="2411413"/>
            <a:ext cx="914400" cy="914400"/>
          </a:xfrm>
          <a:prstGeom prst="rect">
            <a:avLst/>
          </a:prstGeom>
          <a:solidFill>
            <a:srgbClr val="33CC33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16338" y="2400300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57913" y="2411413"/>
            <a:ext cx="9144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39825" y="4797425"/>
            <a:ext cx="9144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16338" y="4775200"/>
            <a:ext cx="914400" cy="914400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57913" y="4737100"/>
            <a:ext cx="9144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Прямоугольник 2"/>
          <p:cNvSpPr/>
          <p:nvPr/>
        </p:nvSpPr>
        <p:spPr>
          <a:xfrm>
            <a:off x="7831220" y="202073"/>
            <a:ext cx="549672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50" normalizeH="0" baseline="0" noProof="0" dirty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А</a:t>
            </a:r>
            <a:endParaRPr kumimoji="0" lang="ru-RU" sz="5400" b="1" i="0" u="none" strike="noStrike" kern="1200" cap="none" spc="50" normalizeH="0" baseline="0" noProof="0" dirty="0">
              <a:ln w="1270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92098" y="410073"/>
            <a:ext cx="72968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50" normalizeH="0" baseline="0" noProof="0" dirty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</a:t>
            </a:r>
            <a:endParaRPr kumimoji="0" lang="ru-RU" sz="5400" b="1" i="0" u="none" strike="noStrike" kern="1200" cap="none" spc="50" normalizeH="0" baseline="0" noProof="0" dirty="0">
              <a:ln w="1270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84320" y="410073"/>
            <a:ext cx="68961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50" normalizeH="0" baseline="0" noProof="0" dirty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Я</a:t>
            </a:r>
            <a:endParaRPr kumimoji="0" lang="ru-RU" sz="5400" b="1" i="0" u="none" strike="noStrike" kern="1200" cap="none" spc="50" normalizeH="0" baseline="0" noProof="0" dirty="0">
              <a:ln w="1270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73685" y="222477"/>
            <a:ext cx="65434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50" normalizeH="0" baseline="0" noProof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Ё</a:t>
            </a:r>
            <a:endParaRPr kumimoji="0" lang="ru-RU" sz="5400" b="1" i="0" u="none" strike="noStrike" kern="1200" cap="none" spc="50" normalizeH="0" baseline="0" noProof="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96344" y="559259"/>
            <a:ext cx="68961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50" normalizeH="0" baseline="0" noProof="0" dirty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</a:t>
            </a:r>
            <a:endParaRPr kumimoji="0" lang="ru-RU" sz="5400" b="1" i="0" u="none" strike="noStrike" kern="1200" cap="none" spc="50" normalizeH="0" baseline="0" noProof="0" dirty="0">
              <a:ln w="1270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696344" y="97594"/>
            <a:ext cx="90601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50" normalizeH="0" baseline="0" noProof="0" dirty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Ю</a:t>
            </a:r>
            <a:endParaRPr kumimoji="0" lang="ru-RU" sz="5400" b="1" i="0" u="none" strike="noStrike" kern="1200" cap="none" spc="50" normalizeH="0" baseline="0" noProof="0" dirty="0">
              <a:ln w="1270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21256" y="207393"/>
            <a:ext cx="68320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50" normalizeH="0" baseline="0" noProof="0" dirty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Э</a:t>
            </a:r>
            <a:endParaRPr kumimoji="0" lang="ru-RU" sz="5400" b="1" i="0" u="none" strike="noStrike" kern="1200" cap="none" spc="50" normalizeH="0" baseline="0" noProof="0" dirty="0">
              <a:ln w="1270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831220" y="397288"/>
            <a:ext cx="65274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50" normalizeH="0" baseline="0" noProof="0" dirty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Е</a:t>
            </a:r>
            <a:endParaRPr kumimoji="0" lang="ru-RU" sz="5400" b="1" i="0" u="none" strike="noStrike" kern="1200" cap="none" spc="50" normalizeH="0" baseline="0" noProof="0" dirty="0">
              <a:ln w="1270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051147" y="260648"/>
            <a:ext cx="62228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50" normalizeH="0" baseline="0" noProof="0" dirty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</a:t>
            </a:r>
            <a:endParaRPr kumimoji="0" lang="ru-RU" sz="5400" b="1" i="0" u="none" strike="noStrike" kern="1200" cap="none" spc="50" normalizeH="0" baseline="0" noProof="0" dirty="0">
              <a:ln w="1270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9163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21413" y="2976563"/>
            <a:ext cx="2800350" cy="37766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916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88" y="207963"/>
            <a:ext cx="2112962" cy="21701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Прямоугольник 13"/>
          <p:cNvSpPr/>
          <p:nvPr/>
        </p:nvSpPr>
        <p:spPr>
          <a:xfrm>
            <a:off x="7671481" y="370585"/>
            <a:ext cx="86914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5400" b="1" i="0" u="none" strike="noStrike" kern="1200" cap="none" spc="50" normalizeH="0" baseline="0" noProof="0" dirty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rgbClr val="2D2D8A">
                      <a:satMod val="180000"/>
                      <a:alpha val="3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Ы</a:t>
            </a:r>
            <a:endParaRPr kumimoji="0" lang="ru-RU" sz="5400" b="1" i="0" u="none" strike="noStrike" kern="1200" cap="none" spc="50" normalizeH="0" baseline="0" noProof="0" dirty="0">
              <a:ln w="12700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rgbClr val="2D2D8A">
                    <a:satMod val="180000"/>
                    <a:alpha val="30000"/>
                  </a:srgb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Солнце 12"/>
          <p:cNvSpPr/>
          <p:nvPr/>
        </p:nvSpPr>
        <p:spPr>
          <a:xfrm>
            <a:off x="6967538" y="-149225"/>
            <a:ext cx="2276475" cy="2041525"/>
          </a:xfrm>
          <a:prstGeom prst="sun">
            <a:avLst>
              <a:gd name="adj" fmla="val 24197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9167" name="Picture 2" descr="C:\Users\1\Desktop\Documents\картинки для мамы\карандаши\4.47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6850" y="3560763"/>
            <a:ext cx="3671888" cy="2936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9168" name="Заголовок 1"/>
          <p:cNvSpPr>
            <a:spLocks noGrp="1"/>
          </p:cNvSpPr>
          <p:nvPr>
            <p:ph type="title"/>
          </p:nvPr>
        </p:nvSpPr>
        <p:spPr>
          <a:xfrm>
            <a:off x="468313" y="4724400"/>
            <a:ext cx="2314575" cy="922338"/>
          </a:xfrm>
          <a:ln/>
        </p:spPr>
        <p:txBody>
          <a:bodyPr vert="horz" wrap="square" lIns="91440" tIns="45720" rIns="91440" bIns="45720" anchor="ctr" anchorCtr="0"/>
          <a:p>
            <a:r>
              <a:rPr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Азбука</a:t>
            </a:r>
            <a:endParaRPr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9169" name="TextBox 1"/>
          <p:cNvSpPr txBox="1"/>
          <p:nvPr/>
        </p:nvSpPr>
        <p:spPr>
          <a:xfrm>
            <a:off x="2781300" y="2205038"/>
            <a:ext cx="3960813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3200" b="1" dirty="0">
                <a:solidFill>
                  <a:srgbClr val="FF0000"/>
                </a:solidFill>
                <a:latin typeface="Arial" panose="020B0604020202020204" pitchFamily="34" charset="0"/>
              </a:rPr>
              <a:t>Спасибо за внимание!</a:t>
            </a:r>
            <a:endParaRPr sz="32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L -0.69306 0.5458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00" y="27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48148E-6 L -0.72274 0.5217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100" y="26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59259E-6 L -0.62344 0.4666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00" y="23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8 0.03009 L -0.53282 0.5641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00" y="26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43 -0.00439 L -0.61145 0.4953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200" y="25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.06042 L -0.59982 0.6879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00" y="31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33333E-6 L -0.57917 0.4673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00" y="23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-0.58594 0.65231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00" y="32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55575" y="116631"/>
          <a:ext cx="8208912" cy="6648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/>
                <a:gridCol w="2736304"/>
                <a:gridCol w="2736304"/>
              </a:tblGrid>
              <a:tr h="639921">
                <a:tc>
                  <a:txBody>
                    <a:bodyPr/>
                    <a:lstStyle/>
                    <a:p>
                      <a:r>
                        <a:rPr lang="ru-RU" dirty="0" smtClean="0"/>
                        <a:t>Средняя группа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Старшая группа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Подготовительная к школе группа</a:t>
                      </a:r>
                      <a:endParaRPr lang="ru-RU" dirty="0"/>
                    </a:p>
                  </a:txBody>
                  <a:tcPr/>
                </a:tc>
              </a:tr>
              <a:tr h="1097007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/>
                        <a:t>Умеет правильно понимать и употреблять термины «слово», «звук»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sz="1200" dirty="0" smtClean="0"/>
                        <a:t>Умеет последовательно интонационно выделять звуки в слове и называет их изолированно</a:t>
                      </a:r>
                      <a:endParaRPr lang="ru-RU" sz="12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/>
                        <a:t>Правильно определяет звуки: «гласный</a:t>
                      </a:r>
                      <a:r>
                        <a:rPr lang="ru-RU" sz="1200" baseline="0" dirty="0" smtClean="0"/>
                        <a:t> звук», «твердый согласный звук», « мягкий согласный звук»</a:t>
                      </a:r>
                      <a:endParaRPr lang="ru-RU" sz="1200" dirty="0"/>
                    </a:p>
                  </a:txBody>
                  <a:tcPr/>
                </a:tc>
              </a:tr>
              <a:tr h="1097007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/>
                        <a:t>Знает,</a:t>
                      </a:r>
                      <a:r>
                        <a:rPr lang="ru-RU" sz="1200" baseline="0" dirty="0" smtClean="0"/>
                        <a:t> что слов много, что слова состоят из звуков, звучат по-разному, слова могут быть длинные и короткие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sz="1200" dirty="0" smtClean="0"/>
                        <a:t>Умеет</a:t>
                      </a:r>
                      <a:r>
                        <a:rPr lang="ru-RU" sz="1200" baseline="0" dirty="0" smtClean="0"/>
                        <a:t> различать  гласные, мягкие согласные , твердые согласные звуки и обозначает  их соответствующими фишками</a:t>
                      </a:r>
                      <a:endParaRPr lang="ru-RU" sz="1200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/>
                        <a:t>Вычленяет и обозначает словесное ударение</a:t>
                      </a:r>
                      <a:endParaRPr lang="ru-RU" sz="1200" dirty="0"/>
                    </a:p>
                  </a:txBody>
                  <a:tcPr/>
                </a:tc>
              </a:tr>
              <a:tr h="116543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/>
                        <a:t>Умеет интонационно выделять звук в слове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sz="1200" dirty="0" smtClean="0"/>
                        <a:t>Учится</a:t>
                      </a:r>
                      <a:r>
                        <a:rPr lang="ru-RU" sz="1200" baseline="0" dirty="0" smtClean="0"/>
                        <a:t> выделять в слове ударный слог и ударный гласный звук</a:t>
                      </a:r>
                      <a:endParaRPr lang="ru-RU" sz="120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/>
                        <a:t>Знает,</a:t>
                      </a:r>
                      <a:r>
                        <a:rPr lang="ru-RU" sz="1200" baseline="0" dirty="0" smtClean="0"/>
                        <a:t> что звуки «ч», «щ», «й»- мягкие согласные, они не имеют твердой пары, звуки «ж», «ш», «ц»- твердые согласные, не имеют мягкой пары</a:t>
                      </a:r>
                      <a:endParaRPr lang="ru-RU" sz="1200" dirty="0"/>
                    </a:p>
                  </a:txBody>
                  <a:tcPr/>
                </a:tc>
              </a:tr>
              <a:tr h="87318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/>
                        <a:t>Различает на слух</a:t>
                      </a:r>
                      <a:r>
                        <a:rPr lang="ru-RU" sz="1200" baseline="0" dirty="0" smtClean="0"/>
                        <a:t> твердые и мягкие согласные звуки и называет их «братцами»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ru-RU" sz="1200" dirty="0" smtClean="0"/>
                        <a:t>Учится составлять предложения из 2-4 слов, делить предложения на слова, называть их по порядку</a:t>
                      </a:r>
                      <a:endParaRPr lang="ru-RU" sz="120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/>
                        <a:t>Умеет членить предложения на слова</a:t>
                      </a:r>
                      <a:endParaRPr lang="ru-RU" sz="1200" dirty="0"/>
                    </a:p>
                  </a:txBody>
                  <a:tcPr/>
                </a:tc>
              </a:tr>
              <a:tr h="539926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/>
                        <a:t>Учиться</a:t>
                      </a:r>
                      <a:r>
                        <a:rPr lang="ru-RU" sz="1200" baseline="0" dirty="0" smtClean="0"/>
                        <a:t> называть слова с заданным звуком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39926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/>
                        <a:t>Владеет умением выделять и называть первый звук в слове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39926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/>
                        <a:t>Учится</a:t>
                      </a:r>
                      <a:r>
                        <a:rPr lang="ru-RU" sz="1200" baseline="0" dirty="0" smtClean="0"/>
                        <a:t> составлять предложения по «живой модели»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521813"/>
            <a:ext cx="7200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2060848"/>
            <a:ext cx="61206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Использование наглядного матерела</a:t>
            </a:r>
            <a:endParaRPr lang="ru-RU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Образец  произнесения слова воспитателем</a:t>
            </a:r>
            <a:endParaRPr lang="ru-RU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Используется   методический прием сравнения звуков речи с природными звуками сравнения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Все занятия проводятся в виде дидактических игр, упражнений, подвижных игр</a:t>
            </a:r>
            <a:endParaRPr lang="ru-RU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119713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Особенности обучения детей грамоте в  средней  группы.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лев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714356"/>
            <a:ext cx="3816605" cy="286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User\Рабочий стол\черепах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643314"/>
            <a:ext cx="4027316" cy="2115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Documents and Settings\User\Рабочий стол\крокодил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3491683"/>
            <a:ext cx="3366317" cy="3366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Documents and Settings\User\Рабочий стол\заяц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785794"/>
            <a:ext cx="2523544" cy="252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332656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Измерение протяженности слова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картинка мяч для детей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4" t="9962" r="9403" b="10589"/>
          <a:stretch>
            <a:fillRect/>
          </a:stretch>
        </p:blipFill>
        <p:spPr bwMode="auto">
          <a:xfrm>
            <a:off x="323528" y="149447"/>
            <a:ext cx="3589362" cy="3534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картинка насос для дете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04664"/>
            <a:ext cx="240506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по запросу картинка насос для детей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92" t="48902"/>
          <a:stretch>
            <a:fillRect/>
          </a:stretch>
        </p:blipFill>
        <p:spPr bwMode="auto">
          <a:xfrm>
            <a:off x="6660232" y="4012442"/>
            <a:ext cx="1244979" cy="184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артинки по запросу картинка мячик для детей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6" t="17073" r="12529" b="10391"/>
          <a:stretch>
            <a:fillRect/>
          </a:stretch>
        </p:blipFill>
        <p:spPr bwMode="auto">
          <a:xfrm>
            <a:off x="827584" y="4042865"/>
            <a:ext cx="2623746" cy="2530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Рабочий стол\шарф.gif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657" y="607793"/>
            <a:ext cx="2713484" cy="271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User\Рабочий стол\шоколад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505" y="386715"/>
            <a:ext cx="3417570" cy="231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Documents and Settings\User\Рабочий стол\мишк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77" y="3302563"/>
            <a:ext cx="2848423" cy="2848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Documents and Settings\User\Рабочий стол\штанишки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2" r="24681"/>
          <a:stretch>
            <a:fillRect/>
          </a:stretch>
        </p:blipFill>
        <p:spPr bwMode="auto">
          <a:xfrm>
            <a:off x="323528" y="174377"/>
            <a:ext cx="1856679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Documents and Settings\User\Рабочий стол\машенька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0" r="18634"/>
          <a:stretch>
            <a:fillRect/>
          </a:stretch>
        </p:blipFill>
        <p:spPr bwMode="auto">
          <a:xfrm>
            <a:off x="5980200" y="2996952"/>
            <a:ext cx="2392276" cy="262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Documents and Settings\User\Рабочий стол\шапочка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420" y="3501008"/>
            <a:ext cx="1991650" cy="2654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71182" y="113779"/>
            <a:ext cx="2160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Ш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73410" y="404664"/>
            <a:ext cx="2304000" cy="230454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323528" y="4437112"/>
            <a:ext cx="1440000" cy="144016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AutoShape 2" descr="Картинки по запросу картинки мя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1038" name="Picture 14" descr="C:\Documents and Settings\User\Рабочий стол\картинки\лиса2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215" y="1628800"/>
            <a:ext cx="2112235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6" descr="Картинки по запросу кит картинки для детей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16" name="Рисунок 15" descr="C:\Documents and Settings\User\Рабочий стол\квртинки для звуковой культуры речи\синица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653136"/>
            <a:ext cx="2041643" cy="1255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C:\Documents and Settings\User\Рабочий стол\квртинки для звуковой культуры речи\поросенок 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96"/>
          <a:stretch>
            <a:fillRect/>
          </a:stretch>
        </p:blipFill>
        <p:spPr bwMode="auto">
          <a:xfrm>
            <a:off x="6948264" y="4697564"/>
            <a:ext cx="1743054" cy="1640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C:\Documents and Settings\User\Рабочий стол\квртинки для звуковой культуры речи\лось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0" b="15211"/>
          <a:stretch>
            <a:fillRect/>
          </a:stretch>
        </p:blipFill>
        <p:spPr bwMode="auto">
          <a:xfrm>
            <a:off x="4180215" y="4697564"/>
            <a:ext cx="2471936" cy="153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C:\Documents and Settings\User\Рабочий стол\квртинки для звуковой культуры речи\автобус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933" y="160337"/>
            <a:ext cx="3299660" cy="129614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AutoShape 2" descr="Картинки по запросу картинка слон для детей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7" name="AutoShape 4" descr="Картинки по запросу картинка слон для детей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14" name="Рисунок 13" descr="F:\квртинки для звуковой культуры речи\слон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93" y="349484"/>
            <a:ext cx="2524817" cy="1855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01072125">
  <a:themeElements>
    <a:clrScheme name="01072125 12">
      <a:dk1>
        <a:srgbClr val="CC9900"/>
      </a:dk1>
      <a:lt1>
        <a:srgbClr val="FFF9CF"/>
      </a:lt1>
      <a:dk2>
        <a:srgbClr val="996600"/>
      </a:dk2>
      <a:lt2>
        <a:srgbClr val="808080"/>
      </a:lt2>
      <a:accent1>
        <a:srgbClr val="E9E3B7"/>
      </a:accent1>
      <a:accent2>
        <a:srgbClr val="333399"/>
      </a:accent2>
      <a:accent3>
        <a:srgbClr val="FFFBE4"/>
      </a:accent3>
      <a:accent4>
        <a:srgbClr val="AE8200"/>
      </a:accent4>
      <a:accent5>
        <a:srgbClr val="F2EFD8"/>
      </a:accent5>
      <a:accent6>
        <a:srgbClr val="2D2D8A"/>
      </a:accent6>
      <a:hlink>
        <a:srgbClr val="009999"/>
      </a:hlink>
      <a:folHlink>
        <a:srgbClr val="669900"/>
      </a:folHlink>
    </a:clrScheme>
    <a:fontScheme name="01072125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01072125 1">
        <a:dk1>
          <a:srgbClr val="B08200"/>
        </a:dk1>
        <a:lt1>
          <a:srgbClr val="FFF5C9"/>
        </a:lt1>
        <a:dk2>
          <a:srgbClr val="000000"/>
        </a:dk2>
        <a:lt2>
          <a:srgbClr val="969696"/>
        </a:lt2>
        <a:accent1>
          <a:srgbClr val="FDED9B"/>
        </a:accent1>
        <a:accent2>
          <a:srgbClr val="FF9966"/>
        </a:accent2>
        <a:accent3>
          <a:srgbClr val="FFF9E1"/>
        </a:accent3>
        <a:accent4>
          <a:srgbClr val="966E00"/>
        </a:accent4>
        <a:accent5>
          <a:srgbClr val="FEF4CB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072125 2">
        <a:dk1>
          <a:srgbClr val="F8F8F8"/>
        </a:dk1>
        <a:lt1>
          <a:srgbClr val="FFFFFF"/>
        </a:lt1>
        <a:dk2>
          <a:srgbClr val="000000"/>
        </a:dk2>
        <a:lt2>
          <a:srgbClr val="333333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D4D4D4"/>
        </a:accent4>
        <a:accent5>
          <a:srgbClr val="DCDCDC"/>
        </a:accent5>
        <a:accent6>
          <a:srgbClr val="737373"/>
        </a:accent6>
        <a:hlink>
          <a:srgbClr val="4D4D4D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072125 3">
        <a:dk1>
          <a:srgbClr val="2D2015"/>
        </a:dk1>
        <a:lt1>
          <a:srgbClr val="FFFFFF"/>
        </a:lt1>
        <a:dk2>
          <a:srgbClr val="808000"/>
        </a:dk2>
        <a:lt2>
          <a:srgbClr val="DFC08D"/>
        </a:lt2>
        <a:accent1>
          <a:srgbClr val="8F8F6D"/>
        </a:accent1>
        <a:accent2>
          <a:srgbClr val="8F5F2F"/>
        </a:accent2>
        <a:accent3>
          <a:srgbClr val="C0C0AA"/>
        </a:accent3>
        <a:accent4>
          <a:srgbClr val="DADADA"/>
        </a:accent4>
        <a:accent5>
          <a:srgbClr val="C6C6BA"/>
        </a:accent5>
        <a:accent6>
          <a:srgbClr val="81552A"/>
        </a:accent6>
        <a:hlink>
          <a:srgbClr val="CCB400"/>
        </a:hlink>
        <a:folHlink>
          <a:srgbClr val="4C5A5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072125 4">
        <a:dk1>
          <a:srgbClr val="777777"/>
        </a:dk1>
        <a:lt1>
          <a:srgbClr val="FFEFB5"/>
        </a:lt1>
        <a:dk2>
          <a:srgbClr val="818573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C1C2BC"/>
        </a:accent3>
        <a:accent4>
          <a:srgbClr val="DACC9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F8A1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072125 5">
        <a:dk1>
          <a:srgbClr val="3E3E5C"/>
        </a:dk1>
        <a:lt1>
          <a:srgbClr val="FFFFFF"/>
        </a:lt1>
        <a:dk2>
          <a:srgbClr val="8080AA"/>
        </a:dk2>
        <a:lt2>
          <a:srgbClr val="FFFFFF"/>
        </a:lt2>
        <a:accent1>
          <a:srgbClr val="8982A4"/>
        </a:accent1>
        <a:accent2>
          <a:srgbClr val="9C62CC"/>
        </a:accent2>
        <a:accent3>
          <a:srgbClr val="C0C0D2"/>
        </a:accent3>
        <a:accent4>
          <a:srgbClr val="DADADA"/>
        </a:accent4>
        <a:accent5>
          <a:srgbClr val="C4C1CF"/>
        </a:accent5>
        <a:accent6>
          <a:srgbClr val="8D58B9"/>
        </a:accent6>
        <a:hlink>
          <a:srgbClr val="FDE065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072125 6">
        <a:dk1>
          <a:srgbClr val="989400"/>
        </a:dk1>
        <a:lt1>
          <a:srgbClr val="FF9900"/>
        </a:lt1>
        <a:dk2>
          <a:srgbClr val="DFD293"/>
        </a:dk2>
        <a:lt2>
          <a:srgbClr val="5C1F00"/>
        </a:lt2>
        <a:accent1>
          <a:srgbClr val="FFCC00"/>
        </a:accent1>
        <a:accent2>
          <a:srgbClr val="BE7960"/>
        </a:accent2>
        <a:accent3>
          <a:srgbClr val="FFCAAA"/>
        </a:accent3>
        <a:accent4>
          <a:srgbClr val="817E00"/>
        </a:accent4>
        <a:accent5>
          <a:srgbClr val="FFE2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072125 7">
        <a:dk1>
          <a:srgbClr val="005A58"/>
        </a:dk1>
        <a:lt1>
          <a:srgbClr val="FFFFCC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AE"/>
        </a:accent4>
        <a:accent5>
          <a:srgbClr val="AAB8B7"/>
        </a:accent5>
        <a:accent6>
          <a:srgbClr val="6264B4"/>
        </a:accent6>
        <a:hlink>
          <a:srgbClr val="CCCC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072125 8">
        <a:dk1>
          <a:srgbClr val="003366"/>
        </a:dk1>
        <a:lt1>
          <a:srgbClr val="FDFFCD"/>
        </a:lt1>
        <a:dk2>
          <a:srgbClr val="0066CC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B8E2"/>
        </a:accent3>
        <a:accent4>
          <a:srgbClr val="D8DAAF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072125 9">
        <a:dk1>
          <a:srgbClr val="336699"/>
        </a:dk1>
        <a:lt1>
          <a:srgbClr val="E2A700"/>
        </a:lt1>
        <a:dk2>
          <a:srgbClr val="808000"/>
        </a:dk2>
        <a:lt2>
          <a:srgbClr val="E3EBF1"/>
        </a:lt2>
        <a:accent1>
          <a:srgbClr val="767300"/>
        </a:accent1>
        <a:accent2>
          <a:srgbClr val="468A4B"/>
        </a:accent2>
        <a:accent3>
          <a:srgbClr val="C0C0AA"/>
        </a:accent3>
        <a:accent4>
          <a:srgbClr val="C18E00"/>
        </a:accent4>
        <a:accent5>
          <a:srgbClr val="BDBCAA"/>
        </a:accent5>
        <a:accent6>
          <a:srgbClr val="3F7D43"/>
        </a:accent6>
        <a:hlink>
          <a:srgbClr val="CC9900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072125 10">
        <a:dk1>
          <a:srgbClr val="669900"/>
        </a:dk1>
        <a:lt1>
          <a:srgbClr val="FFFFAD"/>
        </a:lt1>
        <a:dk2>
          <a:srgbClr val="666699"/>
        </a:dk2>
        <a:lt2>
          <a:srgbClr val="808080"/>
        </a:lt2>
        <a:accent1>
          <a:srgbClr val="F9FECE"/>
        </a:accent1>
        <a:accent2>
          <a:srgbClr val="CCC200"/>
        </a:accent2>
        <a:accent3>
          <a:srgbClr val="FFFFD3"/>
        </a:accent3>
        <a:accent4>
          <a:srgbClr val="568200"/>
        </a:accent4>
        <a:accent5>
          <a:srgbClr val="FBFEE3"/>
        </a:accent5>
        <a:accent6>
          <a:srgbClr val="B9B000"/>
        </a:accent6>
        <a:hlink>
          <a:srgbClr val="0099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072125 11">
        <a:dk1>
          <a:srgbClr val="FEF3D8"/>
        </a:dk1>
        <a:lt1>
          <a:srgbClr val="FCF9E2"/>
        </a:lt1>
        <a:dk2>
          <a:srgbClr val="808000"/>
        </a:dk2>
        <a:lt2>
          <a:srgbClr val="969696"/>
        </a:lt2>
        <a:accent1>
          <a:srgbClr val="C7AD2D"/>
        </a:accent1>
        <a:accent2>
          <a:srgbClr val="8DC6FF"/>
        </a:accent2>
        <a:accent3>
          <a:srgbClr val="FDFBEE"/>
        </a:accent3>
        <a:accent4>
          <a:srgbClr val="D9D0B8"/>
        </a:accent4>
        <a:accent5>
          <a:srgbClr val="E0D3AD"/>
        </a:accent5>
        <a:accent6>
          <a:srgbClr val="7FB3E7"/>
        </a:accent6>
        <a:hlink>
          <a:srgbClr val="0066CC"/>
        </a:hlink>
        <a:folHlink>
          <a:srgbClr val="768D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072125 12">
        <a:dk1>
          <a:srgbClr val="CC9900"/>
        </a:dk1>
        <a:lt1>
          <a:srgbClr val="FFF9CF"/>
        </a:lt1>
        <a:dk2>
          <a:srgbClr val="996600"/>
        </a:dk2>
        <a:lt2>
          <a:srgbClr val="808080"/>
        </a:lt2>
        <a:accent1>
          <a:srgbClr val="E9E3B7"/>
        </a:accent1>
        <a:accent2>
          <a:srgbClr val="333399"/>
        </a:accent2>
        <a:accent3>
          <a:srgbClr val="FFFBE4"/>
        </a:accent3>
        <a:accent4>
          <a:srgbClr val="AE8200"/>
        </a:accent4>
        <a:accent5>
          <a:srgbClr val="F2EFD8"/>
        </a:accent5>
        <a:accent6>
          <a:srgbClr val="2D2D8A"/>
        </a:accent6>
        <a:hlink>
          <a:srgbClr val="009999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01072125">
  <a:themeElements>
    <a:clrScheme name="01072125 12">
      <a:dk1>
        <a:srgbClr val="CC9900"/>
      </a:dk1>
      <a:lt1>
        <a:srgbClr val="FFF9CF"/>
      </a:lt1>
      <a:dk2>
        <a:srgbClr val="996600"/>
      </a:dk2>
      <a:lt2>
        <a:srgbClr val="808080"/>
      </a:lt2>
      <a:accent1>
        <a:srgbClr val="E9E3B7"/>
      </a:accent1>
      <a:accent2>
        <a:srgbClr val="333399"/>
      </a:accent2>
      <a:accent3>
        <a:srgbClr val="FFFBE4"/>
      </a:accent3>
      <a:accent4>
        <a:srgbClr val="AE8200"/>
      </a:accent4>
      <a:accent5>
        <a:srgbClr val="F2EFD8"/>
      </a:accent5>
      <a:accent6>
        <a:srgbClr val="2D2D8A"/>
      </a:accent6>
      <a:hlink>
        <a:srgbClr val="009999"/>
      </a:hlink>
      <a:folHlink>
        <a:srgbClr val="669900"/>
      </a:folHlink>
    </a:clrScheme>
    <a:fontScheme name="01072125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01072125 1">
        <a:dk1>
          <a:srgbClr val="B08200"/>
        </a:dk1>
        <a:lt1>
          <a:srgbClr val="FFF5C9"/>
        </a:lt1>
        <a:dk2>
          <a:srgbClr val="000000"/>
        </a:dk2>
        <a:lt2>
          <a:srgbClr val="969696"/>
        </a:lt2>
        <a:accent1>
          <a:srgbClr val="FDED9B"/>
        </a:accent1>
        <a:accent2>
          <a:srgbClr val="FF9966"/>
        </a:accent2>
        <a:accent3>
          <a:srgbClr val="FFF9E1"/>
        </a:accent3>
        <a:accent4>
          <a:srgbClr val="966E00"/>
        </a:accent4>
        <a:accent5>
          <a:srgbClr val="FEF4CB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072125 2">
        <a:dk1>
          <a:srgbClr val="F8F8F8"/>
        </a:dk1>
        <a:lt1>
          <a:srgbClr val="FFFFFF"/>
        </a:lt1>
        <a:dk2>
          <a:srgbClr val="000000"/>
        </a:dk2>
        <a:lt2>
          <a:srgbClr val="333333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D4D4D4"/>
        </a:accent4>
        <a:accent5>
          <a:srgbClr val="DCDCDC"/>
        </a:accent5>
        <a:accent6>
          <a:srgbClr val="737373"/>
        </a:accent6>
        <a:hlink>
          <a:srgbClr val="4D4D4D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072125 3">
        <a:dk1>
          <a:srgbClr val="2D2015"/>
        </a:dk1>
        <a:lt1>
          <a:srgbClr val="FFFFFF"/>
        </a:lt1>
        <a:dk2>
          <a:srgbClr val="808000"/>
        </a:dk2>
        <a:lt2>
          <a:srgbClr val="DFC08D"/>
        </a:lt2>
        <a:accent1>
          <a:srgbClr val="8F8F6D"/>
        </a:accent1>
        <a:accent2>
          <a:srgbClr val="8F5F2F"/>
        </a:accent2>
        <a:accent3>
          <a:srgbClr val="C0C0AA"/>
        </a:accent3>
        <a:accent4>
          <a:srgbClr val="DADADA"/>
        </a:accent4>
        <a:accent5>
          <a:srgbClr val="C6C6BA"/>
        </a:accent5>
        <a:accent6>
          <a:srgbClr val="81552A"/>
        </a:accent6>
        <a:hlink>
          <a:srgbClr val="CCB400"/>
        </a:hlink>
        <a:folHlink>
          <a:srgbClr val="4C5A5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072125 4">
        <a:dk1>
          <a:srgbClr val="777777"/>
        </a:dk1>
        <a:lt1>
          <a:srgbClr val="FFEFB5"/>
        </a:lt1>
        <a:dk2>
          <a:srgbClr val="818573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C1C2BC"/>
        </a:accent3>
        <a:accent4>
          <a:srgbClr val="DACC9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F8A1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072125 5">
        <a:dk1>
          <a:srgbClr val="3E3E5C"/>
        </a:dk1>
        <a:lt1>
          <a:srgbClr val="FFFFFF"/>
        </a:lt1>
        <a:dk2>
          <a:srgbClr val="8080AA"/>
        </a:dk2>
        <a:lt2>
          <a:srgbClr val="FFFFFF"/>
        </a:lt2>
        <a:accent1>
          <a:srgbClr val="8982A4"/>
        </a:accent1>
        <a:accent2>
          <a:srgbClr val="9C62CC"/>
        </a:accent2>
        <a:accent3>
          <a:srgbClr val="C0C0D2"/>
        </a:accent3>
        <a:accent4>
          <a:srgbClr val="DADADA"/>
        </a:accent4>
        <a:accent5>
          <a:srgbClr val="C4C1CF"/>
        </a:accent5>
        <a:accent6>
          <a:srgbClr val="8D58B9"/>
        </a:accent6>
        <a:hlink>
          <a:srgbClr val="FDE065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072125 6">
        <a:dk1>
          <a:srgbClr val="989400"/>
        </a:dk1>
        <a:lt1>
          <a:srgbClr val="FF9900"/>
        </a:lt1>
        <a:dk2>
          <a:srgbClr val="DFD293"/>
        </a:dk2>
        <a:lt2>
          <a:srgbClr val="5C1F00"/>
        </a:lt2>
        <a:accent1>
          <a:srgbClr val="FFCC00"/>
        </a:accent1>
        <a:accent2>
          <a:srgbClr val="BE7960"/>
        </a:accent2>
        <a:accent3>
          <a:srgbClr val="FFCAAA"/>
        </a:accent3>
        <a:accent4>
          <a:srgbClr val="817E00"/>
        </a:accent4>
        <a:accent5>
          <a:srgbClr val="FFE2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072125 7">
        <a:dk1>
          <a:srgbClr val="005A58"/>
        </a:dk1>
        <a:lt1>
          <a:srgbClr val="FFFFCC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AE"/>
        </a:accent4>
        <a:accent5>
          <a:srgbClr val="AAB8B7"/>
        </a:accent5>
        <a:accent6>
          <a:srgbClr val="6264B4"/>
        </a:accent6>
        <a:hlink>
          <a:srgbClr val="CCCC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072125 8">
        <a:dk1>
          <a:srgbClr val="003366"/>
        </a:dk1>
        <a:lt1>
          <a:srgbClr val="FDFFCD"/>
        </a:lt1>
        <a:dk2>
          <a:srgbClr val="0066CC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B8E2"/>
        </a:accent3>
        <a:accent4>
          <a:srgbClr val="D8DAAF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072125 9">
        <a:dk1>
          <a:srgbClr val="336699"/>
        </a:dk1>
        <a:lt1>
          <a:srgbClr val="E2A700"/>
        </a:lt1>
        <a:dk2>
          <a:srgbClr val="808000"/>
        </a:dk2>
        <a:lt2>
          <a:srgbClr val="E3EBF1"/>
        </a:lt2>
        <a:accent1>
          <a:srgbClr val="767300"/>
        </a:accent1>
        <a:accent2>
          <a:srgbClr val="468A4B"/>
        </a:accent2>
        <a:accent3>
          <a:srgbClr val="C0C0AA"/>
        </a:accent3>
        <a:accent4>
          <a:srgbClr val="C18E00"/>
        </a:accent4>
        <a:accent5>
          <a:srgbClr val="BDBCAA"/>
        </a:accent5>
        <a:accent6>
          <a:srgbClr val="3F7D43"/>
        </a:accent6>
        <a:hlink>
          <a:srgbClr val="CC9900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072125 10">
        <a:dk1>
          <a:srgbClr val="669900"/>
        </a:dk1>
        <a:lt1>
          <a:srgbClr val="FFFFAD"/>
        </a:lt1>
        <a:dk2>
          <a:srgbClr val="666699"/>
        </a:dk2>
        <a:lt2>
          <a:srgbClr val="808080"/>
        </a:lt2>
        <a:accent1>
          <a:srgbClr val="F9FECE"/>
        </a:accent1>
        <a:accent2>
          <a:srgbClr val="CCC200"/>
        </a:accent2>
        <a:accent3>
          <a:srgbClr val="FFFFD3"/>
        </a:accent3>
        <a:accent4>
          <a:srgbClr val="568200"/>
        </a:accent4>
        <a:accent5>
          <a:srgbClr val="FBFEE3"/>
        </a:accent5>
        <a:accent6>
          <a:srgbClr val="B9B000"/>
        </a:accent6>
        <a:hlink>
          <a:srgbClr val="0099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072125 11">
        <a:dk1>
          <a:srgbClr val="FEF3D8"/>
        </a:dk1>
        <a:lt1>
          <a:srgbClr val="FCF9E2"/>
        </a:lt1>
        <a:dk2>
          <a:srgbClr val="808000"/>
        </a:dk2>
        <a:lt2>
          <a:srgbClr val="969696"/>
        </a:lt2>
        <a:accent1>
          <a:srgbClr val="C7AD2D"/>
        </a:accent1>
        <a:accent2>
          <a:srgbClr val="8DC6FF"/>
        </a:accent2>
        <a:accent3>
          <a:srgbClr val="FDFBEE"/>
        </a:accent3>
        <a:accent4>
          <a:srgbClr val="D9D0B8"/>
        </a:accent4>
        <a:accent5>
          <a:srgbClr val="E0D3AD"/>
        </a:accent5>
        <a:accent6>
          <a:srgbClr val="7FB3E7"/>
        </a:accent6>
        <a:hlink>
          <a:srgbClr val="0066CC"/>
        </a:hlink>
        <a:folHlink>
          <a:srgbClr val="768D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072125 12">
        <a:dk1>
          <a:srgbClr val="CC9900"/>
        </a:dk1>
        <a:lt1>
          <a:srgbClr val="FFF9CF"/>
        </a:lt1>
        <a:dk2>
          <a:srgbClr val="996600"/>
        </a:dk2>
        <a:lt2>
          <a:srgbClr val="808080"/>
        </a:lt2>
        <a:accent1>
          <a:srgbClr val="E9E3B7"/>
        </a:accent1>
        <a:accent2>
          <a:srgbClr val="333399"/>
        </a:accent2>
        <a:accent3>
          <a:srgbClr val="FFFBE4"/>
        </a:accent3>
        <a:accent4>
          <a:srgbClr val="AE8200"/>
        </a:accent4>
        <a:accent5>
          <a:srgbClr val="F2EFD8"/>
        </a:accent5>
        <a:accent6>
          <a:srgbClr val="2D2D8A"/>
        </a:accent6>
        <a:hlink>
          <a:srgbClr val="009999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01072125">
  <a:themeElements>
    <a:clrScheme name="01072125 12">
      <a:dk1>
        <a:srgbClr val="CC9900"/>
      </a:dk1>
      <a:lt1>
        <a:srgbClr val="FFF9CF"/>
      </a:lt1>
      <a:dk2>
        <a:srgbClr val="996600"/>
      </a:dk2>
      <a:lt2>
        <a:srgbClr val="808080"/>
      </a:lt2>
      <a:accent1>
        <a:srgbClr val="E9E3B7"/>
      </a:accent1>
      <a:accent2>
        <a:srgbClr val="333399"/>
      </a:accent2>
      <a:accent3>
        <a:srgbClr val="FFFBE4"/>
      </a:accent3>
      <a:accent4>
        <a:srgbClr val="AE8200"/>
      </a:accent4>
      <a:accent5>
        <a:srgbClr val="F2EFD8"/>
      </a:accent5>
      <a:accent6>
        <a:srgbClr val="2D2D8A"/>
      </a:accent6>
      <a:hlink>
        <a:srgbClr val="009999"/>
      </a:hlink>
      <a:folHlink>
        <a:srgbClr val="669900"/>
      </a:folHlink>
    </a:clrScheme>
    <a:fontScheme name="01072125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01072125 1">
        <a:dk1>
          <a:srgbClr val="B08200"/>
        </a:dk1>
        <a:lt1>
          <a:srgbClr val="FFF5C9"/>
        </a:lt1>
        <a:dk2>
          <a:srgbClr val="000000"/>
        </a:dk2>
        <a:lt2>
          <a:srgbClr val="969696"/>
        </a:lt2>
        <a:accent1>
          <a:srgbClr val="FDED9B"/>
        </a:accent1>
        <a:accent2>
          <a:srgbClr val="FF9966"/>
        </a:accent2>
        <a:accent3>
          <a:srgbClr val="FFF9E1"/>
        </a:accent3>
        <a:accent4>
          <a:srgbClr val="966E00"/>
        </a:accent4>
        <a:accent5>
          <a:srgbClr val="FEF4CB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072125 2">
        <a:dk1>
          <a:srgbClr val="F8F8F8"/>
        </a:dk1>
        <a:lt1>
          <a:srgbClr val="FFFFFF"/>
        </a:lt1>
        <a:dk2>
          <a:srgbClr val="000000"/>
        </a:dk2>
        <a:lt2>
          <a:srgbClr val="333333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D4D4D4"/>
        </a:accent4>
        <a:accent5>
          <a:srgbClr val="DCDCDC"/>
        </a:accent5>
        <a:accent6>
          <a:srgbClr val="737373"/>
        </a:accent6>
        <a:hlink>
          <a:srgbClr val="4D4D4D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072125 3">
        <a:dk1>
          <a:srgbClr val="2D2015"/>
        </a:dk1>
        <a:lt1>
          <a:srgbClr val="FFFFFF"/>
        </a:lt1>
        <a:dk2>
          <a:srgbClr val="808000"/>
        </a:dk2>
        <a:lt2>
          <a:srgbClr val="DFC08D"/>
        </a:lt2>
        <a:accent1>
          <a:srgbClr val="8F8F6D"/>
        </a:accent1>
        <a:accent2>
          <a:srgbClr val="8F5F2F"/>
        </a:accent2>
        <a:accent3>
          <a:srgbClr val="C0C0AA"/>
        </a:accent3>
        <a:accent4>
          <a:srgbClr val="DADADA"/>
        </a:accent4>
        <a:accent5>
          <a:srgbClr val="C6C6BA"/>
        </a:accent5>
        <a:accent6>
          <a:srgbClr val="81552A"/>
        </a:accent6>
        <a:hlink>
          <a:srgbClr val="CCB400"/>
        </a:hlink>
        <a:folHlink>
          <a:srgbClr val="4C5A5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072125 4">
        <a:dk1>
          <a:srgbClr val="777777"/>
        </a:dk1>
        <a:lt1>
          <a:srgbClr val="FFEFB5"/>
        </a:lt1>
        <a:dk2>
          <a:srgbClr val="818573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C1C2BC"/>
        </a:accent3>
        <a:accent4>
          <a:srgbClr val="DACC9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F8A1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072125 5">
        <a:dk1>
          <a:srgbClr val="3E3E5C"/>
        </a:dk1>
        <a:lt1>
          <a:srgbClr val="FFFFFF"/>
        </a:lt1>
        <a:dk2>
          <a:srgbClr val="8080AA"/>
        </a:dk2>
        <a:lt2>
          <a:srgbClr val="FFFFFF"/>
        </a:lt2>
        <a:accent1>
          <a:srgbClr val="8982A4"/>
        </a:accent1>
        <a:accent2>
          <a:srgbClr val="9C62CC"/>
        </a:accent2>
        <a:accent3>
          <a:srgbClr val="C0C0D2"/>
        </a:accent3>
        <a:accent4>
          <a:srgbClr val="DADADA"/>
        </a:accent4>
        <a:accent5>
          <a:srgbClr val="C4C1CF"/>
        </a:accent5>
        <a:accent6>
          <a:srgbClr val="8D58B9"/>
        </a:accent6>
        <a:hlink>
          <a:srgbClr val="FDE065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072125 6">
        <a:dk1>
          <a:srgbClr val="989400"/>
        </a:dk1>
        <a:lt1>
          <a:srgbClr val="FF9900"/>
        </a:lt1>
        <a:dk2>
          <a:srgbClr val="DFD293"/>
        </a:dk2>
        <a:lt2>
          <a:srgbClr val="5C1F00"/>
        </a:lt2>
        <a:accent1>
          <a:srgbClr val="FFCC00"/>
        </a:accent1>
        <a:accent2>
          <a:srgbClr val="BE7960"/>
        </a:accent2>
        <a:accent3>
          <a:srgbClr val="FFCAAA"/>
        </a:accent3>
        <a:accent4>
          <a:srgbClr val="817E00"/>
        </a:accent4>
        <a:accent5>
          <a:srgbClr val="FFE2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072125 7">
        <a:dk1>
          <a:srgbClr val="005A58"/>
        </a:dk1>
        <a:lt1>
          <a:srgbClr val="FFFFCC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AE"/>
        </a:accent4>
        <a:accent5>
          <a:srgbClr val="AAB8B7"/>
        </a:accent5>
        <a:accent6>
          <a:srgbClr val="6264B4"/>
        </a:accent6>
        <a:hlink>
          <a:srgbClr val="CCCC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072125 8">
        <a:dk1>
          <a:srgbClr val="003366"/>
        </a:dk1>
        <a:lt1>
          <a:srgbClr val="FDFFCD"/>
        </a:lt1>
        <a:dk2>
          <a:srgbClr val="0066CC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B8E2"/>
        </a:accent3>
        <a:accent4>
          <a:srgbClr val="D8DAAF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072125 9">
        <a:dk1>
          <a:srgbClr val="336699"/>
        </a:dk1>
        <a:lt1>
          <a:srgbClr val="E2A700"/>
        </a:lt1>
        <a:dk2>
          <a:srgbClr val="808000"/>
        </a:dk2>
        <a:lt2>
          <a:srgbClr val="E3EBF1"/>
        </a:lt2>
        <a:accent1>
          <a:srgbClr val="767300"/>
        </a:accent1>
        <a:accent2>
          <a:srgbClr val="468A4B"/>
        </a:accent2>
        <a:accent3>
          <a:srgbClr val="C0C0AA"/>
        </a:accent3>
        <a:accent4>
          <a:srgbClr val="C18E00"/>
        </a:accent4>
        <a:accent5>
          <a:srgbClr val="BDBCAA"/>
        </a:accent5>
        <a:accent6>
          <a:srgbClr val="3F7D43"/>
        </a:accent6>
        <a:hlink>
          <a:srgbClr val="CC9900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072125 10">
        <a:dk1>
          <a:srgbClr val="669900"/>
        </a:dk1>
        <a:lt1>
          <a:srgbClr val="FFFFAD"/>
        </a:lt1>
        <a:dk2>
          <a:srgbClr val="666699"/>
        </a:dk2>
        <a:lt2>
          <a:srgbClr val="808080"/>
        </a:lt2>
        <a:accent1>
          <a:srgbClr val="F9FECE"/>
        </a:accent1>
        <a:accent2>
          <a:srgbClr val="CCC200"/>
        </a:accent2>
        <a:accent3>
          <a:srgbClr val="FFFFD3"/>
        </a:accent3>
        <a:accent4>
          <a:srgbClr val="568200"/>
        </a:accent4>
        <a:accent5>
          <a:srgbClr val="FBFEE3"/>
        </a:accent5>
        <a:accent6>
          <a:srgbClr val="B9B000"/>
        </a:accent6>
        <a:hlink>
          <a:srgbClr val="0099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072125 11">
        <a:dk1>
          <a:srgbClr val="FEF3D8"/>
        </a:dk1>
        <a:lt1>
          <a:srgbClr val="FCF9E2"/>
        </a:lt1>
        <a:dk2>
          <a:srgbClr val="808000"/>
        </a:dk2>
        <a:lt2>
          <a:srgbClr val="969696"/>
        </a:lt2>
        <a:accent1>
          <a:srgbClr val="C7AD2D"/>
        </a:accent1>
        <a:accent2>
          <a:srgbClr val="8DC6FF"/>
        </a:accent2>
        <a:accent3>
          <a:srgbClr val="FDFBEE"/>
        </a:accent3>
        <a:accent4>
          <a:srgbClr val="D9D0B8"/>
        </a:accent4>
        <a:accent5>
          <a:srgbClr val="E0D3AD"/>
        </a:accent5>
        <a:accent6>
          <a:srgbClr val="7FB3E7"/>
        </a:accent6>
        <a:hlink>
          <a:srgbClr val="0066CC"/>
        </a:hlink>
        <a:folHlink>
          <a:srgbClr val="768D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072125 12">
        <a:dk1>
          <a:srgbClr val="CC9900"/>
        </a:dk1>
        <a:lt1>
          <a:srgbClr val="FFF9CF"/>
        </a:lt1>
        <a:dk2>
          <a:srgbClr val="996600"/>
        </a:dk2>
        <a:lt2>
          <a:srgbClr val="808080"/>
        </a:lt2>
        <a:accent1>
          <a:srgbClr val="E9E3B7"/>
        </a:accent1>
        <a:accent2>
          <a:srgbClr val="333399"/>
        </a:accent2>
        <a:accent3>
          <a:srgbClr val="FFFBE4"/>
        </a:accent3>
        <a:accent4>
          <a:srgbClr val="AE8200"/>
        </a:accent4>
        <a:accent5>
          <a:srgbClr val="F2EFD8"/>
        </a:accent5>
        <a:accent6>
          <a:srgbClr val="2D2D8A"/>
        </a:accent6>
        <a:hlink>
          <a:srgbClr val="009999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10032</Words>
  <Application>WPS Presentation</Application>
  <PresentationFormat>Экран (4:3)</PresentationFormat>
  <Paragraphs>232</Paragraphs>
  <Slides>34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34</vt:i4>
      </vt:variant>
    </vt:vector>
  </HeadingPairs>
  <TitlesOfParts>
    <vt:vector size="48" baseType="lpstr">
      <vt:lpstr>Arial</vt:lpstr>
      <vt:lpstr>SimSun</vt:lpstr>
      <vt:lpstr>Wingdings</vt:lpstr>
      <vt:lpstr>Calibri</vt:lpstr>
      <vt:lpstr>Arial Black</vt:lpstr>
      <vt:lpstr>Monotype Corsiva</vt:lpstr>
      <vt:lpstr>Times New Roman</vt:lpstr>
      <vt:lpstr>Impact</vt:lpstr>
      <vt:lpstr>Microsoft YaHei</vt:lpstr>
      <vt:lpstr>Arial Unicode MS</vt:lpstr>
      <vt:lpstr>Оформление по умолчанию</vt:lpstr>
      <vt:lpstr>2_01072125</vt:lpstr>
      <vt:lpstr>1_01072125</vt:lpstr>
      <vt:lpstr>3_01072125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Филиал ЗАО "ЛУКОЙЛ-Информ" в г. Волгограде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Оля</dc:creator>
  <cp:lastModifiedBy>Патимат Газиханова</cp:lastModifiedBy>
  <cp:revision>52</cp:revision>
  <dcterms:created xsi:type="dcterms:W3CDTF">2011-07-03T03:26:05Z</dcterms:created>
  <dcterms:modified xsi:type="dcterms:W3CDTF">2025-03-20T21:31:31Z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110A13D4974D457496652E88F86FB11B_12</vt:lpwstr>
  </property>
  <property fmtid="{D5CDD505-2E9C-101B-9397-08002B2CF9AE}" pid="3" name="KSOProductBuildVer">
    <vt:lpwstr>1049-12.2.0.20326</vt:lpwstr>
  </property>
</Properties>
</file>