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61" r:id="rId5"/>
    <p:sldId id="266" r:id="rId6"/>
    <p:sldId id="265" r:id="rId7"/>
    <p:sldId id="269" r:id="rId8"/>
    <p:sldId id="262" r:id="rId9"/>
    <p:sldId id="264" r:id="rId10"/>
    <p:sldId id="270" r:id="rId11"/>
    <p:sldId id="271" r:id="rId12"/>
    <p:sldId id="268" r:id="rId13"/>
    <p:sldId id="274" r:id="rId14"/>
    <p:sldId id="273" r:id="rId15"/>
  </p:sldIdLst>
  <p:sldSz cx="9144000" cy="6858000" type="screen4x3"/>
  <p:notesSz cx="6858000" cy="9144000"/>
  <p:defaultTextStyle>
    <a:defPPr>
      <a:defRPr lang="ru-RU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9632"/>
    <p:restoredTop sz="94736"/>
  </p:normalViewPr>
  <p:slideViewPr>
    <p:cSldViewPr showGuides="1">
      <p:cViewPr>
        <p:scale>
          <a:sx n="77" d="100"/>
          <a:sy n="77" d="100"/>
        </p:scale>
        <p:origin x="-100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bleStyles" Target="tableStyles.xml"/><Relationship Id="rId17" Type="http://schemas.openxmlformats.org/officeDocument/2006/relationships/viewProps" Target="viewProps.xml"/><Relationship Id="rId16" Type="http://schemas.openxmlformats.org/officeDocument/2006/relationships/presProps" Target="presProps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dirty="0"/>
              <a:t>Образец заголовка</a:t>
            </a:r>
            <a:endParaRPr dirty="0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dirty="0"/>
              <a:t>Образец текста</a:t>
            </a:r>
            <a:endParaRPr dirty="0"/>
          </a:p>
          <a:p>
            <a:pPr lvl="1"/>
            <a:r>
              <a:rPr dirty="0"/>
              <a:t>Второй уровень</a:t>
            </a:r>
            <a:endParaRPr dirty="0"/>
          </a:p>
          <a:p>
            <a:pPr lvl="2"/>
            <a:r>
              <a:rPr dirty="0"/>
              <a:t>Третий уровень</a:t>
            </a:r>
            <a:endParaRPr dirty="0"/>
          </a:p>
          <a:p>
            <a:pPr lvl="3"/>
            <a:r>
              <a:rPr dirty="0"/>
              <a:t>Четвертый уровень</a:t>
            </a:r>
            <a:endParaRPr dirty="0"/>
          </a:p>
          <a:p>
            <a:pPr lvl="4"/>
            <a:r>
              <a:rPr dirty="0"/>
              <a:t>Пятый уровень</a:t>
            </a:r>
            <a:endParaRPr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7ED48F3-F3BE-4E5C-98C9-6F4AA001070D}" type="datetimeFigureOut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ru-RU" dirty="0"/>
            </a:fld>
            <a:endParaRPr lang="ru-RU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6" name="Прямоугольник 5"/>
          <p:cNvSpPr/>
          <p:nvPr/>
        </p:nvSpPr>
        <p:spPr>
          <a:xfrm>
            <a:off x="1403648" y="692696"/>
            <a:ext cx="6552728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geriusRough"/>
                <a:ea typeface="+mn-ea"/>
                <a:cs typeface="+mn-cs"/>
              </a:rPr>
              <a:t>Муниципальное бюджетное дошкольное образовательное учреждение детский сад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geriusRough"/>
                <a:ea typeface="+mn-ea"/>
                <a:cs typeface="+mn-cs"/>
              </a:rPr>
              <a:t>№18 «Мишутка»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800" b="1" i="1" u="none" strike="noStrike" kern="1200" cap="none" spc="0" normalizeH="0" baseline="0" noProof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Социально </a:t>
            </a:r>
            <a:r>
              <a:rPr kumimoji="0" lang="ru-RU" sz="2800" b="1" i="1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–экологический Проект</a:t>
            </a:r>
            <a:endParaRPr kumimoji="0" lang="ru-RU" sz="28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1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«Зелёное золото Югры!»</a:t>
            </a:r>
            <a:endParaRPr kumimoji="0" lang="ru-RU" sz="28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дети старшего </a:t>
            </a:r>
            <a:endParaRPr kumimoji="0" lang="ru-RU" sz="20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1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дошкольного </a:t>
            </a:r>
            <a:r>
              <a:rPr kumimoji="0" lang="ru-RU" sz="20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a_AlgeriusRough" pitchFamily="82" charset="-52"/>
                <a:ea typeface="+mn-ea"/>
                <a:cs typeface="+mn-cs"/>
              </a:rPr>
              <a:t>возраста</a:t>
            </a:r>
            <a:endParaRPr kumimoji="0" lang="ru-RU" sz="24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B05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400" b="1" i="1" u="none" strike="noStrike" kern="1200" cap="none" spc="0" normalizeH="0" baseline="0" noProof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воспитатели</a:t>
            </a:r>
            <a:r>
              <a:rPr kumimoji="0" lang="ru-RU" sz="2400" b="1" i="1" u="none" strike="noStrike" kern="1200" cap="none" spc="0" normalizeH="0" baseline="0" noProof="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: </a:t>
            </a:r>
            <a:endParaRPr kumimoji="0" lang="ru-RU" sz="24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Ибрагимова </a:t>
            </a: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Эльнара</a:t>
            </a: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Кадимовна</a:t>
            </a:r>
            <a:endParaRPr kumimoji="0" lang="ru-RU" sz="24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Газиханова</a:t>
            </a: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Патимат</a:t>
            </a: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Магомедиминовна</a:t>
            </a:r>
            <a:endParaRPr kumimoji="0" lang="ru-RU" sz="2400" b="1" i="1" u="none" strike="noStrike" kern="1200" cap="none" spc="0" normalizeH="0" baseline="0" noProof="0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Янсиярова</a:t>
            </a:r>
            <a:r>
              <a:rPr kumimoji="0" lang="ru-RU" sz="2400" b="1" i="1" u="none" strike="noStrike" kern="1200" cap="none" spc="0" normalizeH="0" baseline="0" noProof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Роза </a:t>
            </a:r>
            <a:r>
              <a:rPr kumimoji="0" lang="ru-RU" sz="2400" b="1" i="1" u="none" strike="noStrike" kern="1200" cap="none" spc="0" normalizeH="0" baseline="0" noProof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Динисламовна</a:t>
            </a:r>
            <a:endParaRPr kumimoji="0" lang="ru-RU" sz="2400" b="1" i="1" u="none" strike="noStrike" kern="1200" cap="none" spc="0" normalizeH="0" baseline="0" noProof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1116013" y="1341438"/>
            <a:ext cx="6985000" cy="1008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pic>
        <p:nvPicPr>
          <p:cNvPr id="11267" name="Picture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95513" y="2060575"/>
            <a:ext cx="5113337" cy="35877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1187450" y="836613"/>
            <a:ext cx="6769100" cy="1079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pic>
        <p:nvPicPr>
          <p:cNvPr id="12291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650" y="1484313"/>
            <a:ext cx="7345363" cy="4176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Заголовок 1"/>
          <p:cNvSpPr>
            <a:spLocks noGrp="1"/>
          </p:cNvSpPr>
          <p:nvPr>
            <p:ph type="ctrTitle"/>
          </p:nvPr>
        </p:nvSpPr>
        <p:spPr>
          <a:xfrm>
            <a:off x="685800" y="908050"/>
            <a:ext cx="7772400" cy="1081088"/>
          </a:xfrm>
          <a:ln/>
        </p:spPr>
        <p:txBody>
          <a:bodyPr vert="horz" wrap="square" lIns="91440" tIns="45720" rIns="91440" bIns="45720" anchor="ctr" anchorCtr="0"/>
          <a:p>
            <a:pPr>
              <a:buClrTx/>
              <a:buSzTx/>
              <a:buFontTx/>
              <a:buNone/>
            </a:pPr>
            <a:r>
              <a:rPr b="1" dirty="0">
                <a:solidFill>
                  <a:srgbClr val="00B050"/>
                </a:solidFill>
              </a:rPr>
              <a:t>Итоги акции</a:t>
            </a:r>
            <a:endParaRPr b="1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288" y="1773238"/>
            <a:ext cx="8280400" cy="38655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1.Выставка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альтернативных ёлочек, сделанных детьми совместно с родителями.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2.Создание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экологической стенгазеты «Защитим зелёную красавицу» в группе.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3.Заучивание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стихотворений про ёлку и Новый год.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4.Проведение </a:t>
            </a:r>
            <a:r>
              <a:rPr kumimoji="0" lang="ru-RU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новогоднего праздника у искусственной елки.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971550" y="1196975"/>
            <a:ext cx="7632700" cy="3240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5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geriusRough" pitchFamily="82" charset="-52"/>
                <a:ea typeface="+mn-ea"/>
                <a:cs typeface="+mn-cs"/>
              </a:rPr>
              <a:t>Спасибо за внимание!</a:t>
            </a:r>
            <a:endParaRPr kumimoji="0" lang="ru-RU" sz="5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539552" y="476672"/>
            <a:ext cx="8064896" cy="56886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28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_AvanteTitulGr" pitchFamily="34" charset="-52"/>
                <a:ea typeface="+mn-ea"/>
                <a:cs typeface="+mn-cs"/>
              </a:rPr>
              <a:t>Проект: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«Сохраним хвойные деревья!»</a:t>
            </a:r>
            <a:endParaRPr kumimoji="0" lang="ru-RU" sz="36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_AvanteTitulGr" pitchFamily="34" charset="-52"/>
                <a:ea typeface="+mn-ea"/>
                <a:cs typeface="+mn-cs"/>
              </a:rPr>
              <a:t>Цель:</a:t>
            </a:r>
            <a:r>
              <a:rPr kumimoji="0" lang="ru-RU" sz="32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</a:t>
            </a: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овлекать подрастающее поколение  в решение реальных проблем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36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a_AvanteTitulGr" pitchFamily="34" charset="-52"/>
                <a:ea typeface="+mn-ea"/>
                <a:cs typeface="+mn-cs"/>
              </a:rPr>
              <a:t>Задачи: 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дать понятие, что Земля наш общий дом;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познакомить с экологическими проблемами;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 учить детей любить и беречь природу;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познакомить с правилами поведения в природе, необходимые для ее сохранения;</a:t>
            </a:r>
            <a:endParaRPr kumimoji="0" lang="ru-RU" sz="2800" b="1" i="0" u="none" strike="noStrike" kern="1200" cap="none" spc="0" normalizeH="0" baseline="0" noProof="0" dirty="0">
              <a:ln w="1905"/>
              <a:solidFill>
                <a:srgbClr val="0066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v"/>
              <a:defRPr/>
            </a:pPr>
            <a:r>
              <a:rPr kumimoji="0" lang="ru-RU" sz="2800" b="1" i="0" u="none" strike="noStrike" kern="1200" cap="none" spc="0" normalizeH="0" baseline="0" noProof="0" dirty="0">
                <a:ln w="1905"/>
                <a:solidFill>
                  <a:srgbClr val="0066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воспитывать чувство  ответственности за все живое на Земле</a:t>
            </a:r>
            <a:r>
              <a:rPr kumimoji="0" lang="ru-RU" sz="1800" b="1" i="0" u="none" strike="noStrike" kern="1200" cap="none" spc="0" normalizeH="0" baseline="0" noProof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uLnTx/>
                <a:uFillTx/>
                <a:latin typeface="+mn-lt"/>
                <a:ea typeface="+mn-ea"/>
                <a:cs typeface="+mn-cs"/>
              </a:rPr>
              <a:t>.</a:t>
            </a:r>
            <a:endParaRPr kumimoji="0" lang="ru-RU" sz="1800" b="1" i="0" u="none" strike="noStrike" kern="1200" cap="none" spc="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098" name="Прямоугольник 1"/>
          <p:cNvSpPr/>
          <p:nvPr/>
        </p:nvSpPr>
        <p:spPr>
          <a:xfrm>
            <a:off x="827088" y="2967038"/>
            <a:ext cx="7777162" cy="1385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sz="2800" b="1" i="1" dirty="0">
                <a:solidFill>
                  <a:srgbClr val="00B050"/>
                </a:solidFill>
                <a:latin typeface="Arial" panose="020B0604020202020204" pitchFamily="34" charset="0"/>
              </a:rPr>
              <a:t>Участники: </a:t>
            </a:r>
            <a:endParaRPr sz="2800" b="1" i="1" dirty="0">
              <a:solidFill>
                <a:srgbClr val="00B050"/>
              </a:solidFill>
              <a:latin typeface="Arial" panose="020B0604020202020204" pitchFamily="34" charset="0"/>
            </a:endParaRPr>
          </a:p>
          <a:p>
            <a:pPr algn="ctr"/>
            <a:r>
              <a:rPr sz="2800" b="1" i="1" dirty="0">
                <a:solidFill>
                  <a:srgbClr val="00B050"/>
                </a:solidFill>
                <a:latin typeface="Arial" panose="020B0604020202020204" pitchFamily="34" charset="0"/>
              </a:rPr>
              <a:t>Старшая  группа, родители, бабушки и дедушки</a:t>
            </a:r>
            <a:endParaRPr sz="2800" b="1" i="1" dirty="0">
              <a:solidFill>
                <a:srgbClr val="00B050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2700338" y="1231900"/>
            <a:ext cx="6048375" cy="7905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</p:txBody>
      </p:sp>
      <p:sp>
        <p:nvSpPr>
          <p:cNvPr id="5123" name="Прямоугольник 1"/>
          <p:cNvSpPr/>
          <p:nvPr/>
        </p:nvSpPr>
        <p:spPr>
          <a:xfrm rot="-10800000" flipV="1">
            <a:off x="2255838" y="1260475"/>
            <a:ext cx="3468687" cy="5857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buNone/>
            </a:pPr>
            <a:r>
              <a:rPr sz="3200" dirty="0">
                <a:solidFill>
                  <a:srgbClr val="FF0000"/>
                </a:solidFill>
                <a:latin typeface="a_AvanteTitulGr" pitchFamily="34" charset="-52"/>
              </a:rPr>
              <a:t>Провели опрос</a:t>
            </a:r>
            <a:endParaRPr sz="3200" dirty="0">
              <a:solidFill>
                <a:srgbClr val="FF0000"/>
              </a:solidFill>
              <a:latin typeface="a_AvanteTitulGr" pitchFamily="34" charset="-52"/>
            </a:endParaRPr>
          </a:p>
        </p:txBody>
      </p:sp>
      <p:pic>
        <p:nvPicPr>
          <p:cNvPr id="5124" name="Picture 4" descr="C:\Users\Asus\Downloads\image-19-12-24-11-41-7.jpe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588" y="2238375"/>
            <a:ext cx="2160587" cy="16621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Picture 5" descr="C:\Users\Asus\Downloads\image-19-12-24-11-41-4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25" y="873125"/>
            <a:ext cx="2641600" cy="19446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6" name="Picture 6" descr="C:\Users\Asus\Downloads\image-19-12-24-11-41-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1763" y="2032000"/>
            <a:ext cx="2692400" cy="15414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7" name="Picture 7" descr="C:\Users\Asus\Downloads\image-19-12-24-11-41-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6488" y="3071813"/>
            <a:ext cx="2592387" cy="24876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8" name="Picture 8" descr="C:\Users\Asus\Downloads\image-19-12-24-11-41-5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62225" y="3906838"/>
            <a:ext cx="2335213" cy="25209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Picture 2" descr="C:\Users\Я\Desktop\DSC04520.JP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4468968">
            <a:off x="811213" y="1069975"/>
            <a:ext cx="3214687" cy="2411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2" descr="C:\Users\Я\Desktop\DSC045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4376494">
            <a:off x="3579813" y="1246188"/>
            <a:ext cx="2933700" cy="22002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39750" y="3573463"/>
            <a:ext cx="7632700" cy="2879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Социологический опрос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«Какую ёлку в Новый год выбирает наш народ?»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Будет ли у Вас на праздник ёлка?  Ответ из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да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Какую ёлку будите устанавливать?   Ответ из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искусственную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  <a:p>
            <a:pPr marL="342900" marR="0" lvl="0" indent="-3429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Как Вы относитесь к тому, что люди  к празднику вырубают хвойные деревья  самовольно?  Ответ из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                         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– </a:t>
            </a:r>
            <a:r>
              <a:rPr kumimoji="0" lang="ru-RU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38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a_AvanteTitulGr" pitchFamily="34" charset="-52"/>
                <a:ea typeface="+mn-ea"/>
                <a:cs typeface="+mn-cs"/>
              </a:rPr>
              <a:t>отрицательно </a:t>
            </a: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Прямоугольник 4"/>
          <p:cNvSpPr/>
          <p:nvPr/>
        </p:nvSpPr>
        <p:spPr>
          <a:xfrm>
            <a:off x="684213" y="981075"/>
            <a:ext cx="7200900" cy="7921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geriusRough" pitchFamily="82" charset="-52"/>
                <a:ea typeface="+mn-ea"/>
                <a:cs typeface="+mn-cs"/>
              </a:rPr>
              <a:t>В группе  с детьми проходили беседы о бережном отношении к окружающей среде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_AlgeriusRough" pitchFamily="82" charset="-52"/>
                <a:ea typeface="+mn-ea"/>
                <a:cs typeface="+mn-cs"/>
              </a:rPr>
              <a:t>,.</a:t>
            </a: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8313" y="1700213"/>
            <a:ext cx="8280400" cy="39608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Прямоугольник 3"/>
          <p:cNvSpPr/>
          <p:nvPr/>
        </p:nvSpPr>
        <p:spPr>
          <a:xfrm>
            <a:off x="-828675" y="1196975"/>
            <a:ext cx="6840538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vanteTitulGr" pitchFamily="34" charset="-52"/>
              <a:ea typeface="+mn-ea"/>
              <a:cs typeface="+mn-cs"/>
            </a:endParaRPr>
          </a:p>
        </p:txBody>
      </p:sp>
      <p:pic>
        <p:nvPicPr>
          <p:cNvPr id="819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750" y="1052513"/>
            <a:ext cx="7920038" cy="46085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971550" y="1412875"/>
            <a:ext cx="7416800" cy="7207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sp>
        <p:nvSpPr>
          <p:cNvPr id="9219" name="Прямоугольник 6"/>
          <p:cNvSpPr/>
          <p:nvPr/>
        </p:nvSpPr>
        <p:spPr>
          <a:xfrm>
            <a:off x="1692275" y="1557338"/>
            <a:ext cx="6335713" cy="3698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/>
            <a:r>
              <a:rPr dirty="0">
                <a:solidFill>
                  <a:srgbClr val="FF0000"/>
                </a:solidFill>
                <a:latin typeface="a_AlgeriusRough" pitchFamily="82" charset="-52"/>
              </a:rPr>
              <a:t> </a:t>
            </a:r>
            <a:endParaRPr dirty="0">
              <a:solidFill>
                <a:srgbClr val="FF0000"/>
              </a:solidFill>
              <a:latin typeface="a_AlgeriusRough" pitchFamily="82" charset="-52"/>
            </a:endParaRPr>
          </a:p>
        </p:txBody>
      </p:sp>
      <p:pic>
        <p:nvPicPr>
          <p:cNvPr id="9220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5949612" y="8829675"/>
            <a:ext cx="35715575" cy="26787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1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0563" y="836613"/>
            <a:ext cx="4175125" cy="4608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820738"/>
            <a:ext cx="4203700" cy="51292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Прямоугольник 2"/>
          <p:cNvSpPr/>
          <p:nvPr/>
        </p:nvSpPr>
        <p:spPr>
          <a:xfrm>
            <a:off x="1547813" y="1268413"/>
            <a:ext cx="6480175" cy="1081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620713"/>
            <a:ext cx="6624638" cy="15843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_AlgeriusRough" pitchFamily="82" charset="-52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20695720">
            <a:off x="192088" y="2309813"/>
            <a:ext cx="252095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20598498">
            <a:off x="5291138" y="1179513"/>
            <a:ext cx="2952750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20524889">
            <a:off x="2713038" y="5956300"/>
            <a:ext cx="2663825" cy="5048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695626">
            <a:off x="6681788" y="3895725"/>
            <a:ext cx="1979613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48" name="Picture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42988" y="1268413"/>
            <a:ext cx="7200900" cy="43926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1395</Words>
  <Application>WPS Presentation</Application>
  <PresentationFormat>Экран (4:3)</PresentationFormat>
  <Paragraphs>52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5" baseType="lpstr">
      <vt:lpstr>Arial</vt:lpstr>
      <vt:lpstr>SimSun</vt:lpstr>
      <vt:lpstr>Wingdings</vt:lpstr>
      <vt:lpstr>Calibri</vt:lpstr>
      <vt:lpstr>a_AvanteTitulGr</vt:lpstr>
      <vt:lpstr>Segoe Print</vt:lpstr>
      <vt:lpstr>a_AlgeriusRough</vt:lpstr>
      <vt:lpstr>a_AlgeriusRough</vt:lpstr>
      <vt:lpstr>Times New Roman</vt:lpstr>
      <vt:lpstr>Microsoft YaHei</vt:lpstr>
      <vt:lpstr>Arial Unicode MS</vt:lpstr>
      <vt:lpstr>Тема Office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Я</dc:creator>
  <cp:lastModifiedBy>Патимат Газиханова</cp:lastModifiedBy>
  <cp:revision>52</cp:revision>
  <dcterms:created xsi:type="dcterms:W3CDTF">2017-12-17T05:45:09Z</dcterms:created>
  <dcterms:modified xsi:type="dcterms:W3CDTF">2025-01-12T00:16:52Z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B251112022B840AB957AC82913D16FE6_12</vt:lpwstr>
  </property>
  <property fmtid="{D5CDD505-2E9C-101B-9397-08002B2CF9AE}" pid="3" name="KSOProductBuildVer">
    <vt:lpwstr>1049-12.2.0.19307</vt:lpwstr>
  </property>
</Properties>
</file>