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81" r:id="rId7"/>
    <p:sldId id="261" r:id="rId8"/>
    <p:sldId id="260" r:id="rId9"/>
    <p:sldId id="280" r:id="rId10"/>
    <p:sldId id="295" r:id="rId11"/>
    <p:sldId id="282" r:id="rId12"/>
    <p:sldId id="283" r:id="rId13"/>
    <p:sldId id="262" r:id="rId14"/>
    <p:sldId id="288" r:id="rId15"/>
    <p:sldId id="291" r:id="rId16"/>
    <p:sldId id="263" r:id="rId17"/>
    <p:sldId id="264" r:id="rId18"/>
    <p:sldId id="265" r:id="rId19"/>
    <p:sldId id="298" r:id="rId20"/>
    <p:sldId id="266" r:id="rId21"/>
    <p:sldId id="290" r:id="rId22"/>
    <p:sldId id="275" r:id="rId23"/>
    <p:sldId id="292" r:id="rId24"/>
    <p:sldId id="287" r:id="rId25"/>
    <p:sldId id="267" r:id="rId26"/>
    <p:sldId id="299" r:id="rId27"/>
    <p:sldId id="293" r:id="rId28"/>
    <p:sldId id="294" r:id="rId30"/>
    <p:sldId id="289" r:id="rId31"/>
    <p:sldId id="274" r:id="rId32"/>
    <p:sldId id="270" r:id="rId33"/>
    <p:sldId id="296" r:id="rId34"/>
    <p:sldId id="27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291" autoAdjust="0"/>
  </p:normalViewPr>
  <p:slideViewPr>
    <p:cSldViewPr showGuides="1">
      <p:cViewPr varScale="1">
        <p:scale>
          <a:sx n="65" d="100"/>
          <a:sy n="65" d="100"/>
        </p:scale>
        <p:origin x="-2088" y="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48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317CB-50F1-413F-8C69-A056BEDDBA74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31D80-1D15-4D53-8F43-297F872EAC9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31D80-1D15-4D53-8F43-297F872EAC9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31D80-1D15-4D53-8F43-297F872EAC9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91D8B7C-39D5-4D58-9807-64DE94C2C14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DA987F-BFB2-4F9A-B8D3-70BD06DBCA3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http://sakla.ru/" TargetMode="External"/><Relationship Id="rId1" Type="http://schemas.openxmlformats.org/officeDocument/2006/relationships/hyperlink" Target="https://pdd.fcp-pbdd.ru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4611" y="1484784"/>
            <a:ext cx="5114778" cy="511256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Проект с использованием ЦОР </a:t>
            </a:r>
            <a:endParaRPr lang="ru-RU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в младшей группе №6 «</a:t>
            </a:r>
            <a:r>
              <a:rPr lang="ru-RU" b="1" dirty="0" err="1" smtClean="0">
                <a:solidFill>
                  <a:schemeClr val="tx1"/>
                </a:solidFill>
              </a:rPr>
              <a:t>Семицветик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b="1" dirty="0" smtClean="0"/>
              <a:t>На тему:« </a:t>
            </a:r>
            <a:r>
              <a:rPr lang="ru-RU" b="1" dirty="0"/>
              <a:t>Мой друг-светофор»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sz="2400" dirty="0"/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</a:rPr>
              <a:t>Воспитатель:</a:t>
            </a:r>
            <a:endParaRPr lang="ru-RU" sz="2400" dirty="0"/>
          </a:p>
          <a:p>
            <a:pPr algn="l">
              <a:spcBef>
                <a:spcPts val="0"/>
              </a:spcBef>
            </a:pPr>
            <a:r>
              <a:rPr lang="ru-RU" sz="2400" dirty="0" err="1" smtClean="0"/>
              <a:t>Газиханова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Патимат</a:t>
            </a:r>
            <a:r>
              <a:rPr lang="ru-RU" sz="2400" dirty="0" smtClean="0"/>
              <a:t> </a:t>
            </a:r>
            <a:r>
              <a:rPr lang="ru-RU" sz="2400" dirty="0" err="1" smtClean="0"/>
              <a:t>Магомедиминовна</a:t>
            </a:r>
            <a:r>
              <a:rPr lang="ru-RU" sz="2400" dirty="0" smtClean="0"/>
              <a:t> </a:t>
            </a:r>
            <a:endParaRPr lang="ru-RU" sz="2400" dirty="0"/>
          </a:p>
          <a:p>
            <a:pPr algn="l">
              <a:spcBef>
                <a:spcPts val="0"/>
              </a:spcBef>
            </a:pPr>
            <a:endParaRPr lang="ru-RU" sz="2400" dirty="0"/>
          </a:p>
          <a:p>
            <a:pPr algn="l"/>
            <a:endParaRPr lang="ru-RU" sz="2400" dirty="0"/>
          </a:p>
          <a:p>
            <a:r>
              <a:rPr lang="ru-RU" sz="2400" dirty="0" smtClean="0"/>
              <a:t>                  2023 </a:t>
            </a:r>
            <a:r>
              <a:rPr lang="ru-RU" sz="2400" dirty="0"/>
              <a:t>год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6840760" cy="1340768"/>
          </a:xfrm>
        </p:spPr>
        <p:txBody>
          <a:bodyPr>
            <a:normAutofit fontScale="90000"/>
          </a:bodyPr>
          <a:lstStyle/>
          <a:p>
            <a:b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№18 «Мишутка»</a:t>
            </a:r>
            <a:endParaRPr lang="ru-RU" sz="1600" b="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Adobe Hebrew" pitchFamily="18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404664"/>
            <a:ext cx="5256585" cy="102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8" y="1196752"/>
            <a:ext cx="4777469" cy="190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2226" y="3101388"/>
            <a:ext cx="59046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ahnschrift" panose="020B0502040204020203" pitchFamily="34" charset="0"/>
              </a:rPr>
              <a:t>Мультимедийные презентации позволяют удобно и наглядно представить материал. Применение даже самых простых графических средств является чрезвычайно эффективным инструментом в расширение кругозора детей в области изучения правил дорожного движения</a:t>
            </a:r>
            <a:endParaRPr lang="ru-RU" sz="2000" b="1" dirty="0">
              <a:latin typeface="Bahnschrif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79513"/>
            <a:ext cx="6480721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6543"/>
            <a:ext cx="5735279" cy="199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118" y="2156501"/>
            <a:ext cx="2935456" cy="350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9578" y="2792376"/>
            <a:ext cx="536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Мультфильмы можно применять при </a:t>
            </a:r>
            <a:r>
              <a:rPr lang="ru-RU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закреплении  правил дорожного движения.</a:t>
            </a:r>
            <a:endParaRPr lang="ru-RU" sz="2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1" t="3194" r="10059" b="8346"/>
          <a:stretch>
            <a:fillRect/>
          </a:stretch>
        </p:blipFill>
        <p:spPr>
          <a:xfrm>
            <a:off x="2195736" y="3933627"/>
            <a:ext cx="3168352" cy="2796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14290"/>
            <a:ext cx="6624736" cy="185738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ln>
                  <a:solidFill>
                    <a:srgbClr val="C00000"/>
                  </a:solidFill>
                </a:ln>
                <a:solidFill>
                  <a:schemeClr val="accent4"/>
                </a:solidFill>
                <a:effectLst/>
                <a:latin typeface="Bahnschrift SemiCondensed" panose="020B0502040204020203" pitchFamily="34" charset="0"/>
              </a:rPr>
              <a:t>Социально-коммуникативное развитие</a:t>
            </a:r>
            <a:endParaRPr lang="ru-RU" dirty="0">
              <a:ln>
                <a:solidFill>
                  <a:srgbClr val="C00000"/>
                </a:solidFill>
              </a:ln>
              <a:solidFill>
                <a:schemeClr val="accent4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844824"/>
            <a:ext cx="7283152" cy="4425355"/>
          </a:xfrm>
        </p:spPr>
        <p:txBody>
          <a:bodyPr>
            <a:normAutofit/>
          </a:bodyPr>
          <a:lstStyle/>
          <a:p>
            <a:endParaRPr lang="ru-RU" sz="2400" dirty="0">
              <a:latin typeface="Candara" panose="020E0502030303020204" pitchFamily="34" charset="0"/>
            </a:endParaRPr>
          </a:p>
          <a:p>
            <a:r>
              <a:rPr lang="ru-RU" sz="2400" b="1" dirty="0"/>
              <a:t>Сюжетно-ролевая игра «Шоферы</a:t>
            </a:r>
            <a:r>
              <a:rPr lang="ru-RU" sz="2400" b="1" dirty="0" smtClean="0"/>
              <a:t>», «Правила дорожные всем нам знать положено», «Автобус»</a:t>
            </a:r>
            <a:endParaRPr lang="ru-RU" sz="2400" b="1" dirty="0"/>
          </a:p>
          <a:p>
            <a:r>
              <a:rPr lang="ru-RU" sz="2400" b="1" dirty="0"/>
              <a:t> Конструирование «Гараж», «Дорога для машин»</a:t>
            </a:r>
            <a:endParaRPr lang="ru-RU" sz="2400" b="1" dirty="0"/>
          </a:p>
          <a:p>
            <a:r>
              <a:rPr lang="ru-RU" sz="2400" b="1" dirty="0"/>
              <a:t>Ситуативные беседы:  «Я перехожу дорогу»</a:t>
            </a:r>
            <a:endParaRPr lang="ru-RU" sz="2400" b="1" dirty="0"/>
          </a:p>
          <a:p>
            <a:r>
              <a:rPr lang="ru-RU" sz="2400" b="1" dirty="0"/>
              <a:t>Наблюдение за транспортом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88640"/>
            <a:ext cx="6660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Беседа на тему: «Мы пешеходы»</a:t>
            </a:r>
            <a:endParaRPr lang="ru-RU" sz="32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3233441" cy="46072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085402"/>
            <a:ext cx="2736304" cy="41044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744" y="1052736"/>
            <a:ext cx="4284476" cy="5178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55221" y="66728"/>
            <a:ext cx="880250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cap="none" spc="0" dirty="0" smtClean="0"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тему: «Светофор»</a:t>
            </a:r>
            <a:endParaRPr lang="ru-RU" sz="3200" b="1" cap="none" spc="0" dirty="0"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220544" cy="115212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</a:rPr>
              <a:t>Познавательное развитие</a:t>
            </a:r>
            <a:br>
              <a:rPr lang="ru-RU" dirty="0">
                <a:solidFill>
                  <a:srgbClr val="C00000"/>
                </a:solidFill>
                <a:effectLst/>
                <a:latin typeface="Bahnschrift SemiCondensed" panose="020B0502040204020203" pitchFamily="34" charset="0"/>
              </a:rPr>
            </a:br>
            <a:endParaRPr lang="ru-RU" dirty="0">
              <a:solidFill>
                <a:srgbClr val="C00000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31832" y="1628800"/>
            <a:ext cx="7239000" cy="4464496"/>
          </a:xfrm>
        </p:spPr>
        <p:txBody>
          <a:bodyPr>
            <a:normAutofit/>
          </a:bodyPr>
          <a:lstStyle/>
          <a:p>
            <a:pPr algn="just"/>
            <a:endParaRPr lang="ru-RU" sz="24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Дидактические игры:</a:t>
            </a:r>
            <a:endParaRPr lang="ru-RU" sz="28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2060"/>
                </a:solidFill>
              </a:rPr>
              <a:t>«Светофор», «Чего не хватает», «На чем мы ездим</a:t>
            </a:r>
            <a:r>
              <a:rPr lang="ru-RU" sz="2800" b="1" dirty="0" smtClean="0">
                <a:solidFill>
                  <a:srgbClr val="002060"/>
                </a:solidFill>
              </a:rPr>
              <a:t>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048672" cy="79208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chemeClr val="accent4"/>
                </a:solidFill>
                <a:effectLst/>
                <a:latin typeface="Bahnschrift SemiCondensed" panose="020B0502040204020203" pitchFamily="34" charset="0"/>
              </a:rPr>
              <a:t>Речевое развитие</a:t>
            </a:r>
            <a:endParaRPr lang="ru-RU" dirty="0">
              <a:solidFill>
                <a:schemeClr val="accent4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91680" y="1428121"/>
            <a:ext cx="5400600" cy="31683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2400" dirty="0"/>
          </a:p>
          <a:p>
            <a:r>
              <a:rPr lang="ru-RU" sz="2400" b="1" dirty="0">
                <a:latin typeface="+mn-lt"/>
              </a:rPr>
              <a:t>Пальчиковая гимнастика «Машина», «Автобус»</a:t>
            </a:r>
            <a:endParaRPr lang="ru-RU" sz="2400" b="1" dirty="0">
              <a:latin typeface="+mn-lt"/>
            </a:endParaRPr>
          </a:p>
          <a:p>
            <a:r>
              <a:rPr lang="ru-RU" sz="2400" b="1" dirty="0">
                <a:latin typeface="+mn-lt"/>
              </a:rPr>
              <a:t>Разучивание стихотворения А. </a:t>
            </a:r>
            <a:r>
              <a:rPr lang="ru-RU" sz="2400" b="1" dirty="0" err="1">
                <a:latin typeface="+mn-lt"/>
              </a:rPr>
              <a:t>Барто</a:t>
            </a:r>
            <a:r>
              <a:rPr lang="ru-RU" sz="2400" b="1" dirty="0">
                <a:latin typeface="+mn-lt"/>
              </a:rPr>
              <a:t> «Грузовик</a:t>
            </a:r>
            <a:r>
              <a:rPr lang="ru-RU" sz="2400" b="1" dirty="0" smtClean="0">
                <a:latin typeface="+mn-lt"/>
              </a:rPr>
              <a:t>» (прослушивание аудио)</a:t>
            </a:r>
            <a:endParaRPr lang="ru-RU" sz="2400" b="1" dirty="0">
              <a:latin typeface="+mn-lt"/>
            </a:endParaRPr>
          </a:p>
          <a:p>
            <a:r>
              <a:rPr lang="ru-RU" sz="2400" b="1" dirty="0" smtClean="0">
                <a:latin typeface="+mn-lt"/>
              </a:rPr>
              <a:t>Чтение стихотворения И. </a:t>
            </a:r>
            <a:r>
              <a:rPr lang="ru-RU" sz="2400" b="1" dirty="0" err="1" smtClean="0">
                <a:latin typeface="+mn-lt"/>
              </a:rPr>
              <a:t>Токмаковой</a:t>
            </a:r>
            <a:r>
              <a:rPr lang="ru-RU" sz="2400" b="1" dirty="0" smtClean="0">
                <a:latin typeface="+mn-lt"/>
              </a:rPr>
              <a:t> «На лошадке ехали…»(прослушивание аудио)</a:t>
            </a:r>
            <a:endParaRPr lang="ru-RU" sz="2400" b="1" dirty="0" smtClean="0">
              <a:latin typeface="+mn-lt"/>
            </a:endParaRPr>
          </a:p>
          <a:p>
            <a:r>
              <a:rPr lang="ru-RU" sz="2400" b="1" dirty="0" smtClean="0">
                <a:latin typeface="+mn-lt"/>
              </a:rPr>
              <a:t>Чтение </a:t>
            </a:r>
            <a:r>
              <a:rPr lang="ru-RU" sz="2400" b="1" dirty="0" err="1" smtClean="0">
                <a:latin typeface="+mn-lt"/>
              </a:rPr>
              <a:t>Е.Панасова</a:t>
            </a:r>
            <a:r>
              <a:rPr lang="ru-RU" sz="2400" b="1" dirty="0" smtClean="0">
                <a:latin typeface="+mn-lt"/>
              </a:rPr>
              <a:t> «Светофор»</a:t>
            </a:r>
            <a:endParaRPr lang="ru-RU" sz="2400" b="1" dirty="0" smtClean="0">
              <a:latin typeface="+mn-lt"/>
            </a:endParaRPr>
          </a:p>
          <a:p>
            <a:r>
              <a:rPr lang="ru-RU" sz="2400" b="1" dirty="0" smtClean="0">
                <a:latin typeface="+mn-lt"/>
              </a:rPr>
              <a:t>Разгадывание </a:t>
            </a:r>
            <a:r>
              <a:rPr lang="ru-RU" sz="2400" b="1" dirty="0">
                <a:latin typeface="+mn-lt"/>
              </a:rPr>
              <a:t>загадок о транспорте</a:t>
            </a:r>
            <a:endParaRPr lang="ru-RU" sz="2400" b="1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868" y="4365104"/>
            <a:ext cx="2304256" cy="2382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5616624" cy="1282154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chemeClr val="accent4"/>
                </a:solidFill>
                <a:effectLst/>
                <a:latin typeface="Bahnschrift SemiCondensed" panose="020B0502040204020203" pitchFamily="34" charset="0"/>
              </a:rPr>
              <a:t>Художественно-эстетическое развитие</a:t>
            </a:r>
            <a:endParaRPr lang="ru-RU" dirty="0">
              <a:solidFill>
                <a:schemeClr val="accent4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556792"/>
            <a:ext cx="7283152" cy="4569371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 Лепка </a:t>
            </a:r>
            <a:r>
              <a:rPr lang="ru-RU" sz="2800" b="1" dirty="0"/>
              <a:t>«Светофор»</a:t>
            </a:r>
            <a:endParaRPr lang="ru-RU" sz="2800" b="1" dirty="0"/>
          </a:p>
          <a:p>
            <a:pPr>
              <a:buNone/>
            </a:pPr>
            <a:endParaRPr lang="ru-RU" sz="2800" dirty="0">
              <a:latin typeface="Candara" panose="020E0502030303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2060848"/>
            <a:ext cx="4869360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4988"/>
            <a:ext cx="3614240" cy="43473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1403647" y="620688"/>
            <a:ext cx="6120681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Совместная работа родителей с детьми дома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786" y="1988840"/>
            <a:ext cx="3690410" cy="34563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984776" cy="1224136"/>
          </a:xfrm>
        </p:spPr>
        <p:txBody>
          <a:bodyPr/>
          <a:lstStyle/>
          <a:p>
            <a:r>
              <a:rPr lang="ru-RU" dirty="0" smtClean="0"/>
              <a:t>Физическое развитие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600201"/>
            <a:ext cx="7355160" cy="1396751"/>
          </a:xfrm>
        </p:spPr>
        <p:txBody>
          <a:bodyPr>
            <a:normAutofit fontScale="47500" lnSpcReduction="20000"/>
          </a:bodyPr>
          <a:lstStyle/>
          <a:p>
            <a:r>
              <a:rPr lang="ru-RU" sz="4500" dirty="0" smtClean="0">
                <a:latin typeface="Bahnschrift" panose="020B0502040204020203" pitchFamily="34" charset="0"/>
              </a:rPr>
              <a:t>Подвижные  игр</a:t>
            </a:r>
            <a:endParaRPr lang="ru-RU" sz="4500" dirty="0" smtClean="0">
              <a:latin typeface="Bahnschrift" panose="020B0502040204020203" pitchFamily="34" charset="0"/>
            </a:endParaRPr>
          </a:p>
          <a:p>
            <a:r>
              <a:rPr lang="ru-RU" sz="4500" dirty="0" smtClean="0">
                <a:latin typeface="Bahnschrift" panose="020B0502040204020203" pitchFamily="34" charset="0"/>
              </a:rPr>
              <a:t> «Машины едут», </a:t>
            </a:r>
            <a:endParaRPr lang="ru-RU" sz="4500" dirty="0" smtClean="0">
              <a:latin typeface="Bahnschrift" panose="020B0502040204020203" pitchFamily="34" charset="0"/>
            </a:endParaRPr>
          </a:p>
          <a:p>
            <a:r>
              <a:rPr lang="ru-RU" sz="4500" dirty="0" smtClean="0">
                <a:latin typeface="Bahnschrift" panose="020B0502040204020203" pitchFamily="34" charset="0"/>
              </a:rPr>
              <a:t>«Воробушки  и автомобили»</a:t>
            </a:r>
            <a:endParaRPr lang="ru-RU" sz="4500" dirty="0" smtClean="0">
              <a:latin typeface="Bahnschrift" panose="020B0502040204020203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68960"/>
            <a:ext cx="4320480" cy="32403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548680"/>
            <a:ext cx="7383462" cy="568960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altLang="ru-RU" sz="32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altLang="ru-RU" sz="32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3200" b="1" dirty="0">
                <a:solidFill>
                  <a:schemeClr val="tx2">
                    <a:lumMod val="50000"/>
                  </a:schemeClr>
                </a:solidFill>
              </a:rPr>
              <a:t>Вид проекта</a:t>
            </a:r>
            <a:r>
              <a:rPr lang="ru-RU" altLang="ru-RU" sz="320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  <a:t>творческо-информационный</a:t>
            </a:r>
            <a:b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3200" b="1" dirty="0">
                <a:solidFill>
                  <a:schemeClr val="tx2">
                    <a:lumMod val="50000"/>
                  </a:schemeClr>
                </a:solidFill>
              </a:rPr>
              <a:t>Продолжительность</a:t>
            </a:r>
            <a:r>
              <a:rPr lang="ru-RU" altLang="ru-RU" sz="320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altLang="ru-RU" sz="2800" dirty="0" err="1" smtClean="0">
                <a:solidFill>
                  <a:schemeClr val="tx2">
                    <a:lumMod val="50000"/>
                  </a:schemeClr>
                </a:solidFill>
              </a:rPr>
              <a:t>краткосрочный,неделя</a:t>
            </a: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b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3200" b="1" dirty="0">
                <a:solidFill>
                  <a:schemeClr val="tx2">
                    <a:lumMod val="50000"/>
                  </a:schemeClr>
                </a:solidFill>
              </a:rPr>
              <a:t>Участники проекта</a:t>
            </a:r>
            <a:r>
              <a:rPr lang="ru-RU" altLang="ru-RU" sz="3200" dirty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  <a:t> дети </a:t>
            </a: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</a:rPr>
              <a:t> младшего дошкольного возраста  группы №6 «</a:t>
            </a:r>
            <a:r>
              <a:rPr lang="ru-RU" altLang="ru-RU" sz="2800" dirty="0" err="1" smtClean="0">
                <a:solidFill>
                  <a:schemeClr val="tx2">
                    <a:lumMod val="50000"/>
                  </a:schemeClr>
                </a:solidFill>
              </a:rPr>
              <a:t>Семицветик</a:t>
            </a:r>
            <a:r>
              <a:rPr lang="ru-RU" altLang="ru-RU" sz="280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  <a:t>родители, воспитатели.</a:t>
            </a:r>
            <a:b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26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Основное направление проекта </a:t>
            </a:r>
            <a:r>
              <a:rPr lang="ru-RU" altLang="ru-RU" sz="2800" dirty="0">
                <a:solidFill>
                  <a:schemeClr val="tx2">
                    <a:lumMod val="50000"/>
                  </a:schemeClr>
                </a:solidFill>
              </a:rPr>
              <a:t>– предупреждение детского дорожно-транспортного травматизма</a:t>
            </a:r>
            <a:br>
              <a:rPr lang="ru-RU" altLang="ru-RU" sz="2800" dirty="0">
                <a:solidFill>
                  <a:schemeClr val="tx2">
                    <a:lumMod val="50000"/>
                  </a:schemeClr>
                </a:solidFill>
                <a:latin typeface="Candara" panose="020E0502030303020204"/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2"/>
            <a:ext cx="56886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Самым действенным методом доведения до детей элементарных правил поведения на дороге является сюжетно-ролевая игра, в которой они сами являются участниками. Увлекаясь игрой, дети усваивают основные требования правил, осознают, кто такие пешеходы, водители, регулировщики. У детей очень хорошо развито воображение, и только яркие моменты оставляют в их памяти нужные знания. Любой ребёнок быстрее поймёт и усвоит ПДД, преподнесённые не только в обыкновенной беседе, но и в сказке, викторине, игре.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785926"/>
            <a:ext cx="6143668" cy="142876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Сюжетно-ролевая </a:t>
            </a:r>
            <a:r>
              <a:rPr lang="ru-RU" sz="2800" b="1" dirty="0"/>
              <a:t>игра «Шоферы» </a:t>
            </a:r>
            <a:endParaRPr lang="ru-RU" sz="2800" b="1" dirty="0"/>
          </a:p>
          <a:p>
            <a:endParaRPr lang="ru-RU" sz="4200" b="1" dirty="0"/>
          </a:p>
          <a:p>
            <a:endParaRPr lang="ru-RU" sz="4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285728"/>
            <a:ext cx="6815110" cy="1428760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8051" y="3147449"/>
            <a:ext cx="3707697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07488"/>
            <a:ext cx="2736304" cy="4009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624736" cy="868958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Bahnschrift SemiBold Condensed" panose="020B0502040204020203" pitchFamily="34" charset="0"/>
              </a:rPr>
              <a:t>Сюжетно ролевая игра «Автобус»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Bahnschrift SemiBold 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71" y="1772816"/>
            <a:ext cx="3529477" cy="46499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7984" y="2364621"/>
            <a:ext cx="4128459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060848"/>
            <a:ext cx="2987064" cy="3982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971600" y="332656"/>
            <a:ext cx="6912768" cy="943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Condensed" panose="020B0502040204020203" pitchFamily="34" charset="0"/>
                <a:cs typeface="Times New Roman" panose="02020603050405020304" pitchFamily="18" charset="0"/>
              </a:rPr>
              <a:t>Сюжетно-ролевая игра : «Правила дорожные всем нам </a:t>
            </a:r>
            <a:endParaRPr lang="ru-RU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Condensed" panose="020B0502040204020203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Condensed" panose="020B0502040204020203" pitchFamily="34" charset="0"/>
                <a:cs typeface="Times New Roman" panose="02020603050405020304" pitchFamily="18" charset="0"/>
              </a:rPr>
              <a:t>знать положено».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Condensed" panose="020B05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048672" cy="157018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1772817"/>
            <a:ext cx="7067128" cy="1296143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оформление центра по ПДД;</a:t>
            </a:r>
            <a:endParaRPr lang="ru-RU" sz="2400" dirty="0"/>
          </a:p>
          <a:p>
            <a:r>
              <a:rPr lang="ru-RU" sz="2400" dirty="0"/>
              <a:t>оформление папок-передвижек;</a:t>
            </a:r>
            <a:endParaRPr lang="ru-RU" sz="2400" dirty="0"/>
          </a:p>
          <a:p>
            <a:r>
              <a:rPr lang="ru-RU" sz="2400" dirty="0"/>
              <a:t>беседы с родителями на тему ПДД;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23729" y="3068960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9784" y="1052736"/>
            <a:ext cx="17665963" cy="1756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513" y="4149080"/>
            <a:ext cx="2880319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8082" y="3283600"/>
            <a:ext cx="2909100" cy="2181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1" t="26166" r="13090" b="1"/>
          <a:stretch>
            <a:fillRect/>
          </a:stretch>
        </p:blipFill>
        <p:spPr>
          <a:xfrm rot="5400000">
            <a:off x="6480142" y="2806450"/>
            <a:ext cx="2757408" cy="1965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8744" y="4381022"/>
            <a:ext cx="2713282" cy="2034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" t="3453" r="18362" b="10995"/>
          <a:stretch>
            <a:fillRect/>
          </a:stretch>
        </p:blipFill>
        <p:spPr>
          <a:xfrm rot="5400000">
            <a:off x="4600742" y="3268672"/>
            <a:ext cx="2730255" cy="2211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36556"/>
            <a:ext cx="3279573" cy="43727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56792"/>
            <a:ext cx="3384376" cy="45125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1337334" y="548680"/>
            <a:ext cx="5178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/>
              </a:rPr>
              <a:t>«Как я с мамой перехожу дорогу»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1"/>
            <a:ext cx="3496888" cy="4584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165782" cy="4320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9" y="201562"/>
            <a:ext cx="676875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Использование ЦОР в работе с родителями 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5760640" cy="72008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Интернет коллекции по теме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ПДД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268760"/>
            <a:ext cx="7488832" cy="2304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prstClr val="black"/>
                </a:solidFill>
              </a:rPr>
              <a:t>Город Детства ДДД </a:t>
            </a:r>
            <a:r>
              <a:rPr lang="en-US" sz="2000" b="1" dirty="0" smtClean="0">
                <a:solidFill>
                  <a:srgbClr val="0070C0"/>
                </a:solidFill>
              </a:rPr>
              <a:t>http</a:t>
            </a:r>
            <a:r>
              <a:rPr lang="en-US" sz="2000" b="1" dirty="0">
                <a:solidFill>
                  <a:srgbClr val="0070C0"/>
                </a:solidFill>
              </a:rPr>
              <a:t>://www.dddgazeta.ru/ideas/teacher / 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http</a:t>
            </a:r>
            <a:r>
              <a:rPr lang="en-US" sz="2000" b="1" dirty="0">
                <a:solidFill>
                  <a:srgbClr val="0070C0"/>
                </a:solidFill>
              </a:rPr>
              <a:t>://perekrestok.ucoz.com/?page11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</a:rPr>
              <a:t>Школа </a:t>
            </a:r>
            <a:r>
              <a:rPr lang="ru-RU" sz="2000" b="1" dirty="0">
                <a:solidFill>
                  <a:prstClr val="black"/>
                </a:solidFill>
              </a:rPr>
              <a:t>жизни </a:t>
            </a:r>
            <a:r>
              <a:rPr lang="ru-RU" sz="2000" b="1" dirty="0" err="1" smtClean="0">
                <a:solidFill>
                  <a:prstClr val="black"/>
                </a:solidFill>
              </a:rPr>
              <a:t>ру</a:t>
            </a:r>
            <a:r>
              <a:rPr lang="en-US" sz="2000" b="1" dirty="0" smtClean="0"/>
              <a:t>https</a:t>
            </a:r>
            <a:r>
              <a:rPr lang="en-US" sz="2000" b="1" dirty="0"/>
              <a:t>://</a:t>
            </a:r>
            <a:r>
              <a:rPr lang="en-US" sz="2000" b="1" dirty="0">
                <a:solidFill>
                  <a:srgbClr val="0070C0"/>
                </a:solidFill>
              </a:rPr>
              <a:t>sites.google.com/site/skolazizn </a:t>
            </a:r>
            <a:r>
              <a:rPr lang="en-US" sz="2000" b="1" dirty="0" err="1">
                <a:solidFill>
                  <a:srgbClr val="0070C0"/>
                </a:solidFill>
              </a:rPr>
              <a:t>iru</a:t>
            </a:r>
            <a:r>
              <a:rPr lang="en-US" sz="2000" b="1" dirty="0">
                <a:solidFill>
                  <a:srgbClr val="0070C0"/>
                </a:solidFill>
              </a:rPr>
              <a:t>/home/</a:t>
            </a:r>
            <a:r>
              <a:rPr lang="en-US" sz="2000" b="1" dirty="0" err="1">
                <a:solidFill>
                  <a:srgbClr val="0070C0"/>
                </a:solidFill>
              </a:rPr>
              <a:t>religioznaabezopasnost</a:t>
            </a:r>
            <a:r>
              <a:rPr lang="en-US" sz="2000" b="1" dirty="0">
                <a:solidFill>
                  <a:srgbClr val="0070C0"/>
                </a:solidFill>
              </a:rPr>
              <a:t>/</a:t>
            </a:r>
            <a:r>
              <a:rPr lang="en-US" sz="2000" b="1" dirty="0" err="1">
                <a:solidFill>
                  <a:srgbClr val="0070C0"/>
                </a:solidFill>
              </a:rPr>
              <a:t>izucenie-obz-vskole</a:t>
            </a:r>
            <a:r>
              <a:rPr lang="en-US" sz="2000" b="1" dirty="0">
                <a:solidFill>
                  <a:srgbClr val="0070C0"/>
                </a:solidFill>
              </a:rPr>
              <a:t>/</a:t>
            </a:r>
            <a:r>
              <a:rPr lang="en-US" sz="2000" b="1" dirty="0" err="1">
                <a:solidFill>
                  <a:srgbClr val="0070C0"/>
                </a:solidFill>
              </a:rPr>
              <a:t>izucenie</a:t>
            </a:r>
            <a:r>
              <a:rPr lang="en-US" sz="2000" b="1" dirty="0">
                <a:solidFill>
                  <a:srgbClr val="0070C0"/>
                </a:solidFill>
              </a:rPr>
              <a:t>-</a:t>
            </a:r>
            <a:r>
              <a:rPr lang="en-US" sz="2000" b="1" dirty="0" err="1">
                <a:solidFill>
                  <a:srgbClr val="0070C0"/>
                </a:solidFill>
              </a:rPr>
              <a:t>obz</a:t>
            </a:r>
            <a:r>
              <a:rPr lang="en-US" sz="2000" b="1" dirty="0">
                <a:solidFill>
                  <a:srgbClr val="0070C0"/>
                </a:solidFill>
              </a:rPr>
              <a:t>-v-</a:t>
            </a:r>
            <a:r>
              <a:rPr lang="en-US" sz="2000" b="1" dirty="0" err="1">
                <a:solidFill>
                  <a:srgbClr val="0070C0"/>
                </a:solidFill>
              </a:rPr>
              <a:t>detskom</a:t>
            </a:r>
            <a:r>
              <a:rPr lang="en-US" sz="2000" b="1" dirty="0">
                <a:solidFill>
                  <a:srgbClr val="0070C0"/>
                </a:solidFill>
              </a:rPr>
              <a:t>-</a:t>
            </a:r>
            <a:r>
              <a:rPr lang="en-US" sz="2000" b="1" dirty="0" err="1">
                <a:solidFill>
                  <a:srgbClr val="0070C0"/>
                </a:solidFill>
              </a:rPr>
              <a:t>sadu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endParaRPr lang="ru-R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70C0"/>
                </a:solidFill>
              </a:rPr>
              <a:t>http</a:t>
            </a:r>
            <a:r>
              <a:rPr lang="en-US" sz="2000" b="1" dirty="0">
                <a:solidFill>
                  <a:srgbClr val="0070C0"/>
                </a:solidFill>
              </a:rPr>
              <a:t>://learningapps.org/index.php?cat </a:t>
            </a:r>
            <a:r>
              <a:rPr lang="en-US" sz="2000" b="1" dirty="0" err="1">
                <a:solidFill>
                  <a:srgbClr val="0070C0"/>
                </a:solidFill>
              </a:rPr>
              <a:t>egory</a:t>
            </a:r>
            <a:r>
              <a:rPr lang="en-US" sz="2000" b="1" dirty="0">
                <a:solidFill>
                  <a:srgbClr val="0070C0"/>
                </a:solidFill>
              </a:rPr>
              <a:t>=76&amp;s=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2686" y="3717032"/>
            <a:ext cx="66967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Ссылки для использования материала, размещенных на информационно-образовательных порталах по безопасности дорожного движения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Город дорог» 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  <a:hlinkClick r:id="rId1"/>
              </a:rPr>
              <a:t>https://pdd.fcp-pbdd.ru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solidFill>
                <a:srgbClr val="0070C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Сакла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  <a:hlinkClick r:id="rId2"/>
              </a:rPr>
              <a:t>http://sakla.ru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solidFill>
                <a:srgbClr val="0070C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дорожныеловушки.рф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 </a:t>
            </a:r>
            <a:endParaRPr lang="ru-RU" sz="2000" dirty="0" smtClean="0">
              <a:solidFill>
                <a:srgbClr val="0070C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также на интернет-портале «Добрая дорога детства» </a:t>
            </a:r>
            <a:r>
              <a:rPr lang="ru-RU" sz="2000" dirty="0" smtClean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http</a:t>
            </a:r>
            <a:r>
              <a:rPr lang="ru-RU" sz="2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://www.dddgazeta.ru</a:t>
            </a:r>
            <a:endParaRPr lang="ru-RU" sz="2000" dirty="0">
              <a:solidFill>
                <a:srgbClr val="0070C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432048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1897833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«Родителям о правилах дорожного движения»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«</a:t>
            </a:r>
            <a:r>
              <a:rPr lang="ru-RU" sz="2400" dirty="0"/>
              <a:t>О поведение в общественном транспорте»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«</a:t>
            </a:r>
            <a:r>
              <a:rPr lang="ru-RU" sz="2400" dirty="0"/>
              <a:t>О значении обучения детей дошкольного возраста правилам дорожного движения»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 родителями: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«Детское автокресло».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днс\Desktop\photo-output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101562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331640" y="476672"/>
            <a:ext cx="7632848" cy="5805264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Актуальность</a:t>
            </a:r>
            <a:r>
              <a:rPr lang="ru-RU" sz="2800" b="1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.</a:t>
            </a:r>
            <a:endParaRPr lang="ru-RU" sz="2800" b="1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800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dirty="0">
                <a:solidFill>
                  <a:prstClr val="black"/>
                </a:solidFill>
                <a:latin typeface="Bahnschrift" panose="020B0502040204020203" pitchFamily="34" charset="0"/>
                <a:cs typeface="+mn-cs"/>
              </a:rPr>
              <a:t>Обучение детей правилам дорожного движения – актуальная и просто жизненно необходимая задача в наше время. Ребёнку дошкольного возраста трудно понять ту опасность, которую представляет автомобиль. Зачастую виновниками дорожно-транспортного происшествия становятся сами дети, которые играют вблизи дорог, переходят улицу в неположенном месте. Легко ли научить ребёнка правильно вести себя на дороге? На первый взгляд, легко: надо только познакомить его с правилами ПДД и никаких проблем. На самом деле, очень трудно. Ведь сами родители почти каждый день на глазах своих детей нарушают эти правила, не задумываясь, что это ставит перед ребёнком неразрешимую задачу: как правильно? Как говорят, или как делают? Известно, что привычки, закреплённые в детстве, остаются на всю жизнь. Поэтому, с раннего возраста необходимо  в детях формировать привычку самосохранения, учить безопасному поведению на улице, дорогах, в транспорте и правилам дорожного движения. В этом должны принимать участие и родители, и мы - педагоги.</a:t>
            </a:r>
            <a:endParaRPr lang="ru-RU" sz="1800" dirty="0">
              <a:solidFill>
                <a:prstClr val="black"/>
              </a:solidFill>
              <a:latin typeface="Bahnschrift" panose="020B0502040204020203" pitchFamily="34" charset="0"/>
              <a:cs typeface="+mn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ru-RU" sz="29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472608" cy="77809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 проекта</a:t>
            </a:r>
            <a:endParaRPr lang="ru-RU" dirty="0"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196752"/>
            <a:ext cx="7427168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           </a:t>
            </a:r>
            <a:r>
              <a:rPr lang="ru-RU" sz="2400" b="1" u="sng" dirty="0"/>
              <a:t>Дети знают:</a:t>
            </a:r>
            <a:endParaRPr lang="ru-RU" sz="2400" b="1" u="sng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400" b="1" dirty="0"/>
              <a:t>участниками движения на дороге являются пешеходы и водители; </a:t>
            </a:r>
            <a:endParaRPr lang="ru-RU" sz="2400" b="1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400" b="1" dirty="0"/>
              <a:t>пешеходы передвигаются по тротуару, а транспорт по проезжей части дороги; </a:t>
            </a:r>
            <a:endParaRPr lang="ru-RU" sz="2400" b="1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400" b="1" dirty="0"/>
              <a:t>переходить дорогу можно только на пешеходном переходе, держа за руку взрослого; </a:t>
            </a:r>
            <a:endParaRPr lang="ru-RU" sz="2400" b="1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400" b="1" dirty="0"/>
              <a:t>светофор нужен для регулирования  движения на дороге;</a:t>
            </a:r>
            <a:endParaRPr lang="ru-RU" sz="2400" b="1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400" b="1" dirty="0"/>
              <a:t>играть и баловаться на дороге нельзя;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720840"/>
            <a:ext cx="61926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Bahnschrift" panose="020B0502040204020203" pitchFamily="34" charset="0"/>
              </a:rPr>
              <a:t>Таким образом, ЦОР интегрируют в себе мощные образовательные ресурсы, могут обеспечить среду формирования и проявления ключевых компетенций, к которым относятся в первую очередь информационная и коммуникативная. Эти технологии открывают принципиально новые методические подходы не только в формирования навыков безопасного поведения на улице у детей дошкольного возраста, но и в системе общего образования в </a:t>
            </a:r>
            <a:r>
              <a:rPr lang="ru-RU" sz="2000" dirty="0" smtClean="0">
                <a:latin typeface="Bahnschrift" panose="020B0502040204020203" pitchFamily="34" charset="0"/>
              </a:rPr>
              <a:t>целом.</a:t>
            </a:r>
            <a:endParaRPr lang="ru-RU" sz="2000" dirty="0">
              <a:latin typeface="Bahnschrif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836712"/>
            <a:ext cx="2160240" cy="369332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ВЫВОД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560840" cy="4680520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latin typeface="Franklin Gothic Medium" panose="020B0603020102020204" pitchFamily="34" charset="0"/>
              </a:rPr>
              <a:t>Соблюдайте Правила дорожного движения и будьте осторожны на дорогах!</a:t>
            </a:r>
            <a:br>
              <a:rPr lang="ru-RU" sz="5400" dirty="0">
                <a:latin typeface="Franklin Gothic Medium" panose="020B0603020102020204" pitchFamily="34" charset="0"/>
              </a:rPr>
            </a:br>
            <a:br>
              <a:rPr lang="ru-RU" sz="5400" dirty="0">
                <a:latin typeface="Franklin Gothic Medium" panose="020B0603020102020204" pitchFamily="34" charset="0"/>
              </a:rPr>
            </a:br>
            <a:r>
              <a:rPr lang="ru-RU" sz="5400" dirty="0">
                <a:latin typeface="Franklin Gothic Medium" panose="020B0603020102020204" pitchFamily="34" charset="0"/>
              </a:rPr>
              <a:t>Спасибо за внимание!</a:t>
            </a:r>
            <a:endParaRPr lang="ru-RU" sz="5400" dirty="0">
              <a:latin typeface="Franklin Gothic Medium" panose="020B0603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5760640" cy="648072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0" dirty="0">
                <a:solidFill>
                  <a:schemeClr val="accent4"/>
                </a:solidFill>
                <a:effectLst/>
                <a:latin typeface="Bahnschrift SemiCondensed" panose="020B0502040204020203" pitchFamily="34" charset="0"/>
              </a:rPr>
              <a:t>Паспорт  проекта</a:t>
            </a:r>
            <a:endParaRPr lang="ru-RU" b="0" dirty="0">
              <a:solidFill>
                <a:schemeClr val="accent4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196752"/>
            <a:ext cx="7427168" cy="525658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800" b="1" i="1" dirty="0">
                <a:solidFill>
                  <a:srgbClr val="7030A0"/>
                </a:solidFill>
                <a:latin typeface="Candara" panose="020E0502030303020204" pitchFamily="34" charset="0"/>
                <a:ea typeface="Calibri" panose="020F0502020204030204"/>
                <a:cs typeface="Times New Roman" panose="02020603050405020304"/>
              </a:rPr>
              <a:t> </a:t>
            </a:r>
            <a:endParaRPr lang="ru-RU" sz="2800" b="1" i="1" dirty="0">
              <a:solidFill>
                <a:srgbClr val="7030A0"/>
              </a:solidFill>
              <a:latin typeface="Candara" panose="020E0502030303020204" pitchFamily="34" charset="0"/>
              <a:ea typeface="Calibri" panose="020F0502020204030204"/>
              <a:cs typeface="Times New Roman" panose="02020603050405020304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400" b="1" i="1" dirty="0">
                <a:ea typeface="Calibri" panose="020F0502020204030204"/>
              </a:rPr>
              <a:t> </a:t>
            </a:r>
            <a:endParaRPr lang="ru-RU" sz="3400" b="1" i="1" dirty="0" smtClean="0">
              <a:ea typeface="Calibri" panose="020F0502020204030204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300" b="1" i="1" dirty="0" smtClean="0">
                <a:ea typeface="Calibri" panose="020F0502020204030204"/>
              </a:rPr>
              <a:t> </a:t>
            </a:r>
            <a:r>
              <a:rPr lang="ru-RU" sz="3300" b="1" i="1" dirty="0">
                <a:ea typeface="Calibri" panose="020F0502020204030204"/>
              </a:rPr>
              <a:t>Цель:</a:t>
            </a:r>
            <a:r>
              <a:rPr lang="ru-RU" sz="3300" b="1" i="1" dirty="0">
                <a:solidFill>
                  <a:srgbClr val="0070C0"/>
                </a:solidFill>
                <a:ea typeface="Calibri" panose="020F0502020204030204"/>
              </a:rPr>
              <a:t> </a:t>
            </a:r>
            <a:r>
              <a:rPr lang="ru-RU" sz="3300" b="1" u="sng" dirty="0">
                <a:solidFill>
                  <a:srgbClr val="0070C0"/>
                </a:solidFill>
                <a:latin typeface="Bahnschrift" panose="020B0502040204020203" pitchFamily="34" charset="0"/>
              </a:rPr>
              <a:t>Цель:</a:t>
            </a:r>
            <a:r>
              <a:rPr lang="ru-RU" sz="3300" b="1" dirty="0">
                <a:solidFill>
                  <a:srgbClr val="0070C0"/>
                </a:solidFill>
                <a:latin typeface="Bahnschrift" panose="020B0502040204020203" pitchFamily="34" charset="0"/>
              </a:rPr>
              <a:t> дать представление о светофоре, учить понимать значение красного, желтого, зеленого сигналов светофора;</a:t>
            </a:r>
            <a:endParaRPr lang="ru-RU" sz="33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300" b="1" dirty="0">
                <a:solidFill>
                  <a:srgbClr val="0070C0"/>
                </a:solidFill>
                <a:latin typeface="Bahnschrift" panose="020B0502040204020203" pitchFamily="34" charset="0"/>
              </a:rPr>
              <a:t>развивать речь, интерес к ПДД; воспитывать внимание и культуру поведения детей на дорогах.</a:t>
            </a:r>
            <a:endParaRPr lang="ru-RU" sz="33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ru-RU" sz="3300" b="1" dirty="0">
                <a:solidFill>
                  <a:srgbClr val="0070C0"/>
                </a:solidFill>
                <a:ea typeface="Calibri" panose="020F0502020204030204"/>
              </a:rPr>
              <a:t> </a:t>
            </a:r>
            <a:endParaRPr lang="ru-RU" sz="3300" b="1" dirty="0">
              <a:solidFill>
                <a:srgbClr val="0070C0"/>
              </a:solidFill>
              <a:ea typeface="Calibri" panose="020F0502020204030204"/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a typeface="Calibri" panose="020F0502020204030204"/>
              </a:rPr>
              <a:t> </a:t>
            </a:r>
            <a:endParaRPr lang="ru-RU" sz="2800" dirty="0">
              <a:solidFill>
                <a:schemeClr val="tx2">
                  <a:lumMod val="50000"/>
                </a:schemeClr>
              </a:solidFill>
              <a:ea typeface="Calibri" panose="020F0502020204030204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400" b="1" i="1" dirty="0">
                <a:ea typeface="Calibri" panose="020F0502020204030204"/>
              </a:rPr>
              <a:t>  Задачи:</a:t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ea typeface="Calibri" panose="020F0502020204030204"/>
              </a:rPr>
            </a:br>
            <a:endParaRPr lang="ru-RU" sz="2400" b="1" dirty="0">
              <a:solidFill>
                <a:prstClr val="black"/>
              </a:solidFill>
              <a:latin typeface="Comic Sans MS" panose="030F0702030302020204" pitchFamily="66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prstClr val="black"/>
                </a:solidFill>
                <a:latin typeface="Comic Sans MS" panose="030F0702030302020204" pitchFamily="66" charset="0"/>
                <a:cs typeface="+mn-cs"/>
              </a:rPr>
              <a:t>1</a:t>
            </a:r>
            <a:r>
              <a:rPr lang="ru-RU" sz="2900" dirty="0">
                <a:solidFill>
                  <a:prstClr val="black"/>
                </a:solidFill>
                <a:latin typeface="Bahnschrift" panose="020B0502040204020203" pitchFamily="34" charset="0"/>
                <a:cs typeface="+mn-cs"/>
              </a:rPr>
              <a:t>. </a:t>
            </a:r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cs typeface="+mn-cs"/>
              </a:rPr>
              <a:t>Формировать первичные представления детей об опасностях на улице города.</a:t>
            </a:r>
            <a:endParaRPr lang="ru-RU" sz="3600" dirty="0">
              <a:solidFill>
                <a:srgbClr val="0070C0"/>
              </a:solidFill>
              <a:latin typeface="Bahnschrift" panose="020B0502040204020203" pitchFamily="34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cs typeface="+mn-cs"/>
              </a:rPr>
              <a:t>2. Развивать и совершенствовать знания детей о правилах дорожного движения и необходимости их соблюдения.</a:t>
            </a:r>
            <a:endParaRPr lang="ru-RU" sz="3600" dirty="0">
              <a:solidFill>
                <a:srgbClr val="0070C0"/>
              </a:solidFill>
              <a:latin typeface="Bahnschrift" panose="020B0502040204020203" pitchFamily="34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cs typeface="+mn-cs"/>
              </a:rPr>
              <a:t>3. Закреплять правила дорожного движения и практические навыки поведения на дороге в условиях игрового пространства.</a:t>
            </a:r>
            <a:endParaRPr lang="ru-RU" sz="3600" dirty="0">
              <a:solidFill>
                <a:srgbClr val="0070C0"/>
              </a:solidFill>
              <a:latin typeface="Bahnschrift" panose="020B0502040204020203" pitchFamily="34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cs typeface="+mn-cs"/>
              </a:rPr>
              <a:t>4. Воспитывать культуру поведения на улице и в транспорте.</a:t>
            </a:r>
            <a:endParaRPr lang="ru-RU" sz="3600" dirty="0">
              <a:solidFill>
                <a:srgbClr val="0070C0"/>
              </a:solidFill>
              <a:latin typeface="Bahnschrift" panose="020B0502040204020203" pitchFamily="34" charset="0"/>
              <a:cs typeface="+mn-cs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cs typeface="+mn-cs"/>
              </a:rPr>
              <a:t>5. Расширять педагогическую грамотность родителей по вопросам безопасного поведения детей на дорогах.</a:t>
            </a:r>
            <a:endParaRPr lang="ru-RU" sz="3600" dirty="0">
              <a:solidFill>
                <a:srgbClr val="0070C0"/>
              </a:solidFill>
              <a:latin typeface="Bahnschrift" panose="020B0502040204020203" pitchFamily="34" charset="0"/>
              <a:cs typeface="+mn-cs"/>
            </a:endParaRPr>
          </a:p>
          <a:p>
            <a:pPr marL="0" indent="0">
              <a:spcBef>
                <a:spcPts val="0"/>
              </a:spcBef>
              <a:buNone/>
            </a:pPr>
            <a:br>
              <a:rPr lang="ru-RU" sz="3600" dirty="0">
                <a:solidFill>
                  <a:srgbClr val="0070C0"/>
                </a:solidFill>
                <a:latin typeface="Bahnschrift" panose="020B0502040204020203" pitchFamily="34" charset="0"/>
                <a:ea typeface="Calibri" panose="020F0502020204030204"/>
              </a:rPr>
            </a:br>
            <a:r>
              <a:rPr lang="ru-RU" sz="3600" dirty="0">
                <a:solidFill>
                  <a:srgbClr val="0070C0"/>
                </a:solidFill>
                <a:ea typeface="Calibri" panose="020F0502020204030204"/>
              </a:rPr>
              <a:t>      </a:t>
            </a:r>
            <a:br>
              <a:rPr lang="ru-RU" sz="3600" dirty="0">
                <a:solidFill>
                  <a:srgbClr val="0070C0"/>
                </a:solidFill>
                <a:latin typeface="Calibri" panose="020F0502020204030204"/>
                <a:ea typeface="Calibri" panose="020F0502020204030204"/>
                <a:cs typeface="Times New Roman" panose="02020603050405020304"/>
              </a:rPr>
            </a:br>
            <a:br>
              <a:rPr lang="ru-RU" sz="2800" dirty="0">
                <a:solidFill>
                  <a:schemeClr val="tx2">
                    <a:lumMod val="50000"/>
                  </a:schemeClr>
                </a:solidFill>
                <a:latin typeface="Calibri" panose="020F0502020204030204"/>
                <a:ea typeface="Calibri" panose="020F0502020204030204"/>
                <a:cs typeface="Times New Roman" panose="02020603050405020304"/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5636" y="2132856"/>
            <a:ext cx="6264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и игра – это два взаимосвязанных понятия. Безопасность напрямую зависит от тех игр, в которые играет дошкольник. Именно игра позволяет ребёнку смоделировать окружающий мир, найти свое безопасное и комфортное место в нём.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980728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4F81BD"/>
                </a:solidFill>
                <a:latin typeface="Times New Roman" panose="02020603050405020304" pitchFamily="18" charset="0"/>
              </a:rPr>
              <a:t>Гипотеза</a:t>
            </a:r>
            <a:endParaRPr lang="en-US" sz="4800" b="1" dirty="0">
              <a:solidFill>
                <a:srgbClr val="4F81BD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20040"/>
            <a:ext cx="5976664" cy="660688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chemeClr val="accent4"/>
                </a:solidFill>
                <a:effectLst/>
                <a:latin typeface="Bahnschrift SemiCondensed" panose="020B0502040204020203" pitchFamily="34" charset="0"/>
              </a:rPr>
              <a:t>Ожидаемые  результаты</a:t>
            </a:r>
            <a:endParaRPr lang="ru-RU" dirty="0">
              <a:solidFill>
                <a:schemeClr val="accent4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916832"/>
            <a:ext cx="7416824" cy="494116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>
                <a:latin typeface="Bahnschrift" panose="020B0502040204020203" pitchFamily="34" charset="0"/>
              </a:rPr>
              <a:t>знать алгоритм перехода дороги «</a:t>
            </a:r>
            <a:r>
              <a:rPr lang="ru-RU" sz="2000" dirty="0" smtClean="0">
                <a:latin typeface="Bahnschrift" panose="020B0502040204020203" pitchFamily="34" charset="0"/>
              </a:rPr>
              <a:t>остановись-посмотри-перейди</a:t>
            </a:r>
            <a:r>
              <a:rPr lang="ru-RU" sz="2000" dirty="0">
                <a:latin typeface="Bahnschrift" panose="020B0502040204020203" pitchFamily="34" charset="0"/>
              </a:rPr>
              <a:t>»; - иметь представления о видах транспорта (воздушный, наземный, водный</a:t>
            </a:r>
            <a:r>
              <a:rPr lang="ru-RU" sz="2000" dirty="0" smtClean="0">
                <a:latin typeface="Bahnschrift" panose="020B0502040204020203" pitchFamily="34" charset="0"/>
              </a:rPr>
              <a:t>);</a:t>
            </a:r>
            <a:endParaRPr lang="ru-RU" sz="2000" dirty="0" smtClean="0">
              <a:latin typeface="Bahnschrift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Bahnschrift" panose="020B0502040204020203" pitchFamily="34" charset="0"/>
              </a:rPr>
              <a:t> </a:t>
            </a:r>
            <a:r>
              <a:rPr lang="ru-RU" sz="2000" dirty="0">
                <a:latin typeface="Bahnschrift" panose="020B0502040204020203" pitchFamily="34" charset="0"/>
              </a:rPr>
              <a:t>- различать наземный пешеходный переход и средство регулирования дорожного движения(светофор), а так же дорожный знак «Пешеходный переход»; </a:t>
            </a:r>
            <a:endParaRPr lang="ru-RU" sz="2000" dirty="0" smtClean="0">
              <a:latin typeface="Bahnschrift" panose="020B05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Bahnschrift" panose="020B0502040204020203" pitchFamily="34" charset="0"/>
              </a:rPr>
              <a:t>- </a:t>
            </a:r>
            <a:r>
              <a:rPr lang="ru-RU" sz="2000" dirty="0">
                <a:latin typeface="Bahnschrift" panose="020B0502040204020203" pitchFamily="34" charset="0"/>
              </a:rPr>
              <a:t>знать, что обозначают цвета светофора - воспитать грамотных пешеходов</a:t>
            </a:r>
            <a:endParaRPr lang="ru-RU" sz="2000" dirty="0">
              <a:latin typeface="Bahnschrif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20040"/>
            <a:ext cx="6868616" cy="732696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dirty="0">
                <a:solidFill>
                  <a:schemeClr val="accent4"/>
                </a:solidFill>
                <a:effectLst/>
              </a:rPr>
              <a:t>   </a:t>
            </a:r>
            <a:r>
              <a:rPr lang="ru-RU" dirty="0"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</a:t>
            </a:r>
            <a:endParaRPr lang="ru-RU" dirty="0"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1700808"/>
            <a:ext cx="7283152" cy="442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altLang="ru-RU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000" dirty="0"/>
              <a:t>1</a:t>
            </a:r>
            <a:r>
              <a:rPr lang="ru-RU" altLang="ru-RU" sz="2000" b="1" dirty="0">
                <a:solidFill>
                  <a:srgbClr val="002060"/>
                </a:solidFill>
              </a:rPr>
              <a:t>. Использование литературы: «Про правила дорожного движения» С.Волков, «Правила дорожного движения для школьников и малышей»  Д.Орлова, «Правила безопасного поведения на дороге» Г.Н. </a:t>
            </a:r>
            <a:r>
              <a:rPr lang="ru-RU" altLang="ru-RU" sz="2000" b="1" dirty="0" err="1">
                <a:solidFill>
                  <a:srgbClr val="002060"/>
                </a:solidFill>
              </a:rPr>
              <a:t>Элькин</a:t>
            </a:r>
            <a:endParaRPr lang="ru-RU" altLang="ru-RU" sz="2000" b="1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000" b="1" dirty="0">
                <a:solidFill>
                  <a:srgbClr val="002060"/>
                </a:solidFill>
              </a:rPr>
              <a:t>2.Рассматривание дидактических картинок с изображениями различных видов транспорта, плакат по ПДД</a:t>
            </a:r>
            <a:br>
              <a:rPr lang="ru-RU" altLang="ru-RU" sz="2000" b="1" dirty="0">
                <a:solidFill>
                  <a:srgbClr val="002060"/>
                </a:solidFill>
              </a:rPr>
            </a:br>
            <a:r>
              <a:rPr lang="ru-RU" altLang="ru-RU" sz="2000" b="1" dirty="0">
                <a:solidFill>
                  <a:srgbClr val="002060"/>
                </a:solidFill>
              </a:rPr>
              <a:t>3. Использование дидактических  и настольных игр:</a:t>
            </a:r>
            <a:br>
              <a:rPr lang="ru-RU" altLang="ru-RU" sz="2000" b="1" dirty="0">
                <a:solidFill>
                  <a:srgbClr val="002060"/>
                </a:solidFill>
              </a:rPr>
            </a:br>
            <a:r>
              <a:rPr lang="ru-RU" altLang="ru-RU" sz="2000" b="1" dirty="0">
                <a:solidFill>
                  <a:srgbClr val="002060"/>
                </a:solidFill>
              </a:rPr>
              <a:t>«На чем мы ездим», «Светофор»,  «Чего не хватает».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332656"/>
            <a:ext cx="73448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Работа воспитателя при подготовке к проекту: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420888"/>
            <a:ext cx="6768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Консультации на тему «Улицы нашего города», «Наш друг светофор» </a:t>
            </a:r>
            <a:endParaRPr lang="ru-RU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Создание и разработка картотеки дидактических и подвижных игр по Правилам дорожного движения. </a:t>
            </a:r>
            <a:endParaRPr lang="ru-RU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Подбор материала о Правилах дорожного движения.</a:t>
            </a:r>
            <a:endParaRPr lang="en-US" sz="24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 descr="https://af12.mail.ru/cgi-bin/readmsg?id=16798154270040824142;0;1;1&amp;mode=attachment&amp;email=pgazihanova@gmail.com&amp;ct=image%2fjpeg&amp;cn=65737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196752"/>
            <a:ext cx="56166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ЦОР по сравнению с традиционными формами обучения дошкольников, обладают рядом преимуществ 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ahnschrift" panose="020B0502040204020203" pitchFamily="34" charset="0"/>
              </a:rPr>
              <a:t>сочетают </a:t>
            </a:r>
            <a:r>
              <a:rPr lang="ru-RU" dirty="0">
                <a:latin typeface="Bahnschrift" panose="020B0502040204020203" pitchFamily="34" charset="0"/>
              </a:rPr>
              <a:t>в себе динамику, звук и изображение, что позволяет поддерживать интерес и внимание </a:t>
            </a:r>
            <a:r>
              <a:rPr lang="ru-RU" dirty="0" smtClean="0">
                <a:latin typeface="Bahnschrift" panose="020B0502040204020203" pitchFamily="34" charset="0"/>
              </a:rPr>
              <a:t>ребенка. </a:t>
            </a:r>
            <a:endParaRPr lang="ru-RU" dirty="0" smtClean="0">
              <a:latin typeface="Bahnschrif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ahnschrift" panose="020B0502040204020203" pitchFamily="34" charset="0"/>
              </a:rPr>
              <a:t>позволяют </a:t>
            </a:r>
            <a:r>
              <a:rPr lang="ru-RU" dirty="0">
                <a:latin typeface="Bahnschrift" panose="020B0502040204020203" pitchFamily="34" charset="0"/>
              </a:rPr>
              <a:t>моделировать такие жизненные ситуации, которые нельзя увидеть в повседневной жизни </a:t>
            </a:r>
            <a:r>
              <a:rPr lang="ru-RU" dirty="0" smtClean="0">
                <a:latin typeface="Bahnschrift" panose="020B0502040204020203" pitchFamily="34" charset="0"/>
              </a:rPr>
              <a:t>.</a:t>
            </a:r>
            <a:endParaRPr lang="ru-RU" dirty="0" smtClean="0">
              <a:latin typeface="Bahnschrif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ahnschrift" panose="020B0502040204020203" pitchFamily="34" charset="0"/>
              </a:rPr>
              <a:t>облегчают </a:t>
            </a:r>
            <a:r>
              <a:rPr lang="ru-RU" dirty="0">
                <a:latin typeface="Bahnschrift" panose="020B0502040204020203" pitchFamily="34" charset="0"/>
              </a:rPr>
              <a:t>процесс зрительного восприятия и запоминания информации с помощью ярких образов понятных дошкольникам </a:t>
            </a:r>
            <a:r>
              <a:rPr lang="ru-RU" dirty="0" smtClean="0">
                <a:latin typeface="Bahnschrift" panose="020B0502040204020203" pitchFamily="34" charset="0"/>
              </a:rPr>
              <a:t>.</a:t>
            </a:r>
            <a:endParaRPr lang="ru-RU" dirty="0" smtClean="0">
              <a:latin typeface="Bahnschrif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Bahnschrift" panose="020B0502040204020203" pitchFamily="34" charset="0"/>
              </a:rPr>
              <a:t>позволяют </a:t>
            </a:r>
            <a:r>
              <a:rPr lang="ru-RU" dirty="0">
                <a:latin typeface="Bahnschrift" panose="020B0502040204020203" pitchFamily="34" charset="0"/>
              </a:rPr>
              <a:t>заменить почти все традиционные технические средства обучения </a:t>
            </a:r>
            <a:r>
              <a:rPr lang="ru-RU" dirty="0" smtClean="0">
                <a:latin typeface="Bahnschrift" panose="020B0502040204020203" pitchFamily="34" charset="0"/>
              </a:rPr>
              <a:t>.</a:t>
            </a:r>
            <a:endParaRPr lang="ru-RU" dirty="0">
              <a:latin typeface="Bahnschrif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7613</Words>
  <Application>WPS Presentation</Application>
  <PresentationFormat>Экран (4:3)</PresentationFormat>
  <Paragraphs>166</Paragraphs>
  <Slides>32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5" baseType="lpstr">
      <vt:lpstr>Arial</vt:lpstr>
      <vt:lpstr>SimSun</vt:lpstr>
      <vt:lpstr>Wingdings</vt:lpstr>
      <vt:lpstr>Georgia</vt:lpstr>
      <vt:lpstr>Times New Roman</vt:lpstr>
      <vt:lpstr>Adobe Hebrew</vt:lpstr>
      <vt:lpstr>Segoe Print</vt:lpstr>
      <vt:lpstr>Arial Black</vt:lpstr>
      <vt:lpstr>Candara</vt:lpstr>
      <vt:lpstr>Comic Sans MS</vt:lpstr>
      <vt:lpstr>Bahnschrift</vt:lpstr>
      <vt:lpstr>Calibri</vt:lpstr>
      <vt:lpstr>Bahnschrift SemiCondensed</vt:lpstr>
      <vt:lpstr>Candara</vt:lpstr>
      <vt:lpstr>Calibri</vt:lpstr>
      <vt:lpstr>Times New Roman</vt:lpstr>
      <vt:lpstr>Trebuchet MS</vt:lpstr>
      <vt:lpstr>Microsoft YaHei</vt:lpstr>
      <vt:lpstr>Arial Unicode MS</vt:lpstr>
      <vt:lpstr>Cambria</vt:lpstr>
      <vt:lpstr>Bahnschrift SemiBold Condensed</vt:lpstr>
      <vt:lpstr>Franklin Gothic Medium</vt:lpstr>
      <vt:lpstr>Воздушный поток</vt:lpstr>
      <vt:lpstr> муниципальное бюджетное дошкольное образовательное учреждение детский сад №18 «Мишутка»</vt:lpstr>
      <vt:lpstr>PowerPoint 演示文稿</vt:lpstr>
      <vt:lpstr>PowerPoint 演示文稿</vt:lpstr>
      <vt:lpstr>Паспорт  проекта</vt:lpstr>
      <vt:lpstr>PowerPoint 演示文稿</vt:lpstr>
      <vt:lpstr>Ожидаемые  результаты</vt:lpstr>
      <vt:lpstr>   Предварительная работа</vt:lpstr>
      <vt:lpstr>PowerPoint 演示文稿</vt:lpstr>
      <vt:lpstr>PowerPoint 演示文稿</vt:lpstr>
      <vt:lpstr>PowerPoint 演示文稿</vt:lpstr>
      <vt:lpstr>PowerPoint 演示文稿</vt:lpstr>
      <vt:lpstr>Социально-коммуникативное развитие</vt:lpstr>
      <vt:lpstr>PowerPoint 演示文稿</vt:lpstr>
      <vt:lpstr>PowerPoint 演示文稿</vt:lpstr>
      <vt:lpstr>Познавательное развитие </vt:lpstr>
      <vt:lpstr>Речевое развитие</vt:lpstr>
      <vt:lpstr>Художественно-эстетическое развитие</vt:lpstr>
      <vt:lpstr>PowerPoint 演示文稿</vt:lpstr>
      <vt:lpstr>Физическое развитие</vt:lpstr>
      <vt:lpstr>PowerPoint 演示文稿</vt:lpstr>
      <vt:lpstr>Совместная деятельность</vt:lpstr>
      <vt:lpstr>Сюжетно ролевая игра «Автобус»</vt:lpstr>
      <vt:lpstr>PowerPoint 演示文稿</vt:lpstr>
      <vt:lpstr>Взаимодействие с семьями воспитанников</vt:lpstr>
      <vt:lpstr>PowerPoint 演示文稿</vt:lpstr>
      <vt:lpstr>PowerPoint 演示文稿</vt:lpstr>
      <vt:lpstr>PowerPoint 演示文稿</vt:lpstr>
      <vt:lpstr>PowerPoint 演示文稿</vt:lpstr>
      <vt:lpstr>Проведение с родителями: Консультации : «Детское автокресло».</vt:lpstr>
      <vt:lpstr>Результат  проекта</vt:lpstr>
      <vt:lpstr>PowerPoint 演示文稿</vt:lpstr>
      <vt:lpstr>Соблюдайте Правила дорожного движения и будьте осторожны на дорогах!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друг светофор презентация проекта по ознакомлению с правилами дорожного движения во 2 младшей группе</dc:title>
  <dc:creator>Юляшка</dc:creator>
  <cp:lastModifiedBy>Патимат Газиханова</cp:lastModifiedBy>
  <cp:revision>129</cp:revision>
  <cp:lastPrinted>2023-03-26T17:26:00Z</cp:lastPrinted>
  <dcterms:created xsi:type="dcterms:W3CDTF">2014-06-19T09:12:00Z</dcterms:created>
  <dcterms:modified xsi:type="dcterms:W3CDTF">2024-12-14T21:55:43Z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17C1B391935C4C079C268F10B8C22C02_12</vt:lpwstr>
  </property>
  <property fmtid="{D5CDD505-2E9C-101B-9397-08002B2CF9AE}" pid="3" name="KSOProductBuildVer">
    <vt:lpwstr>1049-12.2.0.19307</vt:lpwstr>
  </property>
</Properties>
</file>