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4F60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F60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F60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F60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12"/>
            <a:ext cx="9143631" cy="91366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58659" y="168021"/>
            <a:ext cx="7849361" cy="4252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4F6028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0461" y="1070533"/>
            <a:ext cx="8434705" cy="4131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9.jpg"/><Relationship Id="rId7" Type="http://schemas.openxmlformats.org/officeDocument/2006/relationships/image" Target="../media/image53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jpg"/><Relationship Id="rId11" Type="http://schemas.openxmlformats.org/officeDocument/2006/relationships/image" Target="../media/image57.jpg"/><Relationship Id="rId5" Type="http://schemas.openxmlformats.org/officeDocument/2006/relationships/image" Target="../media/image51.jpg"/><Relationship Id="rId10" Type="http://schemas.openxmlformats.org/officeDocument/2006/relationships/image" Target="../media/image56.png"/><Relationship Id="rId4" Type="http://schemas.openxmlformats.org/officeDocument/2006/relationships/image" Target="../media/image50.jpg"/><Relationship Id="rId9" Type="http://schemas.openxmlformats.org/officeDocument/2006/relationships/image" Target="../media/image55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g"/><Relationship Id="rId3" Type="http://schemas.openxmlformats.org/officeDocument/2006/relationships/image" Target="../media/image59.jpg"/><Relationship Id="rId7" Type="http://schemas.openxmlformats.org/officeDocument/2006/relationships/image" Target="../media/image63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jpg"/><Relationship Id="rId11" Type="http://schemas.openxmlformats.org/officeDocument/2006/relationships/image" Target="../media/image66.jpg"/><Relationship Id="rId5" Type="http://schemas.openxmlformats.org/officeDocument/2006/relationships/image" Target="../media/image61.jpg"/><Relationship Id="rId10" Type="http://schemas.openxmlformats.org/officeDocument/2006/relationships/image" Target="../media/image56.png"/><Relationship Id="rId4" Type="http://schemas.openxmlformats.org/officeDocument/2006/relationships/image" Target="../media/image60.jpg"/><Relationship Id="rId9" Type="http://schemas.openxmlformats.org/officeDocument/2006/relationships/image" Target="../media/image65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3" Type="http://schemas.openxmlformats.org/officeDocument/2006/relationships/image" Target="../media/image56.png"/><Relationship Id="rId7" Type="http://schemas.openxmlformats.org/officeDocument/2006/relationships/image" Target="../media/image71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image" Target="../media/image73.jpg"/><Relationship Id="rId7" Type="http://schemas.openxmlformats.org/officeDocument/2006/relationships/image" Target="../media/image7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6.jpg"/><Relationship Id="rId5" Type="http://schemas.openxmlformats.org/officeDocument/2006/relationships/image" Target="../media/image75.jpg"/><Relationship Id="rId4" Type="http://schemas.openxmlformats.org/officeDocument/2006/relationships/image" Target="../media/image74.jpg"/><Relationship Id="rId9" Type="http://schemas.openxmlformats.org/officeDocument/2006/relationships/image" Target="../media/image79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3" Type="http://schemas.openxmlformats.org/officeDocument/2006/relationships/image" Target="../media/image81.jpg"/><Relationship Id="rId7" Type="http://schemas.openxmlformats.org/officeDocument/2006/relationships/image" Target="../media/image39.jp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jpg"/><Relationship Id="rId11" Type="http://schemas.openxmlformats.org/officeDocument/2006/relationships/image" Target="../media/image56.png"/><Relationship Id="rId5" Type="http://schemas.openxmlformats.org/officeDocument/2006/relationships/image" Target="../media/image83.jpg"/><Relationship Id="rId10" Type="http://schemas.openxmlformats.org/officeDocument/2006/relationships/image" Target="../media/image85.jpg"/><Relationship Id="rId4" Type="http://schemas.openxmlformats.org/officeDocument/2006/relationships/image" Target="../media/image82.jpg"/><Relationship Id="rId9" Type="http://schemas.openxmlformats.org/officeDocument/2006/relationships/image" Target="../media/image4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jpg"/><Relationship Id="rId4" Type="http://schemas.openxmlformats.org/officeDocument/2006/relationships/image" Target="../media/image23.jpg"/><Relationship Id="rId9" Type="http://schemas.openxmlformats.org/officeDocument/2006/relationships/image" Target="../media/image28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jpg"/><Relationship Id="rId7" Type="http://schemas.openxmlformats.org/officeDocument/2006/relationships/image" Target="../media/image35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Relationship Id="rId9" Type="http://schemas.openxmlformats.org/officeDocument/2006/relationships/image" Target="../media/image3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11" Type="http://schemas.openxmlformats.org/officeDocument/2006/relationships/image" Target="../media/image47.jpg"/><Relationship Id="rId5" Type="http://schemas.openxmlformats.org/officeDocument/2006/relationships/image" Target="../media/image41.jpg"/><Relationship Id="rId10" Type="http://schemas.openxmlformats.org/officeDocument/2006/relationships/image" Target="../media/image46.jpg"/><Relationship Id="rId4" Type="http://schemas.openxmlformats.org/officeDocument/2006/relationships/image" Target="../media/image40.jp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9143631" cy="685726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869343" y="479425"/>
            <a:ext cx="24364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i="1" spc="-10" dirty="0">
                <a:solidFill>
                  <a:srgbClr val="4F6028"/>
                </a:solidFill>
                <a:latin typeface="Times New Roman"/>
                <a:cs typeface="Times New Roman"/>
              </a:rPr>
              <a:t>Дошкольное</a:t>
            </a:r>
            <a:r>
              <a:rPr sz="1800" i="1" spc="-95" dirty="0">
                <a:solidFill>
                  <a:srgbClr val="4F6028"/>
                </a:solidFill>
                <a:latin typeface="Times New Roman"/>
                <a:cs typeface="Times New Roman"/>
              </a:rPr>
              <a:t> </a:t>
            </a:r>
            <a:r>
              <a:rPr sz="1800" i="1" spc="-10" dirty="0">
                <a:solidFill>
                  <a:srgbClr val="4F6028"/>
                </a:solidFill>
                <a:latin typeface="Times New Roman"/>
                <a:cs typeface="Times New Roman"/>
              </a:rPr>
              <a:t>образование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1605241"/>
            <a:ext cx="8364956" cy="236808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599401" y="1691995"/>
            <a:ext cx="8085455" cy="219900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28600" rIns="0" bIns="0" rtlCol="0">
            <a:spAutoFit/>
          </a:bodyPr>
          <a:lstStyle/>
          <a:p>
            <a:pPr marL="2349500">
              <a:lnSpc>
                <a:spcPts val="4310"/>
              </a:lnSpc>
              <a:spcBef>
                <a:spcPts val="1800"/>
              </a:spcBef>
            </a:pPr>
            <a:r>
              <a:rPr sz="3600" b="1" spc="-70" dirty="0">
                <a:solidFill>
                  <a:srgbClr val="4F6028"/>
                </a:solidFill>
                <a:latin typeface="Times New Roman"/>
                <a:cs typeface="Times New Roman"/>
              </a:rPr>
              <a:t>Развивающая</a:t>
            </a:r>
            <a:r>
              <a:rPr sz="3600" b="1" spc="-155" dirty="0">
                <a:solidFill>
                  <a:srgbClr val="4F6028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4F6028"/>
                </a:solidFill>
                <a:latin typeface="Times New Roman"/>
                <a:cs typeface="Times New Roman"/>
              </a:rPr>
              <a:t>предметно</a:t>
            </a:r>
            <a:endParaRPr sz="3600">
              <a:latin typeface="Times New Roman"/>
              <a:cs typeface="Times New Roman"/>
            </a:endParaRPr>
          </a:p>
          <a:p>
            <a:pPr marL="708660" marR="768350" indent="-342900">
              <a:lnSpc>
                <a:spcPts val="4300"/>
              </a:lnSpc>
              <a:spcBef>
                <a:spcPts val="150"/>
              </a:spcBef>
            </a:pPr>
            <a:r>
              <a:rPr sz="3600" b="1" spc="-20" dirty="0">
                <a:solidFill>
                  <a:srgbClr val="4F6028"/>
                </a:solidFill>
                <a:latin typeface="Times New Roman"/>
                <a:cs typeface="Times New Roman"/>
              </a:rPr>
              <a:t>-</a:t>
            </a:r>
            <a:r>
              <a:rPr sz="3600" b="1" spc="-160" dirty="0">
                <a:solidFill>
                  <a:srgbClr val="4F6028"/>
                </a:solidFill>
                <a:latin typeface="Times New Roman"/>
                <a:cs typeface="Times New Roman"/>
              </a:rPr>
              <a:t>пространственная</a:t>
            </a:r>
            <a:r>
              <a:rPr sz="3600" b="1" spc="5" dirty="0">
                <a:solidFill>
                  <a:srgbClr val="4F6028"/>
                </a:solidFill>
                <a:latin typeface="Times New Roman"/>
                <a:cs typeface="Times New Roman"/>
              </a:rPr>
              <a:t> </a:t>
            </a:r>
            <a:r>
              <a:rPr sz="3600" b="1" spc="-55" dirty="0">
                <a:solidFill>
                  <a:srgbClr val="4F6028"/>
                </a:solidFill>
                <a:latin typeface="Times New Roman"/>
                <a:cs typeface="Times New Roman"/>
              </a:rPr>
              <a:t>среда</a:t>
            </a:r>
            <a:r>
              <a:rPr sz="3600" b="1" spc="-100" dirty="0">
                <a:solidFill>
                  <a:srgbClr val="4F6028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4F6028"/>
                </a:solidFill>
                <a:latin typeface="Times New Roman"/>
                <a:cs typeface="Times New Roman"/>
              </a:rPr>
              <a:t>в</a:t>
            </a:r>
            <a:r>
              <a:rPr sz="3600" b="1" spc="-100" dirty="0">
                <a:solidFill>
                  <a:srgbClr val="4F6028"/>
                </a:solidFill>
                <a:latin typeface="Times New Roman"/>
                <a:cs typeface="Times New Roman"/>
              </a:rPr>
              <a:t> </a:t>
            </a:r>
            <a:r>
              <a:rPr sz="3600" b="1" spc="-25" dirty="0">
                <a:solidFill>
                  <a:srgbClr val="4F6028"/>
                </a:solidFill>
                <a:latin typeface="Times New Roman"/>
                <a:cs typeface="Times New Roman"/>
              </a:rPr>
              <a:t>группах </a:t>
            </a:r>
            <a:r>
              <a:rPr sz="3600" b="1" spc="-80" dirty="0">
                <a:solidFill>
                  <a:srgbClr val="4F6028"/>
                </a:solidFill>
                <a:latin typeface="Times New Roman"/>
                <a:cs typeface="Times New Roman"/>
              </a:rPr>
              <a:t>среднего</a:t>
            </a:r>
            <a:r>
              <a:rPr sz="3600" b="1" spc="-65" dirty="0">
                <a:solidFill>
                  <a:srgbClr val="4F6028"/>
                </a:solidFill>
                <a:latin typeface="Times New Roman"/>
                <a:cs typeface="Times New Roman"/>
              </a:rPr>
              <a:t> </a:t>
            </a:r>
            <a:r>
              <a:rPr sz="3600" b="1" spc="-80" dirty="0">
                <a:solidFill>
                  <a:srgbClr val="4F6028"/>
                </a:solidFill>
                <a:latin typeface="Times New Roman"/>
                <a:cs typeface="Times New Roman"/>
              </a:rPr>
              <a:t>дошкольного</a:t>
            </a:r>
            <a:r>
              <a:rPr sz="3600" b="1" spc="-65" dirty="0">
                <a:solidFill>
                  <a:srgbClr val="4F6028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4F6028"/>
                </a:solidFill>
                <a:latin typeface="Times New Roman"/>
                <a:cs typeface="Times New Roman"/>
              </a:rPr>
              <a:t>возраста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56303" y="4717694"/>
            <a:ext cx="48761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49442A"/>
                </a:solidFill>
                <a:latin typeface="Times New Roman"/>
                <a:cs typeface="Times New Roman"/>
              </a:rPr>
              <a:t>Воспитатель:</a:t>
            </a:r>
            <a:r>
              <a:rPr sz="2000" spc="-60" dirty="0">
                <a:solidFill>
                  <a:srgbClr val="49442A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49442A"/>
                </a:solidFill>
                <a:latin typeface="Times New Roman"/>
                <a:cs typeface="Times New Roman"/>
              </a:rPr>
              <a:t>Мацкевич</a:t>
            </a:r>
            <a:r>
              <a:rPr sz="2000" spc="-50" dirty="0">
                <a:solidFill>
                  <a:srgbClr val="49442A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9442A"/>
                </a:solidFill>
                <a:latin typeface="Times New Roman"/>
                <a:cs typeface="Times New Roman"/>
              </a:rPr>
              <a:t>Зинаида</a:t>
            </a:r>
            <a:r>
              <a:rPr sz="2000" spc="-50" dirty="0">
                <a:solidFill>
                  <a:srgbClr val="49442A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9442A"/>
                </a:solidFill>
                <a:latin typeface="Times New Roman"/>
                <a:cs typeface="Times New Roman"/>
              </a:rPr>
              <a:t>Викторовна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12"/>
            <a:ext cx="3230880" cy="6570980"/>
            <a:chOff x="0" y="12"/>
            <a:chExt cx="3230880" cy="657098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475" y="4012920"/>
              <a:ext cx="2909163" cy="255780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2"/>
              <a:ext cx="1591195" cy="17099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7645" y="41401"/>
            <a:ext cx="8921750" cy="6680200"/>
            <a:chOff x="107645" y="41401"/>
            <a:chExt cx="8921750" cy="6680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43235" y="2928594"/>
              <a:ext cx="2928594" cy="207144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129201" y="2914916"/>
              <a:ext cx="2957195" cy="2099945"/>
            </a:xfrm>
            <a:custGeom>
              <a:avLst/>
              <a:gdLst/>
              <a:ahLst/>
              <a:cxnLst/>
              <a:rect l="l" t="t" r="r" b="b"/>
              <a:pathLst>
                <a:path w="2957195" h="2099945">
                  <a:moveTo>
                    <a:pt x="0" y="0"/>
                  </a:moveTo>
                  <a:lnTo>
                    <a:pt x="2957042" y="0"/>
                  </a:lnTo>
                  <a:lnTo>
                    <a:pt x="2957042" y="2099881"/>
                  </a:lnTo>
                  <a:lnTo>
                    <a:pt x="0" y="2099881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0" y="2999879"/>
              <a:ext cx="2142718" cy="2857322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2271953" y="2986201"/>
              <a:ext cx="2171700" cy="2886075"/>
            </a:xfrm>
            <a:custGeom>
              <a:avLst/>
              <a:gdLst/>
              <a:ahLst/>
              <a:cxnLst/>
              <a:rect l="l" t="t" r="r" b="b"/>
              <a:pathLst>
                <a:path w="2171700" h="2886075">
                  <a:moveTo>
                    <a:pt x="0" y="0"/>
                  </a:moveTo>
                  <a:lnTo>
                    <a:pt x="2171166" y="0"/>
                  </a:lnTo>
                  <a:lnTo>
                    <a:pt x="2171166" y="2885757"/>
                  </a:lnTo>
                  <a:lnTo>
                    <a:pt x="0" y="2885757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28962" y="856792"/>
              <a:ext cx="2712605" cy="203328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914916" y="843114"/>
              <a:ext cx="2741295" cy="2061845"/>
            </a:xfrm>
            <a:custGeom>
              <a:avLst/>
              <a:gdLst/>
              <a:ahLst/>
              <a:cxnLst/>
              <a:rect l="l" t="t" r="r" b="b"/>
              <a:pathLst>
                <a:path w="2741295" h="2061845">
                  <a:moveTo>
                    <a:pt x="0" y="0"/>
                  </a:moveTo>
                  <a:lnTo>
                    <a:pt x="2741041" y="0"/>
                  </a:lnTo>
                  <a:lnTo>
                    <a:pt x="2741041" y="2061730"/>
                  </a:lnTo>
                  <a:lnTo>
                    <a:pt x="0" y="2061730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43838" y="3142805"/>
              <a:ext cx="1785594" cy="242855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129805" y="3129114"/>
              <a:ext cx="1814195" cy="2457450"/>
            </a:xfrm>
            <a:custGeom>
              <a:avLst/>
              <a:gdLst/>
              <a:ahLst/>
              <a:cxnLst/>
              <a:rect l="l" t="t" r="r" b="b"/>
              <a:pathLst>
                <a:path w="1814195" h="2457450">
                  <a:moveTo>
                    <a:pt x="0" y="0"/>
                  </a:moveTo>
                  <a:lnTo>
                    <a:pt x="1814029" y="0"/>
                  </a:lnTo>
                  <a:lnTo>
                    <a:pt x="1814029" y="2457005"/>
                  </a:lnTo>
                  <a:lnTo>
                    <a:pt x="0" y="2457005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4198" y="856792"/>
              <a:ext cx="2571483" cy="207144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00164" y="843114"/>
              <a:ext cx="2600325" cy="2099945"/>
            </a:xfrm>
            <a:custGeom>
              <a:avLst/>
              <a:gdLst/>
              <a:ahLst/>
              <a:cxnLst/>
              <a:rect l="l" t="t" r="r" b="b"/>
              <a:pathLst>
                <a:path w="2600325" h="2099945">
                  <a:moveTo>
                    <a:pt x="0" y="0"/>
                  </a:moveTo>
                  <a:lnTo>
                    <a:pt x="2599918" y="0"/>
                  </a:lnTo>
                  <a:lnTo>
                    <a:pt x="2599918" y="2099881"/>
                  </a:lnTo>
                  <a:lnTo>
                    <a:pt x="0" y="2099881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14999" y="713879"/>
              <a:ext cx="3266998" cy="221435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700953" y="700201"/>
              <a:ext cx="3295650" cy="2242820"/>
            </a:xfrm>
            <a:custGeom>
              <a:avLst/>
              <a:gdLst/>
              <a:ahLst/>
              <a:cxnLst/>
              <a:rect l="l" t="t" r="r" b="b"/>
              <a:pathLst>
                <a:path w="3295650" h="2242820">
                  <a:moveTo>
                    <a:pt x="0" y="0"/>
                  </a:moveTo>
                  <a:lnTo>
                    <a:pt x="3295446" y="0"/>
                  </a:lnTo>
                  <a:lnTo>
                    <a:pt x="3295446" y="2242794"/>
                  </a:lnTo>
                  <a:lnTo>
                    <a:pt x="0" y="2242794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14875" y="4642916"/>
              <a:ext cx="1142644" cy="204911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200842" y="4629239"/>
              <a:ext cx="1171575" cy="2077720"/>
            </a:xfrm>
            <a:custGeom>
              <a:avLst/>
              <a:gdLst/>
              <a:ahLst/>
              <a:cxnLst/>
              <a:rect l="l" t="t" r="r" b="b"/>
              <a:pathLst>
                <a:path w="1171575" h="2077720">
                  <a:moveTo>
                    <a:pt x="0" y="0"/>
                  </a:moveTo>
                  <a:lnTo>
                    <a:pt x="1171079" y="0"/>
                  </a:lnTo>
                  <a:lnTo>
                    <a:pt x="1171079" y="2077554"/>
                  </a:lnTo>
                  <a:lnTo>
                    <a:pt x="0" y="2077554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86755" y="5071681"/>
              <a:ext cx="3513963" cy="1571396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472721" y="5058003"/>
              <a:ext cx="3542665" cy="1600200"/>
            </a:xfrm>
            <a:custGeom>
              <a:avLst/>
              <a:gdLst/>
              <a:ahLst/>
              <a:cxnLst/>
              <a:rect l="l" t="t" r="r" b="b"/>
              <a:pathLst>
                <a:path w="3542665" h="1600200">
                  <a:moveTo>
                    <a:pt x="0" y="0"/>
                  </a:moveTo>
                  <a:lnTo>
                    <a:pt x="3542398" y="0"/>
                  </a:lnTo>
                  <a:lnTo>
                    <a:pt x="3542398" y="1599831"/>
                  </a:lnTo>
                  <a:lnTo>
                    <a:pt x="0" y="1599831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7645" y="41401"/>
              <a:ext cx="914044" cy="981354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8745">
              <a:lnSpc>
                <a:spcPct val="100000"/>
              </a:lnSpc>
              <a:spcBef>
                <a:spcPts val="100"/>
              </a:spcBef>
            </a:pPr>
            <a:r>
              <a:rPr dirty="0"/>
              <a:t>Игровая</a:t>
            </a:r>
            <a:r>
              <a:rPr spc="-75" dirty="0"/>
              <a:t> </a:t>
            </a:r>
            <a:r>
              <a:rPr dirty="0"/>
              <a:t>зона</a:t>
            </a:r>
            <a:r>
              <a:rPr spc="-80" dirty="0"/>
              <a:t> </a:t>
            </a:r>
            <a:r>
              <a:rPr spc="-30" dirty="0"/>
              <a:t>сюжетно-</a:t>
            </a:r>
            <a:r>
              <a:rPr dirty="0"/>
              <a:t>ролевых</a:t>
            </a:r>
            <a:r>
              <a:rPr spc="-75" dirty="0"/>
              <a:t> </a:t>
            </a:r>
            <a:r>
              <a:rPr spc="-20" dirty="0"/>
              <a:t>игр.</a:t>
            </a:r>
          </a:p>
        </p:txBody>
      </p:sp>
      <p:grpSp>
        <p:nvGrpSpPr>
          <p:cNvPr id="21" name="object 21"/>
          <p:cNvGrpSpPr/>
          <p:nvPr/>
        </p:nvGrpSpPr>
        <p:grpSpPr>
          <a:xfrm>
            <a:off x="114659" y="3086815"/>
            <a:ext cx="2056764" cy="3599815"/>
            <a:chOff x="114659" y="3086815"/>
            <a:chExt cx="2056764" cy="3599815"/>
          </a:xfrm>
        </p:grpSpPr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2925" y="3114725"/>
              <a:ext cx="1999805" cy="354275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28879" y="3101035"/>
              <a:ext cx="2028825" cy="3571240"/>
            </a:xfrm>
            <a:custGeom>
              <a:avLst/>
              <a:gdLst/>
              <a:ahLst/>
              <a:cxnLst/>
              <a:rect l="l" t="t" r="r" b="b"/>
              <a:pathLst>
                <a:path w="2028825" h="3571240">
                  <a:moveTo>
                    <a:pt x="0" y="0"/>
                  </a:moveTo>
                  <a:lnTo>
                    <a:pt x="2028240" y="0"/>
                  </a:lnTo>
                  <a:lnTo>
                    <a:pt x="2028240" y="3571201"/>
                  </a:lnTo>
                  <a:lnTo>
                    <a:pt x="0" y="3571201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7585" y="4186622"/>
            <a:ext cx="1497965" cy="2505075"/>
            <a:chOff x="257585" y="4186622"/>
            <a:chExt cx="1497965" cy="25050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5838" y="4214520"/>
              <a:ext cx="1441081" cy="244800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71805" y="4200842"/>
              <a:ext cx="1470025" cy="2476500"/>
            </a:xfrm>
            <a:custGeom>
              <a:avLst/>
              <a:gdLst/>
              <a:ahLst/>
              <a:cxnLst/>
              <a:rect l="l" t="t" r="r" b="b"/>
              <a:pathLst>
                <a:path w="1470025" h="2476500">
                  <a:moveTo>
                    <a:pt x="0" y="0"/>
                  </a:moveTo>
                  <a:lnTo>
                    <a:pt x="1469517" y="0"/>
                  </a:lnTo>
                  <a:lnTo>
                    <a:pt x="1469517" y="2476436"/>
                  </a:lnTo>
                  <a:lnTo>
                    <a:pt x="0" y="2476436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258424" y="185944"/>
            <a:ext cx="2703830" cy="4380865"/>
            <a:chOff x="6258424" y="185944"/>
            <a:chExt cx="2703830" cy="438086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86677" y="213842"/>
              <a:ext cx="2646362" cy="432395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272644" y="200164"/>
              <a:ext cx="2675255" cy="4352925"/>
            </a:xfrm>
            <a:custGeom>
              <a:avLst/>
              <a:gdLst/>
              <a:ahLst/>
              <a:cxnLst/>
              <a:rect l="l" t="t" r="r" b="b"/>
              <a:pathLst>
                <a:path w="2675254" h="4352925">
                  <a:moveTo>
                    <a:pt x="0" y="0"/>
                  </a:moveTo>
                  <a:lnTo>
                    <a:pt x="2674797" y="0"/>
                  </a:lnTo>
                  <a:lnTo>
                    <a:pt x="2674797" y="4352391"/>
                  </a:lnTo>
                  <a:lnTo>
                    <a:pt x="0" y="4352391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186535" y="257585"/>
            <a:ext cx="2995295" cy="2260600"/>
            <a:chOff x="3186535" y="257585"/>
            <a:chExt cx="2995295" cy="226060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14801" y="285470"/>
              <a:ext cx="2937954" cy="220356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200755" y="271805"/>
              <a:ext cx="2966720" cy="2232025"/>
            </a:xfrm>
            <a:custGeom>
              <a:avLst/>
              <a:gdLst/>
              <a:ahLst/>
              <a:cxnLst/>
              <a:rect l="l" t="t" r="r" b="b"/>
              <a:pathLst>
                <a:path w="2966720" h="2232025">
                  <a:moveTo>
                    <a:pt x="0" y="0"/>
                  </a:moveTo>
                  <a:lnTo>
                    <a:pt x="2966402" y="0"/>
                  </a:lnTo>
                  <a:lnTo>
                    <a:pt x="2966402" y="2231999"/>
                  </a:lnTo>
                  <a:lnTo>
                    <a:pt x="0" y="2231999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472019" y="2614858"/>
            <a:ext cx="2700020" cy="1781810"/>
            <a:chOff x="3472019" y="2614858"/>
            <a:chExt cx="2700020" cy="178181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00285" y="2642755"/>
              <a:ext cx="2642755" cy="1724406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486238" y="2629077"/>
              <a:ext cx="2671445" cy="1753235"/>
            </a:xfrm>
            <a:custGeom>
              <a:avLst/>
              <a:gdLst/>
              <a:ahLst/>
              <a:cxnLst/>
              <a:rect l="l" t="t" r="r" b="b"/>
              <a:pathLst>
                <a:path w="2671445" h="1753235">
                  <a:moveTo>
                    <a:pt x="0" y="0"/>
                  </a:moveTo>
                  <a:lnTo>
                    <a:pt x="2671203" y="0"/>
                  </a:lnTo>
                  <a:lnTo>
                    <a:pt x="2671203" y="1752841"/>
                  </a:lnTo>
                  <a:lnTo>
                    <a:pt x="0" y="1752841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900622" y="4186622"/>
            <a:ext cx="1433195" cy="2414270"/>
            <a:chOff x="1900622" y="4186622"/>
            <a:chExt cx="1433195" cy="2414270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28875" y="4214520"/>
              <a:ext cx="1375918" cy="235728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914842" y="4200842"/>
              <a:ext cx="1404620" cy="2386330"/>
            </a:xfrm>
            <a:custGeom>
              <a:avLst/>
              <a:gdLst/>
              <a:ahLst/>
              <a:cxnLst/>
              <a:rect l="l" t="t" r="r" b="b"/>
              <a:pathLst>
                <a:path w="1404620" h="2386329">
                  <a:moveTo>
                    <a:pt x="0" y="0"/>
                  </a:moveTo>
                  <a:lnTo>
                    <a:pt x="1404353" y="0"/>
                  </a:lnTo>
                  <a:lnTo>
                    <a:pt x="1404353" y="2385720"/>
                  </a:lnTo>
                  <a:lnTo>
                    <a:pt x="0" y="2385720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86300" y="1043461"/>
            <a:ext cx="2935605" cy="2985770"/>
            <a:chOff x="186300" y="1043461"/>
            <a:chExt cx="2935605" cy="2985770"/>
          </a:xfrm>
        </p:grpSpPr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4553" y="1071359"/>
              <a:ext cx="2878556" cy="292859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00520" y="1057681"/>
              <a:ext cx="2907030" cy="2957195"/>
            </a:xfrm>
            <a:custGeom>
              <a:avLst/>
              <a:gdLst/>
              <a:ahLst/>
              <a:cxnLst/>
              <a:rect l="l" t="t" r="r" b="b"/>
              <a:pathLst>
                <a:path w="2907030" h="2957195">
                  <a:moveTo>
                    <a:pt x="0" y="0"/>
                  </a:moveTo>
                  <a:lnTo>
                    <a:pt x="2907004" y="0"/>
                  </a:lnTo>
                  <a:lnTo>
                    <a:pt x="2907004" y="2957042"/>
                  </a:lnTo>
                  <a:lnTo>
                    <a:pt x="0" y="2957042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5543820" y="4615019"/>
            <a:ext cx="1985645" cy="2033270"/>
            <a:chOff x="5543820" y="4615019"/>
            <a:chExt cx="1985645" cy="2033270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72074" y="4642916"/>
              <a:ext cx="1928520" cy="197604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558040" y="4629238"/>
              <a:ext cx="1957070" cy="2004695"/>
            </a:xfrm>
            <a:custGeom>
              <a:avLst/>
              <a:gdLst/>
              <a:ahLst/>
              <a:cxnLst/>
              <a:rect l="l" t="t" r="r" b="b"/>
              <a:pathLst>
                <a:path w="1957070" h="2004695">
                  <a:moveTo>
                    <a:pt x="0" y="0"/>
                  </a:moveTo>
                  <a:lnTo>
                    <a:pt x="1956955" y="0"/>
                  </a:lnTo>
                  <a:lnTo>
                    <a:pt x="1956955" y="2004479"/>
                  </a:lnTo>
                  <a:lnTo>
                    <a:pt x="0" y="2004479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7615622" y="4615019"/>
            <a:ext cx="1271270" cy="1966595"/>
            <a:chOff x="7615622" y="4615019"/>
            <a:chExt cx="1271270" cy="1966595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643875" y="4642916"/>
              <a:ext cx="1213916" cy="190944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629842" y="4629238"/>
              <a:ext cx="1242695" cy="1938020"/>
            </a:xfrm>
            <a:custGeom>
              <a:avLst/>
              <a:gdLst/>
              <a:ahLst/>
              <a:cxnLst/>
              <a:rect l="l" t="t" r="r" b="b"/>
              <a:pathLst>
                <a:path w="1242695" h="1938020">
                  <a:moveTo>
                    <a:pt x="0" y="0"/>
                  </a:moveTo>
                  <a:lnTo>
                    <a:pt x="1242352" y="0"/>
                  </a:lnTo>
                  <a:lnTo>
                    <a:pt x="1242352" y="1937880"/>
                  </a:lnTo>
                  <a:lnTo>
                    <a:pt x="0" y="1937880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0360" y="99720"/>
            <a:ext cx="914044" cy="981354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3400733" y="4472461"/>
            <a:ext cx="1985645" cy="2271395"/>
            <a:chOff x="3400733" y="4472461"/>
            <a:chExt cx="1985645" cy="2271395"/>
          </a:xfrm>
        </p:grpSpPr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428999" y="4500359"/>
              <a:ext cx="1928520" cy="2214359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414953" y="4486681"/>
              <a:ext cx="1957070" cy="2242820"/>
            </a:xfrm>
            <a:custGeom>
              <a:avLst/>
              <a:gdLst/>
              <a:ahLst/>
              <a:cxnLst/>
              <a:rect l="l" t="t" r="r" b="b"/>
              <a:pathLst>
                <a:path w="1957070" h="2242820">
                  <a:moveTo>
                    <a:pt x="0" y="0"/>
                  </a:moveTo>
                  <a:lnTo>
                    <a:pt x="1956968" y="0"/>
                  </a:lnTo>
                  <a:lnTo>
                    <a:pt x="1956968" y="2242794"/>
                  </a:lnTo>
                  <a:lnTo>
                    <a:pt x="0" y="2242794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686498" y="3686585"/>
            <a:ext cx="3172460" cy="2842895"/>
            <a:chOff x="2686498" y="3686585"/>
            <a:chExt cx="3172460" cy="28428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14764" y="3714483"/>
              <a:ext cx="3115437" cy="278568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700718" y="3700805"/>
              <a:ext cx="3143885" cy="2814320"/>
            </a:xfrm>
            <a:custGeom>
              <a:avLst/>
              <a:gdLst/>
              <a:ahLst/>
              <a:cxnLst/>
              <a:rect l="l" t="t" r="r" b="b"/>
              <a:pathLst>
                <a:path w="3143885" h="2814320">
                  <a:moveTo>
                    <a:pt x="0" y="0"/>
                  </a:moveTo>
                  <a:lnTo>
                    <a:pt x="3143885" y="0"/>
                  </a:lnTo>
                  <a:lnTo>
                    <a:pt x="3143885" y="2814116"/>
                  </a:lnTo>
                  <a:lnTo>
                    <a:pt x="0" y="2814116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2"/>
            <a:ext cx="980998" cy="105262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257585" y="3686585"/>
            <a:ext cx="2271395" cy="2839085"/>
            <a:chOff x="257585" y="3686585"/>
            <a:chExt cx="2271395" cy="283908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5838" y="3714483"/>
              <a:ext cx="2214359" cy="278171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71805" y="3700805"/>
              <a:ext cx="2242820" cy="2810510"/>
            </a:xfrm>
            <a:custGeom>
              <a:avLst/>
              <a:gdLst/>
              <a:ahLst/>
              <a:cxnLst/>
              <a:rect l="l" t="t" r="r" b="b"/>
              <a:pathLst>
                <a:path w="2242820" h="2810509">
                  <a:moveTo>
                    <a:pt x="0" y="0"/>
                  </a:moveTo>
                  <a:lnTo>
                    <a:pt x="2242794" y="0"/>
                  </a:lnTo>
                  <a:lnTo>
                    <a:pt x="2242794" y="2810154"/>
                  </a:lnTo>
                  <a:lnTo>
                    <a:pt x="0" y="2810154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85944" y="1114734"/>
            <a:ext cx="2342515" cy="2223770"/>
            <a:chOff x="185944" y="1114734"/>
            <a:chExt cx="2342515" cy="222377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4198" y="1142644"/>
              <a:ext cx="2285644" cy="216648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00164" y="1128953"/>
              <a:ext cx="2314575" cy="2195195"/>
            </a:xfrm>
            <a:custGeom>
              <a:avLst/>
              <a:gdLst/>
              <a:ahLst/>
              <a:cxnLst/>
              <a:rect l="l" t="t" r="r" b="b"/>
              <a:pathLst>
                <a:path w="2314575" h="2195195">
                  <a:moveTo>
                    <a:pt x="0" y="0"/>
                  </a:moveTo>
                  <a:lnTo>
                    <a:pt x="2314079" y="0"/>
                  </a:lnTo>
                  <a:lnTo>
                    <a:pt x="2314079" y="2194928"/>
                  </a:lnTo>
                  <a:lnTo>
                    <a:pt x="0" y="2194928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5329622" y="3686585"/>
            <a:ext cx="3601085" cy="2928620"/>
            <a:chOff x="5329622" y="3686585"/>
            <a:chExt cx="3601085" cy="292862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57875" y="3714483"/>
              <a:ext cx="3544201" cy="287135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343842" y="3700805"/>
              <a:ext cx="3573145" cy="2900045"/>
            </a:xfrm>
            <a:custGeom>
              <a:avLst/>
              <a:gdLst/>
              <a:ahLst/>
              <a:cxnLst/>
              <a:rect l="l" t="t" r="r" b="b"/>
              <a:pathLst>
                <a:path w="3573145" h="2900045">
                  <a:moveTo>
                    <a:pt x="0" y="0"/>
                  </a:moveTo>
                  <a:lnTo>
                    <a:pt x="3572637" y="0"/>
                  </a:lnTo>
                  <a:lnTo>
                    <a:pt x="3572637" y="2899791"/>
                  </a:lnTo>
                  <a:lnTo>
                    <a:pt x="0" y="2899791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5400895" y="471783"/>
            <a:ext cx="3516629" cy="3056890"/>
            <a:chOff x="5400895" y="471783"/>
            <a:chExt cx="3516629" cy="3056890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29161" y="499681"/>
              <a:ext cx="3459238" cy="299987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415114" y="486003"/>
              <a:ext cx="3488054" cy="3028315"/>
            </a:xfrm>
            <a:custGeom>
              <a:avLst/>
              <a:gdLst/>
              <a:ahLst/>
              <a:cxnLst/>
              <a:rect l="l" t="t" r="r" b="b"/>
              <a:pathLst>
                <a:path w="3488054" h="3028315">
                  <a:moveTo>
                    <a:pt x="0" y="0"/>
                  </a:moveTo>
                  <a:lnTo>
                    <a:pt x="3487686" y="0"/>
                  </a:lnTo>
                  <a:lnTo>
                    <a:pt x="3487686" y="3028315"/>
                  </a:lnTo>
                  <a:lnTo>
                    <a:pt x="0" y="3028315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692264" y="257585"/>
            <a:ext cx="2467610" cy="3271520"/>
            <a:chOff x="2692264" y="257585"/>
            <a:chExt cx="2467610" cy="3271520"/>
          </a:xfrm>
        </p:grpSpPr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20517" y="285470"/>
              <a:ext cx="2410561" cy="321444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706484" y="271805"/>
              <a:ext cx="2439035" cy="3242945"/>
            </a:xfrm>
            <a:custGeom>
              <a:avLst/>
              <a:gdLst/>
              <a:ahLst/>
              <a:cxnLst/>
              <a:rect l="l" t="t" r="r" b="b"/>
              <a:pathLst>
                <a:path w="2439035" h="3242945">
                  <a:moveTo>
                    <a:pt x="0" y="0"/>
                  </a:moveTo>
                  <a:lnTo>
                    <a:pt x="2438996" y="0"/>
                  </a:lnTo>
                  <a:lnTo>
                    <a:pt x="2438996" y="3242868"/>
                  </a:lnTo>
                  <a:lnTo>
                    <a:pt x="0" y="3242868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9144000" cy="6857365"/>
            <a:chOff x="0" y="12"/>
            <a:chExt cx="9144000" cy="68573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"/>
              <a:ext cx="9143631" cy="685726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925" y="2571483"/>
              <a:ext cx="2928594" cy="405540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28879" y="2557805"/>
              <a:ext cx="2957195" cy="4084320"/>
            </a:xfrm>
            <a:custGeom>
              <a:avLst/>
              <a:gdLst/>
              <a:ahLst/>
              <a:cxnLst/>
              <a:rect l="l" t="t" r="r" b="b"/>
              <a:pathLst>
                <a:path w="2957195" h="4084320">
                  <a:moveTo>
                    <a:pt x="0" y="0"/>
                  </a:moveTo>
                  <a:lnTo>
                    <a:pt x="2957042" y="0"/>
                  </a:lnTo>
                  <a:lnTo>
                    <a:pt x="2957042" y="4083837"/>
                  </a:lnTo>
                  <a:lnTo>
                    <a:pt x="0" y="4083837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71963" y="142557"/>
              <a:ext cx="1579676" cy="235691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057916" y="128879"/>
              <a:ext cx="1608455" cy="2385695"/>
            </a:xfrm>
            <a:custGeom>
              <a:avLst/>
              <a:gdLst/>
              <a:ahLst/>
              <a:cxnLst/>
              <a:rect l="l" t="t" r="r" b="b"/>
              <a:pathLst>
                <a:path w="1608454" h="2385695">
                  <a:moveTo>
                    <a:pt x="0" y="0"/>
                  </a:moveTo>
                  <a:lnTo>
                    <a:pt x="1608124" y="0"/>
                  </a:lnTo>
                  <a:lnTo>
                    <a:pt x="1608124" y="2385364"/>
                  </a:lnTo>
                  <a:lnTo>
                    <a:pt x="0" y="2385364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925" y="213842"/>
              <a:ext cx="3785755" cy="224999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28879" y="200164"/>
              <a:ext cx="3814445" cy="2279015"/>
            </a:xfrm>
            <a:custGeom>
              <a:avLst/>
              <a:gdLst/>
              <a:ahLst/>
              <a:cxnLst/>
              <a:rect l="l" t="t" r="r" b="b"/>
              <a:pathLst>
                <a:path w="3814445" h="2279015">
                  <a:moveTo>
                    <a:pt x="0" y="0"/>
                  </a:moveTo>
                  <a:lnTo>
                    <a:pt x="3814203" y="0"/>
                  </a:lnTo>
                  <a:lnTo>
                    <a:pt x="3814203" y="2278430"/>
                  </a:lnTo>
                  <a:lnTo>
                    <a:pt x="0" y="2278430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15073" y="2571483"/>
              <a:ext cx="2089073" cy="278568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701040" y="2557805"/>
              <a:ext cx="2117725" cy="2814320"/>
            </a:xfrm>
            <a:custGeom>
              <a:avLst/>
              <a:gdLst/>
              <a:ahLst/>
              <a:cxnLst/>
              <a:rect l="l" t="t" r="r" b="b"/>
              <a:pathLst>
                <a:path w="2117725" h="2814320">
                  <a:moveTo>
                    <a:pt x="0" y="0"/>
                  </a:moveTo>
                  <a:lnTo>
                    <a:pt x="2117521" y="0"/>
                  </a:lnTo>
                  <a:lnTo>
                    <a:pt x="2117521" y="2814116"/>
                  </a:lnTo>
                  <a:lnTo>
                    <a:pt x="0" y="2814116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86285" y="142557"/>
              <a:ext cx="3130562" cy="228564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772238" y="128879"/>
              <a:ext cx="3159125" cy="2314575"/>
            </a:xfrm>
            <a:custGeom>
              <a:avLst/>
              <a:gdLst/>
              <a:ahLst/>
              <a:cxnLst/>
              <a:rect l="l" t="t" r="r" b="b"/>
              <a:pathLst>
                <a:path w="3159125" h="2314575">
                  <a:moveTo>
                    <a:pt x="0" y="0"/>
                  </a:moveTo>
                  <a:lnTo>
                    <a:pt x="3158997" y="0"/>
                  </a:lnTo>
                  <a:lnTo>
                    <a:pt x="3158997" y="2314079"/>
                  </a:lnTo>
                  <a:lnTo>
                    <a:pt x="0" y="2314079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71925" y="4571631"/>
              <a:ext cx="3928681" cy="2071446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557879" y="4557953"/>
              <a:ext cx="3957320" cy="2099945"/>
            </a:xfrm>
            <a:custGeom>
              <a:avLst/>
              <a:gdLst/>
              <a:ahLst/>
              <a:cxnLst/>
              <a:rect l="l" t="t" r="r" b="b"/>
              <a:pathLst>
                <a:path w="3957320" h="2099945">
                  <a:moveTo>
                    <a:pt x="0" y="0"/>
                  </a:moveTo>
                  <a:lnTo>
                    <a:pt x="3957116" y="0"/>
                  </a:lnTo>
                  <a:lnTo>
                    <a:pt x="3957116" y="2099881"/>
                  </a:lnTo>
                  <a:lnTo>
                    <a:pt x="0" y="2099881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86074" y="2642755"/>
              <a:ext cx="3084474" cy="199980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272040" y="2629077"/>
              <a:ext cx="3113405" cy="2028825"/>
            </a:xfrm>
            <a:custGeom>
              <a:avLst/>
              <a:gdLst/>
              <a:ahLst/>
              <a:cxnLst/>
              <a:rect l="l" t="t" r="r" b="b"/>
              <a:pathLst>
                <a:path w="3113404" h="2028825">
                  <a:moveTo>
                    <a:pt x="0" y="0"/>
                  </a:moveTo>
                  <a:lnTo>
                    <a:pt x="3112922" y="0"/>
                  </a:lnTo>
                  <a:lnTo>
                    <a:pt x="3112922" y="2028240"/>
                  </a:lnTo>
                  <a:lnTo>
                    <a:pt x="0" y="2028240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5944" y="3186535"/>
            <a:ext cx="2278380" cy="3490595"/>
            <a:chOff x="185944" y="3186535"/>
            <a:chExt cx="2278380" cy="34905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4198" y="3214446"/>
              <a:ext cx="2221560" cy="343331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00164" y="3200755"/>
              <a:ext cx="2249805" cy="3462020"/>
            </a:xfrm>
            <a:custGeom>
              <a:avLst/>
              <a:gdLst/>
              <a:ahLst/>
              <a:cxnLst/>
              <a:rect l="l" t="t" r="r" b="b"/>
              <a:pathLst>
                <a:path w="2249805" h="3462020">
                  <a:moveTo>
                    <a:pt x="0" y="0"/>
                  </a:moveTo>
                  <a:lnTo>
                    <a:pt x="2249639" y="0"/>
                  </a:lnTo>
                  <a:lnTo>
                    <a:pt x="2249639" y="3461766"/>
                  </a:lnTo>
                  <a:lnTo>
                    <a:pt x="0" y="3461766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900622" y="185944"/>
            <a:ext cx="1774189" cy="2700020"/>
            <a:chOff x="1900622" y="185944"/>
            <a:chExt cx="1774189" cy="270002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28875" y="213842"/>
              <a:ext cx="1716836" cy="264275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914842" y="200164"/>
              <a:ext cx="1745614" cy="2671445"/>
            </a:xfrm>
            <a:custGeom>
              <a:avLst/>
              <a:gdLst/>
              <a:ahLst/>
              <a:cxnLst/>
              <a:rect l="l" t="t" r="r" b="b"/>
              <a:pathLst>
                <a:path w="1745614" h="2671445">
                  <a:moveTo>
                    <a:pt x="0" y="0"/>
                  </a:moveTo>
                  <a:lnTo>
                    <a:pt x="1745272" y="0"/>
                  </a:lnTo>
                  <a:lnTo>
                    <a:pt x="1745272" y="2671191"/>
                  </a:lnTo>
                  <a:lnTo>
                    <a:pt x="0" y="2671191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57585" y="971820"/>
            <a:ext cx="1557020" cy="2182495"/>
            <a:chOff x="257585" y="971820"/>
            <a:chExt cx="1557020" cy="218249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85838" y="999718"/>
              <a:ext cx="1499755" cy="212507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71805" y="986040"/>
              <a:ext cx="1528445" cy="2153920"/>
            </a:xfrm>
            <a:custGeom>
              <a:avLst/>
              <a:gdLst/>
              <a:ahLst/>
              <a:cxnLst/>
              <a:rect l="l" t="t" r="r" b="b"/>
              <a:pathLst>
                <a:path w="1528445" h="2153920">
                  <a:moveTo>
                    <a:pt x="0" y="0"/>
                  </a:moveTo>
                  <a:lnTo>
                    <a:pt x="1528191" y="0"/>
                  </a:lnTo>
                  <a:lnTo>
                    <a:pt x="1528191" y="2153513"/>
                  </a:lnTo>
                  <a:lnTo>
                    <a:pt x="0" y="2153513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5686733" y="185944"/>
            <a:ext cx="3311525" cy="2009775"/>
            <a:chOff x="5686733" y="185944"/>
            <a:chExt cx="3311525" cy="200977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14999" y="213842"/>
              <a:ext cx="3254400" cy="195228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700953" y="200164"/>
              <a:ext cx="3282950" cy="1981200"/>
            </a:xfrm>
            <a:custGeom>
              <a:avLst/>
              <a:gdLst/>
              <a:ahLst/>
              <a:cxnLst/>
              <a:rect l="l" t="t" r="r" b="b"/>
              <a:pathLst>
                <a:path w="3282950" h="1981200">
                  <a:moveTo>
                    <a:pt x="0" y="0"/>
                  </a:moveTo>
                  <a:lnTo>
                    <a:pt x="3282848" y="0"/>
                  </a:lnTo>
                  <a:lnTo>
                    <a:pt x="3282848" y="1980717"/>
                  </a:lnTo>
                  <a:lnTo>
                    <a:pt x="0" y="1980717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6115498" y="4615019"/>
            <a:ext cx="2881630" cy="1985645"/>
            <a:chOff x="6115498" y="4615019"/>
            <a:chExt cx="2881630" cy="1985645"/>
          </a:xfrm>
        </p:grpSpPr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43764" y="4642916"/>
              <a:ext cx="2824556" cy="192852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129718" y="4629238"/>
              <a:ext cx="2853055" cy="1957070"/>
            </a:xfrm>
            <a:custGeom>
              <a:avLst/>
              <a:gdLst/>
              <a:ahLst/>
              <a:cxnLst/>
              <a:rect l="l" t="t" r="r" b="b"/>
              <a:pathLst>
                <a:path w="2853054" h="1957070">
                  <a:moveTo>
                    <a:pt x="0" y="0"/>
                  </a:moveTo>
                  <a:lnTo>
                    <a:pt x="2853004" y="0"/>
                  </a:lnTo>
                  <a:lnTo>
                    <a:pt x="2853004" y="1956955"/>
                  </a:lnTo>
                  <a:lnTo>
                    <a:pt x="0" y="1956955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543585" y="4615019"/>
            <a:ext cx="3414395" cy="2056764"/>
            <a:chOff x="2543585" y="4615019"/>
            <a:chExt cx="3414395" cy="2056764"/>
          </a:xfrm>
        </p:grpSpPr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71838" y="4642916"/>
              <a:ext cx="3357359" cy="199980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557805" y="4629238"/>
              <a:ext cx="3385820" cy="2028825"/>
            </a:xfrm>
            <a:custGeom>
              <a:avLst/>
              <a:gdLst/>
              <a:ahLst/>
              <a:cxnLst/>
              <a:rect l="l" t="t" r="r" b="b"/>
              <a:pathLst>
                <a:path w="3385820" h="2028825">
                  <a:moveTo>
                    <a:pt x="0" y="0"/>
                  </a:moveTo>
                  <a:lnTo>
                    <a:pt x="3385794" y="0"/>
                  </a:lnTo>
                  <a:lnTo>
                    <a:pt x="3385794" y="2028240"/>
                  </a:lnTo>
                  <a:lnTo>
                    <a:pt x="0" y="2028240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2543585" y="114659"/>
            <a:ext cx="6414770" cy="4414520"/>
            <a:chOff x="2543585" y="114659"/>
            <a:chExt cx="6414770" cy="4414520"/>
          </a:xfrm>
        </p:grpSpPr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86123" y="142570"/>
              <a:ext cx="1811515" cy="2642755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772077" y="128879"/>
              <a:ext cx="1840230" cy="2671445"/>
            </a:xfrm>
            <a:custGeom>
              <a:avLst/>
              <a:gdLst/>
              <a:ahLst/>
              <a:cxnLst/>
              <a:rect l="l" t="t" r="r" b="b"/>
              <a:pathLst>
                <a:path w="1840229" h="2671445">
                  <a:moveTo>
                    <a:pt x="0" y="0"/>
                  </a:moveTo>
                  <a:lnTo>
                    <a:pt x="1839963" y="0"/>
                  </a:lnTo>
                  <a:lnTo>
                    <a:pt x="1839963" y="2671203"/>
                  </a:lnTo>
                  <a:lnTo>
                    <a:pt x="0" y="2671203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14962" y="2428557"/>
              <a:ext cx="3714483" cy="207144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200916" y="2414879"/>
              <a:ext cx="3743325" cy="2099945"/>
            </a:xfrm>
            <a:custGeom>
              <a:avLst/>
              <a:gdLst/>
              <a:ahLst/>
              <a:cxnLst/>
              <a:rect l="l" t="t" r="r" b="b"/>
              <a:pathLst>
                <a:path w="3743325" h="2099945">
                  <a:moveTo>
                    <a:pt x="0" y="0"/>
                  </a:moveTo>
                  <a:lnTo>
                    <a:pt x="3742918" y="0"/>
                  </a:lnTo>
                  <a:lnTo>
                    <a:pt x="3742918" y="2099881"/>
                  </a:lnTo>
                  <a:lnTo>
                    <a:pt x="0" y="2099881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71838" y="2642768"/>
              <a:ext cx="2428557" cy="178559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2557805" y="2629077"/>
              <a:ext cx="2457450" cy="1814195"/>
            </a:xfrm>
            <a:custGeom>
              <a:avLst/>
              <a:gdLst/>
              <a:ahLst/>
              <a:cxnLst/>
              <a:rect l="l" t="t" r="r" b="b"/>
              <a:pathLst>
                <a:path w="2457450" h="1814195">
                  <a:moveTo>
                    <a:pt x="0" y="0"/>
                  </a:moveTo>
                  <a:lnTo>
                    <a:pt x="2456992" y="0"/>
                  </a:lnTo>
                  <a:lnTo>
                    <a:pt x="2456992" y="1814042"/>
                  </a:lnTo>
                  <a:lnTo>
                    <a:pt x="0" y="1814042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object 2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0" y="12"/>
            <a:ext cx="1071003" cy="105262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8E30EA9-4BA0-494C-8186-F5FDA348D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211733" cy="68580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81200" y="2279396"/>
            <a:ext cx="5638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4000" spc="290" dirty="0">
                <a:solidFill>
                  <a:schemeClr val="tx1"/>
                </a:solidFill>
              </a:rPr>
              <a:t>Спасибо за внимание</a:t>
            </a:r>
            <a:endParaRPr sz="40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0880" y="914044"/>
            <a:ext cx="8458200" cy="1979930"/>
          </a:xfrm>
          <a:custGeom>
            <a:avLst/>
            <a:gdLst/>
            <a:ahLst/>
            <a:cxnLst/>
            <a:rect l="l" t="t" r="r" b="b"/>
            <a:pathLst>
              <a:path w="8458200" h="1979930">
                <a:moveTo>
                  <a:pt x="8458200" y="0"/>
                </a:moveTo>
                <a:lnTo>
                  <a:pt x="0" y="0"/>
                </a:lnTo>
                <a:lnTo>
                  <a:pt x="0" y="1979637"/>
                </a:lnTo>
                <a:lnTo>
                  <a:pt x="8458200" y="1979637"/>
                </a:lnTo>
                <a:lnTo>
                  <a:pt x="8458200" y="0"/>
                </a:lnTo>
                <a:close/>
              </a:path>
            </a:pathLst>
          </a:custGeom>
          <a:solidFill>
            <a:srgbClr val="CCC1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2219" y="1373657"/>
            <a:ext cx="6672580" cy="1032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200"/>
              </a:lnSpc>
              <a:spcBef>
                <a:spcPts val="95"/>
              </a:spcBef>
              <a:tabLst>
                <a:tab pos="2331720" algn="l"/>
                <a:tab pos="2505075" algn="l"/>
                <a:tab pos="5074920" algn="l"/>
                <a:tab pos="5989320" algn="l"/>
              </a:tabLst>
            </a:pPr>
            <a:r>
              <a:rPr sz="2200" b="1" i="1" spc="-10" dirty="0">
                <a:solidFill>
                  <a:srgbClr val="0E233D"/>
                </a:solidFill>
                <a:latin typeface="Times New Roman"/>
                <a:cs typeface="Times New Roman"/>
              </a:rPr>
              <a:t>Образовательная</a:t>
            </a:r>
            <a:r>
              <a:rPr sz="2200" b="1" i="1" dirty="0">
                <a:solidFill>
                  <a:srgbClr val="0E233D"/>
                </a:solidFill>
                <a:latin typeface="Times New Roman"/>
                <a:cs typeface="Times New Roman"/>
              </a:rPr>
              <a:t>		среда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—</a:t>
            </a:r>
            <a:r>
              <a:rPr sz="2200" spc="484" dirty="0">
                <a:solidFill>
                  <a:srgbClr val="0E233D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совокупность</a:t>
            </a:r>
            <a:r>
              <a:rPr sz="2200" spc="275" dirty="0">
                <a:solidFill>
                  <a:srgbClr val="0E233D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условий, целенаправленно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создаваемых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50" dirty="0">
                <a:solidFill>
                  <a:srgbClr val="0E233D"/>
                </a:solidFill>
                <a:latin typeface="Times New Roman"/>
                <a:cs typeface="Times New Roman"/>
              </a:rPr>
              <a:t>в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30" dirty="0">
                <a:solidFill>
                  <a:srgbClr val="0E233D"/>
                </a:solidFill>
                <a:latin typeface="Times New Roman"/>
                <a:cs typeface="Times New Roman"/>
              </a:rPr>
              <a:t>целях </a:t>
            </a:r>
            <a:r>
              <a:rPr sz="2200" spc="70" dirty="0">
                <a:solidFill>
                  <a:srgbClr val="0E233D"/>
                </a:solidFill>
                <a:latin typeface="Times New Roman"/>
                <a:cs typeface="Times New Roman"/>
              </a:rPr>
              <a:t>полноценного</a:t>
            </a:r>
            <a:r>
              <a:rPr sz="2200" spc="260" dirty="0">
                <a:solidFill>
                  <a:srgbClr val="0E233D"/>
                </a:solidFill>
                <a:latin typeface="Times New Roman"/>
                <a:cs typeface="Times New Roman"/>
              </a:rPr>
              <a:t> </a:t>
            </a:r>
            <a:r>
              <a:rPr sz="2200" spc="35" dirty="0">
                <a:solidFill>
                  <a:srgbClr val="0E233D"/>
                </a:solidFill>
                <a:latin typeface="Times New Roman"/>
                <a:cs typeface="Times New Roman"/>
              </a:rPr>
              <a:t>об</a:t>
            </a:r>
            <a:r>
              <a:rPr sz="2200" spc="-25" dirty="0">
                <a:solidFill>
                  <a:srgbClr val="0E233D"/>
                </a:solidFill>
                <a:latin typeface="Times New Roman"/>
                <a:cs typeface="Times New Roman"/>
              </a:rPr>
              <a:t>р</a:t>
            </a:r>
            <a:r>
              <a:rPr sz="2200" spc="-1050" dirty="0">
                <a:solidFill>
                  <a:srgbClr val="0E233D"/>
                </a:solidFill>
                <a:latin typeface="Times New Roman"/>
                <a:cs typeface="Times New Roman"/>
              </a:rPr>
              <a:t>о</a:t>
            </a:r>
            <a:r>
              <a:rPr sz="2200" spc="40" dirty="0">
                <a:solidFill>
                  <a:srgbClr val="0E233D"/>
                </a:solidFill>
                <a:latin typeface="Times New Roman"/>
                <a:cs typeface="Times New Roman"/>
              </a:rPr>
              <a:t>а</a:t>
            </a:r>
            <a:r>
              <a:rPr sz="2200" spc="-835" dirty="0">
                <a:solidFill>
                  <a:srgbClr val="0E233D"/>
                </a:solidFill>
                <a:latin typeface="Times New Roman"/>
                <a:cs typeface="Times New Roman"/>
              </a:rPr>
              <a:t>з</a:t>
            </a:r>
            <a:r>
              <a:rPr sz="2200" spc="-285" dirty="0">
                <a:solidFill>
                  <a:srgbClr val="0E233D"/>
                </a:solidFill>
                <a:latin typeface="Times New Roman"/>
                <a:cs typeface="Times New Roman"/>
              </a:rPr>
              <a:t>б</a:t>
            </a:r>
            <a:r>
              <a:rPr sz="2200" spc="-825" dirty="0">
                <a:solidFill>
                  <a:srgbClr val="0E233D"/>
                </a:solidFill>
                <a:latin typeface="Times New Roman"/>
                <a:cs typeface="Times New Roman"/>
              </a:rPr>
              <a:t>о</a:t>
            </a:r>
            <a:r>
              <a:rPr sz="2200" spc="-130" dirty="0">
                <a:solidFill>
                  <a:srgbClr val="0E233D"/>
                </a:solidFill>
                <a:latin typeface="Times New Roman"/>
                <a:cs typeface="Times New Roman"/>
              </a:rPr>
              <a:t>е</a:t>
            </a:r>
            <a:r>
              <a:rPr sz="2200" spc="-830" dirty="0">
                <a:solidFill>
                  <a:srgbClr val="0E233D"/>
                </a:solidFill>
                <a:latin typeface="Times New Roman"/>
                <a:cs typeface="Times New Roman"/>
              </a:rPr>
              <a:t>в</a:t>
            </a:r>
            <a:r>
              <a:rPr sz="2200" spc="-150" dirty="0">
                <a:solidFill>
                  <a:srgbClr val="0E233D"/>
                </a:solidFill>
                <a:latin typeface="Times New Roman"/>
                <a:cs typeface="Times New Roman"/>
              </a:rPr>
              <a:t>с</a:t>
            </a:r>
            <a:r>
              <a:rPr sz="2200" spc="-800" dirty="0">
                <a:solidFill>
                  <a:srgbClr val="0E233D"/>
                </a:solidFill>
                <a:latin typeface="Times New Roman"/>
                <a:cs typeface="Times New Roman"/>
              </a:rPr>
              <a:t>а</a:t>
            </a:r>
            <a:r>
              <a:rPr sz="2200" spc="-355" dirty="0">
                <a:solidFill>
                  <a:srgbClr val="0E233D"/>
                </a:solidFill>
                <a:latin typeface="Times New Roman"/>
                <a:cs typeface="Times New Roman"/>
              </a:rPr>
              <a:t>п</a:t>
            </a:r>
            <a:r>
              <a:rPr sz="2200" spc="-800" dirty="0">
                <a:solidFill>
                  <a:srgbClr val="0E233D"/>
                </a:solidFill>
                <a:latin typeface="Times New Roman"/>
                <a:cs typeface="Times New Roman"/>
              </a:rPr>
              <a:t>н</a:t>
            </a:r>
            <a:r>
              <a:rPr sz="2200" spc="-150" dirty="0">
                <a:solidFill>
                  <a:srgbClr val="0E233D"/>
                </a:solidFill>
                <a:latin typeface="Times New Roman"/>
                <a:cs typeface="Times New Roman"/>
              </a:rPr>
              <a:t>е</a:t>
            </a:r>
            <a:r>
              <a:rPr sz="2200" spc="-1055" dirty="0">
                <a:solidFill>
                  <a:srgbClr val="0E233D"/>
                </a:solidFill>
                <a:latin typeface="Times New Roman"/>
                <a:cs typeface="Times New Roman"/>
              </a:rPr>
              <a:t>и</a:t>
            </a:r>
            <a:r>
              <a:rPr sz="2200" spc="-35" dirty="0">
                <a:solidFill>
                  <a:srgbClr val="0E233D"/>
                </a:solidFill>
                <a:latin typeface="Times New Roman"/>
                <a:cs typeface="Times New Roman"/>
              </a:rPr>
              <a:t>ч</a:t>
            </a:r>
            <a:r>
              <a:rPr sz="2200" spc="-969" dirty="0">
                <a:solidFill>
                  <a:srgbClr val="0E233D"/>
                </a:solidFill>
                <a:latin typeface="Times New Roman"/>
                <a:cs typeface="Times New Roman"/>
              </a:rPr>
              <a:t>я</a:t>
            </a:r>
            <a:r>
              <a:rPr sz="2200" spc="35" dirty="0">
                <a:solidFill>
                  <a:srgbClr val="0E233D"/>
                </a:solidFill>
                <a:latin typeface="Times New Roman"/>
                <a:cs typeface="Times New Roman"/>
              </a:rPr>
              <a:t>е</a:t>
            </a:r>
            <a:r>
              <a:rPr sz="2200" spc="-625" dirty="0">
                <a:solidFill>
                  <a:srgbClr val="0E233D"/>
                </a:solidFill>
                <a:latin typeface="Times New Roman"/>
                <a:cs typeface="Times New Roman"/>
              </a:rPr>
              <a:t>н</a:t>
            </a:r>
            <a:r>
              <a:rPr sz="2200" spc="-525" dirty="0">
                <a:solidFill>
                  <a:srgbClr val="0E233D"/>
                </a:solidFill>
                <a:latin typeface="Times New Roman"/>
                <a:cs typeface="Times New Roman"/>
              </a:rPr>
              <a:t>и</a:t>
            </a:r>
            <a:r>
              <a:rPr sz="2200" spc="40" dirty="0">
                <a:solidFill>
                  <a:srgbClr val="0E233D"/>
                </a:solidFill>
                <a:latin typeface="Times New Roman"/>
                <a:cs typeface="Times New Roman"/>
              </a:rPr>
              <a:t>и</a:t>
            </a:r>
            <a:r>
              <a:rPr sz="2200" spc="-1040" dirty="0">
                <a:solidFill>
                  <a:srgbClr val="0E233D"/>
                </a:solidFill>
                <a:latin typeface="Times New Roman"/>
                <a:cs typeface="Times New Roman"/>
              </a:rPr>
              <a:t>я</a:t>
            </a:r>
            <a:r>
              <a:rPr sz="2200" spc="35" dirty="0">
                <a:solidFill>
                  <a:srgbClr val="0E233D"/>
                </a:solidFill>
                <a:latin typeface="Times New Roman"/>
                <a:cs typeface="Times New Roman"/>
              </a:rPr>
              <a:t>р</a:t>
            </a:r>
            <a:r>
              <a:rPr sz="2200" spc="40" dirty="0">
                <a:solidFill>
                  <a:srgbClr val="0E233D"/>
                </a:solidFill>
                <a:latin typeface="Times New Roman"/>
                <a:cs typeface="Times New Roman"/>
              </a:rPr>
              <a:t>азв</a:t>
            </a:r>
            <a:r>
              <a:rPr sz="2200" spc="35" dirty="0">
                <a:solidFill>
                  <a:srgbClr val="0E233D"/>
                </a:solidFill>
                <a:latin typeface="Times New Roman"/>
                <a:cs typeface="Times New Roman"/>
              </a:rPr>
              <a:t>и</a:t>
            </a:r>
            <a:r>
              <a:rPr sz="2200" spc="40" dirty="0">
                <a:solidFill>
                  <a:srgbClr val="0E233D"/>
                </a:solidFill>
                <a:latin typeface="Times New Roman"/>
                <a:cs typeface="Times New Roman"/>
              </a:rPr>
              <a:t>т</a:t>
            </a:r>
            <a:r>
              <a:rPr sz="2200" spc="35" dirty="0">
                <a:solidFill>
                  <a:srgbClr val="0E233D"/>
                </a:solidFill>
                <a:latin typeface="Times New Roman"/>
                <a:cs typeface="Times New Roman"/>
              </a:rPr>
              <a:t>и</a:t>
            </a: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я</a:t>
            </a:r>
            <a:r>
              <a:rPr sz="2200" spc="240" dirty="0">
                <a:solidFill>
                  <a:srgbClr val="0E233D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детей.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04914" y="3200044"/>
            <a:ext cx="8458200" cy="3200400"/>
          </a:xfrm>
          <a:custGeom>
            <a:avLst/>
            <a:gdLst/>
            <a:ahLst/>
            <a:cxnLst/>
            <a:rect l="l" t="t" r="r" b="b"/>
            <a:pathLst>
              <a:path w="8458200" h="3200400">
                <a:moveTo>
                  <a:pt x="8458200" y="0"/>
                </a:moveTo>
                <a:lnTo>
                  <a:pt x="0" y="0"/>
                </a:lnTo>
                <a:lnTo>
                  <a:pt x="0" y="3200400"/>
                </a:lnTo>
                <a:lnTo>
                  <a:pt x="8458200" y="3200400"/>
                </a:lnTo>
                <a:lnTo>
                  <a:pt x="8458200" y="0"/>
                </a:lnTo>
                <a:close/>
              </a:path>
            </a:pathLst>
          </a:custGeom>
          <a:solidFill>
            <a:srgbClr val="B6DDE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81863" y="3431057"/>
            <a:ext cx="581850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76120" algn="l"/>
              </a:tabLst>
            </a:pPr>
            <a:r>
              <a:rPr sz="2200" b="1" i="1" spc="-10" dirty="0">
                <a:solidFill>
                  <a:srgbClr val="0E233D"/>
                </a:solidFill>
                <a:latin typeface="Times New Roman"/>
                <a:cs typeface="Times New Roman"/>
              </a:rPr>
              <a:t>Развивающая</a:t>
            </a:r>
            <a:r>
              <a:rPr sz="2200" b="1" i="1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b="1" i="1" spc="-45" dirty="0">
                <a:solidFill>
                  <a:srgbClr val="0E233D"/>
                </a:solidFill>
                <a:latin typeface="Times New Roman"/>
                <a:cs typeface="Times New Roman"/>
              </a:rPr>
              <a:t>предметно-</a:t>
            </a:r>
            <a:r>
              <a:rPr sz="2200" b="1" i="1" spc="-10" dirty="0">
                <a:solidFill>
                  <a:srgbClr val="0E233D"/>
                </a:solidFill>
                <a:latin typeface="Times New Roman"/>
                <a:cs typeface="Times New Roman"/>
              </a:rPr>
              <a:t>пространственная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71615" y="3431057"/>
            <a:ext cx="6832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i="1" spc="-10" dirty="0">
                <a:solidFill>
                  <a:srgbClr val="0E233D"/>
                </a:solidFill>
                <a:latin typeface="Times New Roman"/>
                <a:cs typeface="Times New Roman"/>
              </a:rPr>
              <a:t>среда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25258" y="3431057"/>
            <a:ext cx="12693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18490" algn="l"/>
              </a:tabLst>
            </a:pPr>
            <a:r>
              <a:rPr sz="2200" spc="-50" dirty="0">
                <a:solidFill>
                  <a:srgbClr val="0E233D"/>
                </a:solidFill>
                <a:latin typeface="Times New Roman"/>
                <a:cs typeface="Times New Roman"/>
              </a:rPr>
              <a:t>—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20" dirty="0">
                <a:solidFill>
                  <a:srgbClr val="0E233D"/>
                </a:solidFill>
                <a:latin typeface="Times New Roman"/>
                <a:cs typeface="Times New Roman"/>
              </a:rPr>
              <a:t>часть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54334" y="3766223"/>
            <a:ext cx="189039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представленная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1863" y="3766223"/>
            <a:ext cx="3602354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806700" algn="l"/>
              </a:tabLst>
            </a:pP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20" dirty="0">
                <a:solidFill>
                  <a:srgbClr val="0E233D"/>
                </a:solidFill>
                <a:latin typeface="Times New Roman"/>
                <a:cs typeface="Times New Roman"/>
              </a:rPr>
              <a:t>среды, </a:t>
            </a:r>
            <a:r>
              <a:rPr sz="2200" spc="50" dirty="0">
                <a:solidFill>
                  <a:srgbClr val="0E233D"/>
                </a:solidFill>
                <a:latin typeface="Times New Roman"/>
                <a:cs typeface="Times New Roman"/>
              </a:rPr>
              <a:t>организованным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77655" y="4101376"/>
            <a:ext cx="409321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55825" algn="l"/>
              </a:tabLst>
            </a:pP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пространством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(помещениями,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1863" y="4436541"/>
            <a:ext cx="447421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3270" algn="l"/>
                <a:tab pos="2571750" algn="l"/>
              </a:tabLst>
            </a:pP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т.п.),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материалами,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оборудованием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39182" y="4436541"/>
            <a:ext cx="185420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8460" algn="l"/>
              </a:tabLst>
            </a:pPr>
            <a:r>
              <a:rPr sz="2200" spc="-50" dirty="0">
                <a:solidFill>
                  <a:srgbClr val="0E233D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40" dirty="0">
                <a:solidFill>
                  <a:srgbClr val="0E233D"/>
                </a:solidFill>
                <a:latin typeface="Times New Roman"/>
                <a:cs typeface="Times New Roman"/>
              </a:rPr>
              <a:t>инвентарём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76782" y="3766223"/>
            <a:ext cx="1607185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9065">
              <a:lnSpc>
                <a:spcPct val="100000"/>
              </a:lnSpc>
              <a:spcBef>
                <a:spcPts val="100"/>
              </a:spcBef>
              <a:tabLst>
                <a:tab pos="1218565" algn="l"/>
              </a:tabLst>
            </a:pPr>
            <a:r>
              <a:rPr sz="2200" spc="35" dirty="0">
                <a:solidFill>
                  <a:srgbClr val="0E233D"/>
                </a:solidFill>
                <a:latin typeface="Times New Roman"/>
                <a:cs typeface="Times New Roman"/>
              </a:rPr>
              <a:t>специально </a:t>
            </a: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участком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50" dirty="0">
                <a:solidFill>
                  <a:srgbClr val="0E233D"/>
                </a:solidFill>
                <a:latin typeface="Times New Roman"/>
                <a:cs typeface="Times New Roman"/>
              </a:rPr>
              <a:t>и 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для</a:t>
            </a:r>
            <a:r>
              <a:rPr sz="2200" spc="-60" dirty="0">
                <a:solidFill>
                  <a:srgbClr val="0E233D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развития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5533" y="4771694"/>
            <a:ext cx="254444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77569" algn="l"/>
              </a:tabLst>
            </a:pP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детей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дошкольного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23336" y="4771694"/>
            <a:ext cx="104013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возраста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572059" y="4771694"/>
            <a:ext cx="211201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с</a:t>
            </a:r>
            <a:r>
              <a:rPr sz="2200" spc="5" dirty="0">
                <a:solidFill>
                  <a:srgbClr val="0E233D"/>
                </a:solidFill>
                <a:latin typeface="Times New Roman"/>
                <a:cs typeface="Times New Roman"/>
              </a:rPr>
              <a:t> </a:t>
            </a:r>
            <a:r>
              <a:rPr sz="2200" spc="35" dirty="0">
                <a:solidFill>
                  <a:srgbClr val="0E233D"/>
                </a:solidFill>
                <a:latin typeface="Times New Roman"/>
                <a:cs typeface="Times New Roman"/>
              </a:rPr>
              <a:t>особенностями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12302" y="5106860"/>
            <a:ext cx="151447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возрастного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920655" y="5106860"/>
            <a:ext cx="7327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этапа,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443742" y="4771694"/>
            <a:ext cx="194945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0680" algn="l"/>
              </a:tabLst>
            </a:pPr>
            <a:r>
              <a:rPr sz="2200" spc="-50" dirty="0">
                <a:solidFill>
                  <a:srgbClr val="0E233D"/>
                </a:solidFill>
                <a:latin typeface="Times New Roman"/>
                <a:cs typeface="Times New Roman"/>
              </a:rPr>
              <a:t>в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соответствии</a:t>
            </a:r>
            <a:endParaRPr sz="2200">
              <a:latin typeface="Times New Roman"/>
              <a:cs typeface="Times New Roman"/>
            </a:endParaRPr>
          </a:p>
          <a:p>
            <a:pPr marL="606425">
              <a:lnSpc>
                <a:spcPct val="100000"/>
              </a:lnSpc>
            </a:pPr>
            <a:r>
              <a:rPr sz="2200" spc="40" dirty="0">
                <a:solidFill>
                  <a:srgbClr val="0E233D"/>
                </a:solidFill>
                <a:latin typeface="Times New Roman"/>
                <a:cs typeface="Times New Roman"/>
              </a:rPr>
              <a:t>охраны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72539" y="5442013"/>
            <a:ext cx="636778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34719" algn="l"/>
                <a:tab pos="2922270" algn="l"/>
                <a:tab pos="3359150" algn="l"/>
                <a:tab pos="4917440" algn="l"/>
              </a:tabLst>
            </a:pP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учёта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35" dirty="0">
                <a:solidFill>
                  <a:srgbClr val="0E233D"/>
                </a:solidFill>
                <a:latin typeface="Times New Roman"/>
                <a:cs typeface="Times New Roman"/>
              </a:rPr>
              <a:t>особенностей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50" dirty="0">
                <a:solidFill>
                  <a:srgbClr val="0E233D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35" dirty="0">
                <a:solidFill>
                  <a:srgbClr val="0E233D"/>
                </a:solidFill>
                <a:latin typeface="Times New Roman"/>
                <a:cs typeface="Times New Roman"/>
              </a:rPr>
              <a:t>коррекции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недостатков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79464" y="5106860"/>
            <a:ext cx="230187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2640"/>
              </a:lnSpc>
              <a:spcBef>
                <a:spcPts val="100"/>
              </a:spcBef>
              <a:tabLst>
                <a:tab pos="319405" algn="l"/>
                <a:tab pos="1974850" algn="l"/>
              </a:tabLst>
            </a:pPr>
            <a:r>
              <a:rPr sz="2200" spc="-50" dirty="0">
                <a:solidFill>
                  <a:srgbClr val="0E233D"/>
                </a:solidFill>
                <a:latin typeface="Times New Roman"/>
                <a:cs typeface="Times New Roman"/>
              </a:rPr>
              <a:t>и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35" dirty="0">
                <a:solidFill>
                  <a:srgbClr val="0E233D"/>
                </a:solidFill>
                <a:latin typeface="Times New Roman"/>
                <a:cs typeface="Times New Roman"/>
              </a:rPr>
              <a:t>укрепления</a:t>
            </a:r>
            <a:r>
              <a:rPr sz="2200" dirty="0">
                <a:solidFill>
                  <a:srgbClr val="0E233D"/>
                </a:solidFill>
                <a:latin typeface="Times New Roman"/>
                <a:cs typeface="Times New Roman"/>
              </a:rPr>
              <a:t>	</a:t>
            </a:r>
            <a:r>
              <a:rPr sz="2200" spc="-25" dirty="0">
                <a:solidFill>
                  <a:srgbClr val="0E233D"/>
                </a:solidFill>
                <a:latin typeface="Times New Roman"/>
                <a:cs typeface="Times New Roman"/>
              </a:rPr>
              <a:t>их</a:t>
            </a:r>
            <a:endParaRPr sz="2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200" spc="-25" dirty="0">
                <a:solidFill>
                  <a:srgbClr val="0E233D"/>
                </a:solidFill>
                <a:latin typeface="Times New Roman"/>
                <a:cs typeface="Times New Roman"/>
              </a:rPr>
              <a:t>их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1863" y="5106860"/>
            <a:ext cx="123952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4470">
              <a:lnSpc>
                <a:spcPct val="100000"/>
              </a:lnSpc>
              <a:spcBef>
                <a:spcPts val="100"/>
              </a:spcBef>
            </a:pPr>
            <a:r>
              <a:rPr sz="2200" spc="-10" dirty="0">
                <a:solidFill>
                  <a:srgbClr val="0E233D"/>
                </a:solidFill>
                <a:latin typeface="Times New Roman"/>
                <a:cs typeface="Times New Roman"/>
              </a:rPr>
              <a:t>каждого здоровья, развития.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29130">
              <a:lnSpc>
                <a:spcPct val="100000"/>
              </a:lnSpc>
              <a:spcBef>
                <a:spcPts val="100"/>
              </a:spcBef>
            </a:pPr>
            <a:r>
              <a:rPr sz="2000" spc="-85" dirty="0"/>
              <a:t>ФГОС</a:t>
            </a:r>
            <a:r>
              <a:rPr sz="2000" spc="-40" dirty="0"/>
              <a:t> </a:t>
            </a:r>
            <a:r>
              <a:rPr sz="2000" spc="-10" dirty="0"/>
              <a:t>ДО:</a:t>
            </a:r>
            <a:r>
              <a:rPr sz="2000" spc="-45" dirty="0"/>
              <a:t> </a:t>
            </a:r>
            <a:r>
              <a:rPr sz="2000" spc="45" dirty="0"/>
              <a:t>понятие</a:t>
            </a:r>
            <a:r>
              <a:rPr sz="2000" spc="15" dirty="0"/>
              <a:t> </a:t>
            </a:r>
            <a:r>
              <a:rPr sz="2000" spc="-20" dirty="0"/>
              <a:t>РППС</a:t>
            </a:r>
            <a:endParaRPr sz="2000"/>
          </a:p>
        </p:txBody>
      </p:sp>
      <p:pic>
        <p:nvPicPr>
          <p:cNvPr id="24" name="object 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95" y="21247"/>
            <a:ext cx="1014476" cy="109223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914" y="1142644"/>
            <a:ext cx="8535035" cy="4153535"/>
          </a:xfrm>
          <a:custGeom>
            <a:avLst/>
            <a:gdLst/>
            <a:ahLst/>
            <a:cxnLst/>
            <a:rect l="l" t="t" r="r" b="b"/>
            <a:pathLst>
              <a:path w="8535035" h="4153535">
                <a:moveTo>
                  <a:pt x="8534527" y="0"/>
                </a:moveTo>
                <a:lnTo>
                  <a:pt x="0" y="0"/>
                </a:lnTo>
                <a:lnTo>
                  <a:pt x="0" y="4152950"/>
                </a:lnTo>
                <a:lnTo>
                  <a:pt x="8534527" y="4152950"/>
                </a:lnTo>
                <a:lnTo>
                  <a:pt x="8534527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62255" algn="just">
              <a:lnSpc>
                <a:spcPct val="100000"/>
              </a:lnSpc>
              <a:spcBef>
                <a:spcPts val="100"/>
              </a:spcBef>
            </a:pPr>
            <a:r>
              <a:rPr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Цель</a:t>
            </a:r>
            <a:r>
              <a:rPr i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модернизации</a:t>
            </a:r>
            <a:r>
              <a:rPr i="1" spc="-55" dirty="0">
                <a:latin typeface="Times New Roman"/>
                <a:cs typeface="Times New Roman"/>
              </a:rPr>
              <a:t> </a:t>
            </a:r>
            <a:r>
              <a:rPr dirty="0"/>
              <a:t>Создание</a:t>
            </a:r>
            <a:r>
              <a:rPr spc="-60" dirty="0"/>
              <a:t> </a:t>
            </a:r>
            <a:r>
              <a:rPr dirty="0"/>
              <a:t>современной</a:t>
            </a:r>
            <a:r>
              <a:rPr spc="-65" dirty="0"/>
              <a:t> </a:t>
            </a:r>
            <a:r>
              <a:rPr dirty="0"/>
              <a:t>и</a:t>
            </a:r>
            <a:r>
              <a:rPr spc="-60" dirty="0"/>
              <a:t> </a:t>
            </a:r>
            <a:r>
              <a:rPr dirty="0"/>
              <a:t>эффективной</a:t>
            </a:r>
            <a:r>
              <a:rPr spc="-65" dirty="0"/>
              <a:t> </a:t>
            </a:r>
            <a:r>
              <a:rPr dirty="0"/>
              <a:t>РППС,</a:t>
            </a:r>
            <a:r>
              <a:rPr spc="-55" dirty="0"/>
              <a:t> </a:t>
            </a:r>
            <a:r>
              <a:rPr spc="-10" dirty="0"/>
              <a:t>способствующей </a:t>
            </a:r>
            <a:r>
              <a:rPr dirty="0"/>
              <a:t>развитию</a:t>
            </a:r>
            <a:r>
              <a:rPr spc="-35" dirty="0"/>
              <a:t> </a:t>
            </a:r>
            <a:r>
              <a:rPr spc="-10" dirty="0"/>
              <a:t>когнитивных,</a:t>
            </a:r>
            <a:r>
              <a:rPr spc="-35" dirty="0"/>
              <a:t> </a:t>
            </a:r>
            <a:r>
              <a:rPr spc="-20" dirty="0"/>
              <a:t>коммуникативных</a:t>
            </a:r>
            <a:r>
              <a:rPr spc="-35" dirty="0"/>
              <a:t> </a:t>
            </a:r>
            <a:r>
              <a:rPr dirty="0"/>
              <a:t>и</a:t>
            </a:r>
            <a:r>
              <a:rPr spc="-35" dirty="0"/>
              <a:t> </a:t>
            </a:r>
            <a:r>
              <a:rPr spc="-10" dirty="0"/>
              <a:t>социальных</a:t>
            </a:r>
            <a:r>
              <a:rPr spc="-30" dirty="0"/>
              <a:t> </a:t>
            </a:r>
            <a:r>
              <a:rPr spc="-20" dirty="0"/>
              <a:t>навыков</a:t>
            </a:r>
            <a:r>
              <a:rPr spc="-35" dirty="0"/>
              <a:t> </a:t>
            </a:r>
            <a:r>
              <a:rPr dirty="0"/>
              <a:t>у</a:t>
            </a:r>
            <a:r>
              <a:rPr spc="-35" dirty="0"/>
              <a:t> </a:t>
            </a:r>
            <a:r>
              <a:rPr dirty="0"/>
              <a:t>детей</a:t>
            </a:r>
            <a:r>
              <a:rPr spc="-35" dirty="0"/>
              <a:t> </a:t>
            </a:r>
            <a:r>
              <a:rPr spc="-10" dirty="0"/>
              <a:t>среднего </a:t>
            </a:r>
            <a:r>
              <a:rPr spc="-20" dirty="0"/>
              <a:t>дошкольного</a:t>
            </a:r>
            <a:r>
              <a:rPr spc="-25" dirty="0"/>
              <a:t> </a:t>
            </a:r>
            <a:r>
              <a:rPr spc="-10" dirty="0"/>
              <a:t>возраста.</a:t>
            </a:r>
          </a:p>
          <a:p>
            <a:pPr marL="12700" marR="757555" indent="914400" algn="just">
              <a:lnSpc>
                <a:spcPct val="100000"/>
              </a:lnSpc>
              <a:spcBef>
                <a:spcPts val="800"/>
              </a:spcBef>
            </a:pPr>
            <a:r>
              <a:rPr dirty="0"/>
              <a:t>Пространство</a:t>
            </a:r>
            <a:r>
              <a:rPr spc="-50" dirty="0"/>
              <a:t> </a:t>
            </a:r>
            <a:r>
              <a:rPr dirty="0"/>
              <a:t>группы</a:t>
            </a:r>
            <a:r>
              <a:rPr spc="-55" dirty="0"/>
              <a:t> </a:t>
            </a:r>
            <a:r>
              <a:rPr spc="-10" dirty="0"/>
              <a:t>среднего</a:t>
            </a:r>
            <a:r>
              <a:rPr spc="-50" dirty="0"/>
              <a:t> </a:t>
            </a:r>
            <a:r>
              <a:rPr spc="-20" dirty="0"/>
              <a:t>дошкольного</a:t>
            </a:r>
            <a:r>
              <a:rPr spc="-50" dirty="0"/>
              <a:t> </a:t>
            </a:r>
            <a:r>
              <a:rPr dirty="0"/>
              <a:t>возраста</a:t>
            </a:r>
            <a:r>
              <a:rPr spc="-55" dirty="0"/>
              <a:t> </a:t>
            </a:r>
            <a:r>
              <a:rPr spc="-10" dirty="0"/>
              <a:t>заключается</a:t>
            </a:r>
            <a:r>
              <a:rPr spc="-50" dirty="0"/>
              <a:t> в </a:t>
            </a:r>
            <a:r>
              <a:rPr dirty="0"/>
              <a:t>создании</a:t>
            </a:r>
            <a:r>
              <a:rPr spc="-50" dirty="0"/>
              <a:t> </a:t>
            </a:r>
            <a:r>
              <a:rPr dirty="0"/>
              <a:t>условий,</a:t>
            </a:r>
            <a:r>
              <a:rPr spc="-50" dirty="0"/>
              <a:t> </a:t>
            </a:r>
            <a:r>
              <a:rPr spc="-10" dirty="0"/>
              <a:t>обеспечивающих</a:t>
            </a:r>
            <a:r>
              <a:rPr spc="-40" dirty="0"/>
              <a:t> </a:t>
            </a:r>
            <a:r>
              <a:rPr dirty="0"/>
              <a:t>полноценное</a:t>
            </a:r>
            <a:r>
              <a:rPr spc="-50" dirty="0"/>
              <a:t> </a:t>
            </a:r>
            <a:r>
              <a:rPr dirty="0"/>
              <a:t>развитие</a:t>
            </a:r>
            <a:r>
              <a:rPr spc="-50" dirty="0"/>
              <a:t> </a:t>
            </a:r>
            <a:r>
              <a:rPr dirty="0"/>
              <a:t>всех</a:t>
            </a:r>
            <a:r>
              <a:rPr spc="-45" dirty="0"/>
              <a:t> </a:t>
            </a:r>
            <a:r>
              <a:rPr dirty="0"/>
              <a:t>сфер</a:t>
            </a:r>
            <a:r>
              <a:rPr spc="-50" dirty="0"/>
              <a:t> </a:t>
            </a:r>
            <a:r>
              <a:rPr spc="-10" dirty="0"/>
              <a:t>психики ребенка:</a:t>
            </a:r>
          </a:p>
          <a:p>
            <a:pPr marL="355600" marR="5080" indent="-343535">
              <a:lnSpc>
                <a:spcPct val="107000"/>
              </a:lnSpc>
              <a:buFont typeface="Symbol"/>
              <a:buChar char=""/>
              <a:tabLst>
                <a:tab pos="355600" algn="l"/>
              </a:tabLst>
            </a:pPr>
            <a:r>
              <a:rPr b="1" spc="-10" dirty="0">
                <a:latin typeface="Times New Roman"/>
                <a:cs typeface="Times New Roman"/>
              </a:rPr>
              <a:t>когнитивной</a:t>
            </a:r>
            <a:r>
              <a:rPr b="1" spc="-6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сферы:</a:t>
            </a:r>
            <a:r>
              <a:rPr b="1" spc="-40" dirty="0">
                <a:latin typeface="Times New Roman"/>
                <a:cs typeface="Times New Roman"/>
              </a:rPr>
              <a:t> </a:t>
            </a:r>
            <a:r>
              <a:rPr dirty="0"/>
              <a:t>умение</a:t>
            </a:r>
            <a:r>
              <a:rPr spc="-55" dirty="0"/>
              <a:t> </a:t>
            </a:r>
            <a:r>
              <a:rPr spc="-10" dirty="0"/>
              <a:t>анализировать,</a:t>
            </a:r>
            <a:r>
              <a:rPr spc="-55" dirty="0"/>
              <a:t> </a:t>
            </a:r>
            <a:r>
              <a:rPr spc="-10" dirty="0"/>
              <a:t>сравнивать,</a:t>
            </a:r>
            <a:r>
              <a:rPr spc="-55" dirty="0"/>
              <a:t> </a:t>
            </a:r>
            <a:r>
              <a:rPr spc="-10" dirty="0"/>
              <a:t>классифицировать информацию,</a:t>
            </a:r>
            <a:r>
              <a:rPr spc="-65" dirty="0"/>
              <a:t> </a:t>
            </a:r>
            <a:r>
              <a:rPr dirty="0"/>
              <a:t>логически</a:t>
            </a:r>
            <a:r>
              <a:rPr spc="-65" dirty="0"/>
              <a:t> </a:t>
            </a:r>
            <a:r>
              <a:rPr dirty="0"/>
              <a:t>мыслить,</a:t>
            </a:r>
            <a:r>
              <a:rPr spc="-70" dirty="0"/>
              <a:t> </a:t>
            </a:r>
            <a:r>
              <a:rPr spc="-10" dirty="0"/>
              <a:t>решать</a:t>
            </a:r>
            <a:r>
              <a:rPr spc="-65" dirty="0"/>
              <a:t> </a:t>
            </a:r>
            <a:r>
              <a:rPr dirty="0"/>
              <a:t>проблемы,</a:t>
            </a:r>
            <a:r>
              <a:rPr spc="-65" dirty="0"/>
              <a:t> </a:t>
            </a:r>
            <a:r>
              <a:rPr dirty="0"/>
              <a:t>проявлять</a:t>
            </a:r>
            <a:r>
              <a:rPr spc="-65" dirty="0"/>
              <a:t> </a:t>
            </a:r>
            <a:r>
              <a:rPr spc="-10" dirty="0"/>
              <a:t>любознательность </a:t>
            </a:r>
            <a:r>
              <a:rPr dirty="0"/>
              <a:t>и</a:t>
            </a:r>
            <a:r>
              <a:rPr spc="-15" dirty="0"/>
              <a:t> </a:t>
            </a:r>
            <a:r>
              <a:rPr spc="-10" dirty="0"/>
              <a:t>творчество;</a:t>
            </a:r>
          </a:p>
          <a:p>
            <a:pPr marL="355600" marR="672465" indent="-343535">
              <a:lnSpc>
                <a:spcPct val="107000"/>
              </a:lnSpc>
              <a:buFont typeface="Symbol"/>
              <a:buChar char=""/>
              <a:tabLst>
                <a:tab pos="355600" algn="l"/>
              </a:tabLst>
            </a:pPr>
            <a:r>
              <a:rPr b="1" spc="-20" dirty="0">
                <a:latin typeface="Times New Roman"/>
                <a:cs typeface="Times New Roman"/>
              </a:rPr>
              <a:t>коммуникативной</a:t>
            </a:r>
            <a:r>
              <a:rPr b="1" spc="-5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сферы:</a:t>
            </a:r>
            <a:r>
              <a:rPr b="1" spc="-30" dirty="0">
                <a:latin typeface="Times New Roman"/>
                <a:cs typeface="Times New Roman"/>
              </a:rPr>
              <a:t> </a:t>
            </a:r>
            <a:r>
              <a:rPr dirty="0"/>
              <a:t>умение</a:t>
            </a:r>
            <a:r>
              <a:rPr spc="-45" dirty="0"/>
              <a:t> </a:t>
            </a:r>
            <a:r>
              <a:rPr dirty="0"/>
              <a:t>строить</a:t>
            </a:r>
            <a:r>
              <a:rPr spc="-50" dirty="0"/>
              <a:t> </a:t>
            </a:r>
            <a:r>
              <a:rPr spc="-25" dirty="0"/>
              <a:t>диалог,</a:t>
            </a:r>
            <a:r>
              <a:rPr spc="-45" dirty="0"/>
              <a:t> </a:t>
            </a:r>
            <a:r>
              <a:rPr spc="-10" dirty="0"/>
              <a:t>выражать</a:t>
            </a:r>
            <a:r>
              <a:rPr spc="-45" dirty="0"/>
              <a:t> </a:t>
            </a:r>
            <a:r>
              <a:rPr dirty="0"/>
              <a:t>свои</a:t>
            </a:r>
            <a:r>
              <a:rPr spc="-45" dirty="0"/>
              <a:t> </a:t>
            </a:r>
            <a:r>
              <a:rPr dirty="0"/>
              <a:t>мысли</a:t>
            </a:r>
            <a:r>
              <a:rPr spc="-50" dirty="0"/>
              <a:t> и </a:t>
            </a:r>
            <a:r>
              <a:rPr dirty="0"/>
              <a:t>чувства,</a:t>
            </a:r>
            <a:r>
              <a:rPr spc="-45" dirty="0"/>
              <a:t> </a:t>
            </a:r>
            <a:r>
              <a:rPr spc="-10" dirty="0"/>
              <a:t>слушать</a:t>
            </a:r>
            <a:r>
              <a:rPr spc="-50" dirty="0"/>
              <a:t> </a:t>
            </a:r>
            <a:r>
              <a:rPr dirty="0"/>
              <a:t>и</a:t>
            </a:r>
            <a:r>
              <a:rPr spc="-50" dirty="0"/>
              <a:t> </a:t>
            </a:r>
            <a:r>
              <a:rPr spc="-10" dirty="0"/>
              <a:t>понимать</a:t>
            </a:r>
            <a:r>
              <a:rPr spc="-45" dirty="0"/>
              <a:t> </a:t>
            </a:r>
            <a:r>
              <a:rPr dirty="0"/>
              <a:t>собеседника,</a:t>
            </a:r>
            <a:r>
              <a:rPr spc="-50" dirty="0"/>
              <a:t> </a:t>
            </a:r>
            <a:r>
              <a:rPr spc="-20" dirty="0"/>
              <a:t>договариваться,</a:t>
            </a:r>
            <a:r>
              <a:rPr spc="-45" dirty="0"/>
              <a:t> </a:t>
            </a:r>
            <a:r>
              <a:rPr spc="-10" dirty="0"/>
              <a:t>сотрудничать;</a:t>
            </a:r>
          </a:p>
          <a:p>
            <a:pPr marL="355600" marR="481330" indent="-343535">
              <a:lnSpc>
                <a:spcPts val="2310"/>
              </a:lnSpc>
              <a:spcBef>
                <a:spcPts val="100"/>
              </a:spcBef>
              <a:buFont typeface="Symbol"/>
              <a:buChar char=""/>
              <a:tabLst>
                <a:tab pos="355600" algn="l"/>
              </a:tabLst>
            </a:pPr>
            <a:r>
              <a:rPr b="1" dirty="0">
                <a:latin typeface="Times New Roman"/>
                <a:cs typeface="Times New Roman"/>
              </a:rPr>
              <a:t>социальной</a:t>
            </a:r>
            <a:r>
              <a:rPr b="1" spc="-3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сферы:</a:t>
            </a:r>
            <a:r>
              <a:rPr b="1" spc="-30" dirty="0">
                <a:latin typeface="Times New Roman"/>
                <a:cs typeface="Times New Roman"/>
              </a:rPr>
              <a:t> </a:t>
            </a:r>
            <a:r>
              <a:rPr dirty="0"/>
              <a:t>умение</a:t>
            </a:r>
            <a:r>
              <a:rPr spc="-30" dirty="0"/>
              <a:t> </a:t>
            </a:r>
            <a:r>
              <a:rPr spc="-20" dirty="0"/>
              <a:t>взаимодействовать</a:t>
            </a:r>
            <a:r>
              <a:rPr spc="-35" dirty="0"/>
              <a:t> </a:t>
            </a:r>
            <a:r>
              <a:rPr dirty="0"/>
              <a:t>в</a:t>
            </a:r>
            <a:r>
              <a:rPr spc="-35" dirty="0"/>
              <a:t> </a:t>
            </a:r>
            <a:r>
              <a:rPr dirty="0"/>
              <a:t>группе,</a:t>
            </a:r>
            <a:r>
              <a:rPr spc="-30" dirty="0"/>
              <a:t> </a:t>
            </a:r>
            <a:r>
              <a:rPr spc="-25" dirty="0"/>
              <a:t>соблюдать</a:t>
            </a:r>
            <a:r>
              <a:rPr spc="-35" dirty="0"/>
              <a:t> </a:t>
            </a:r>
            <a:r>
              <a:rPr spc="-10" dirty="0"/>
              <a:t>правила, уважать</a:t>
            </a:r>
            <a:r>
              <a:rPr spc="-45" dirty="0"/>
              <a:t> </a:t>
            </a:r>
            <a:r>
              <a:rPr dirty="0"/>
              <a:t>чужое</a:t>
            </a:r>
            <a:r>
              <a:rPr spc="-45" dirty="0"/>
              <a:t> </a:t>
            </a:r>
            <a:r>
              <a:rPr dirty="0"/>
              <a:t>мнение,</a:t>
            </a:r>
            <a:r>
              <a:rPr spc="-40" dirty="0"/>
              <a:t> </a:t>
            </a:r>
            <a:r>
              <a:rPr spc="-10" dirty="0"/>
              <a:t>проявлять</a:t>
            </a:r>
            <a:r>
              <a:rPr spc="-45" dirty="0"/>
              <a:t> </a:t>
            </a:r>
            <a:r>
              <a:rPr spc="-10" dirty="0"/>
              <a:t>эмпатию</a:t>
            </a:r>
            <a:r>
              <a:rPr spc="-40" dirty="0"/>
              <a:t> </a:t>
            </a:r>
            <a:r>
              <a:rPr dirty="0"/>
              <a:t>и</a:t>
            </a:r>
            <a:r>
              <a:rPr spc="-45" dirty="0"/>
              <a:t> </a:t>
            </a:r>
            <a:r>
              <a:rPr spc="-10" dirty="0"/>
              <a:t>помогать</a:t>
            </a:r>
            <a:r>
              <a:rPr spc="-40" dirty="0"/>
              <a:t> </a:t>
            </a:r>
            <a:r>
              <a:rPr spc="-10" dirty="0"/>
              <a:t>другим.</a:t>
            </a:r>
          </a:p>
          <a:p>
            <a:pPr marL="462915">
              <a:lnSpc>
                <a:spcPts val="2300"/>
              </a:lnSpc>
            </a:pPr>
            <a:r>
              <a:rPr sz="2000" b="1" dirty="0">
                <a:latin typeface="Times New Roman"/>
                <a:cs typeface="Times New Roman"/>
              </a:rPr>
              <a:t>Основные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направления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модернизации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–Создание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зон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развития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9520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ФОП</a:t>
            </a:r>
            <a:r>
              <a:rPr sz="2000" spc="10" dirty="0"/>
              <a:t> </a:t>
            </a:r>
            <a:r>
              <a:rPr sz="2000" spc="-10" dirty="0"/>
              <a:t>ДО:</a:t>
            </a:r>
            <a:r>
              <a:rPr sz="2000" spc="5" dirty="0"/>
              <a:t> </a:t>
            </a:r>
            <a:r>
              <a:rPr sz="2000" spc="-50" dirty="0"/>
              <a:t>РППС</a:t>
            </a:r>
            <a:r>
              <a:rPr sz="2000" spc="-85" dirty="0"/>
              <a:t> </a:t>
            </a:r>
            <a:r>
              <a:rPr sz="2000" dirty="0"/>
              <a:t>в</a:t>
            </a:r>
            <a:r>
              <a:rPr sz="2000" spc="-85" dirty="0"/>
              <a:t> </a:t>
            </a:r>
            <a:r>
              <a:rPr sz="2000" spc="-45" dirty="0"/>
              <a:t>группах</a:t>
            </a:r>
            <a:r>
              <a:rPr sz="2000" spc="-85" dirty="0"/>
              <a:t> </a:t>
            </a:r>
            <a:r>
              <a:rPr sz="2000" spc="-55" dirty="0"/>
              <a:t>среднего</a:t>
            </a:r>
            <a:r>
              <a:rPr sz="2000" spc="-85" dirty="0"/>
              <a:t> </a:t>
            </a:r>
            <a:r>
              <a:rPr sz="2000" spc="-60" dirty="0"/>
              <a:t>дошкольного</a:t>
            </a:r>
            <a:r>
              <a:rPr sz="2000" spc="-85" dirty="0"/>
              <a:t> </a:t>
            </a:r>
            <a:r>
              <a:rPr sz="2000" spc="-10" dirty="0"/>
              <a:t>возраста</a:t>
            </a:r>
            <a:endParaRPr sz="2000"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14" y="76327"/>
            <a:ext cx="914044" cy="98135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4890956" y="5176795"/>
            <a:ext cx="4005579" cy="1504950"/>
            <a:chOff x="4890956" y="5176795"/>
            <a:chExt cx="4005579" cy="150495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29123" y="5214594"/>
              <a:ext cx="3928681" cy="1428483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910035" y="5195874"/>
              <a:ext cx="3966845" cy="1466850"/>
            </a:xfrm>
            <a:custGeom>
              <a:avLst/>
              <a:gdLst/>
              <a:ahLst/>
              <a:cxnLst/>
              <a:rect l="l" t="t" r="r" b="b"/>
              <a:pathLst>
                <a:path w="3966845" h="1466850">
                  <a:moveTo>
                    <a:pt x="0" y="0"/>
                  </a:moveTo>
                  <a:lnTo>
                    <a:pt x="3966844" y="0"/>
                  </a:lnTo>
                  <a:lnTo>
                    <a:pt x="3966844" y="1466646"/>
                  </a:lnTo>
                  <a:lnTo>
                    <a:pt x="0" y="1466646"/>
                  </a:lnTo>
                  <a:lnTo>
                    <a:pt x="0" y="0"/>
                  </a:lnTo>
                  <a:close/>
                </a:path>
              </a:pathLst>
            </a:custGeom>
            <a:ln w="38159">
              <a:solidFill>
                <a:srgbClr val="C3D6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13803"/>
            <a:ext cx="9143631" cy="624384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86383" y="1374737"/>
            <a:ext cx="1181100" cy="57594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346075" marR="5080" indent="-334010">
              <a:lnSpc>
                <a:spcPct val="100699"/>
              </a:lnSpc>
              <a:spcBef>
                <a:spcPts val="85"/>
              </a:spcBef>
            </a:pP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Спокойная зона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73583" y="2870898"/>
            <a:ext cx="101409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320" marR="5080" indent="-262255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Активная зона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4095" y="2425585"/>
            <a:ext cx="788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E233D"/>
                </a:solidFill>
                <a:latin typeface="Microsoft Sans Serif"/>
                <a:cs typeface="Microsoft Sans Serif"/>
              </a:rPr>
              <a:t>Чтение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83420" y="2102662"/>
            <a:ext cx="12293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E233D"/>
                </a:solidFill>
                <a:latin typeface="Microsoft Sans Serif"/>
                <a:cs typeface="Microsoft Sans Serif"/>
              </a:rPr>
              <a:t>Уединение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72574" y="895222"/>
            <a:ext cx="13023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2905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0E233D"/>
                </a:solidFill>
                <a:latin typeface="Microsoft Sans Serif"/>
                <a:cs typeface="Microsoft Sans Serif"/>
              </a:rPr>
              <a:t>Зона </a:t>
            </a:r>
            <a:r>
              <a:rPr sz="1800" spc="-10" dirty="0">
                <a:solidFill>
                  <a:srgbClr val="0E233D"/>
                </a:solidFill>
                <a:latin typeface="Microsoft Sans Serif"/>
                <a:cs typeface="Microsoft Sans Serif"/>
              </a:rPr>
              <a:t>настроения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18062" y="3615740"/>
            <a:ext cx="11131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94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E233D"/>
                </a:solidFill>
                <a:latin typeface="Microsoft Sans Serif"/>
                <a:cs typeface="Microsoft Sans Serif"/>
              </a:rPr>
              <a:t>Активное движение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39978" y="3896906"/>
            <a:ext cx="11760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7155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E233D"/>
                </a:solidFill>
                <a:latin typeface="Microsoft Sans Serif"/>
                <a:cs typeface="Microsoft Sans Serif"/>
              </a:rPr>
              <a:t>Крупные постройки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25185" y="1802777"/>
            <a:ext cx="107505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solidFill>
                  <a:srgbClr val="0E233D"/>
                </a:solidFill>
                <a:latin typeface="Microsoft Sans Serif"/>
                <a:cs typeface="Microsoft Sans Serif"/>
              </a:rPr>
              <a:t>Сюжетно- </a:t>
            </a:r>
            <a:r>
              <a:rPr sz="1800" spc="-10" dirty="0">
                <a:solidFill>
                  <a:srgbClr val="0E233D"/>
                </a:solidFill>
                <a:latin typeface="Microsoft Sans Serif"/>
                <a:cs typeface="Microsoft Sans Serif"/>
              </a:rPr>
              <a:t>ролевые </a:t>
            </a:r>
            <a:r>
              <a:rPr sz="1800" spc="30" dirty="0">
                <a:solidFill>
                  <a:srgbClr val="0E233D"/>
                </a:solidFill>
                <a:latin typeface="Microsoft Sans Serif"/>
                <a:cs typeface="Microsoft Sans Serif"/>
              </a:rPr>
              <a:t>игры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4136" y="4020019"/>
            <a:ext cx="15481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1623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E233D"/>
                </a:solidFill>
                <a:latin typeface="Microsoft Sans Serif"/>
                <a:cs typeface="Microsoft Sans Serif"/>
              </a:rPr>
              <a:t>Опыты</a:t>
            </a:r>
            <a:r>
              <a:rPr sz="1800" spc="245" dirty="0">
                <a:solidFill>
                  <a:srgbClr val="0E233D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0E233D"/>
                </a:solidFill>
                <a:latin typeface="Microsoft Sans Serif"/>
                <a:cs typeface="Microsoft Sans Serif"/>
              </a:rPr>
              <a:t>и </a:t>
            </a:r>
            <a:r>
              <a:rPr sz="1800" spc="-20" dirty="0">
                <a:solidFill>
                  <a:srgbClr val="0E233D"/>
                </a:solidFill>
                <a:latin typeface="Microsoft Sans Serif"/>
                <a:cs typeface="Microsoft Sans Serif"/>
              </a:rPr>
              <a:t>эксперименты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083" y="4513948"/>
            <a:ext cx="3426460" cy="2378075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1915795">
              <a:lnSpc>
                <a:spcPct val="100000"/>
              </a:lnSpc>
              <a:spcBef>
                <a:spcPts val="1010"/>
              </a:spcBef>
            </a:pPr>
            <a:r>
              <a:rPr sz="1800" spc="-10" dirty="0">
                <a:solidFill>
                  <a:srgbClr val="0E233D"/>
                </a:solidFill>
                <a:latin typeface="Microsoft Sans Serif"/>
                <a:cs typeface="Microsoft Sans Serif"/>
              </a:rPr>
              <a:t>Продуктивная</a:t>
            </a:r>
            <a:endParaRPr sz="1800">
              <a:latin typeface="Microsoft Sans Serif"/>
              <a:cs typeface="Microsoft Sans Serif"/>
            </a:endParaRPr>
          </a:p>
          <a:p>
            <a:pPr marL="927100">
              <a:lnSpc>
                <a:spcPts val="1864"/>
              </a:lnSpc>
              <a:spcBef>
                <a:spcPts val="915"/>
              </a:spcBef>
            </a:pPr>
            <a:r>
              <a:rPr sz="1800" spc="-10" dirty="0">
                <a:solidFill>
                  <a:srgbClr val="0E233D"/>
                </a:solidFill>
                <a:latin typeface="Microsoft Sans Serif"/>
                <a:cs typeface="Microsoft Sans Serif"/>
              </a:rPr>
              <a:t>деятельность</a:t>
            </a:r>
            <a:endParaRPr sz="1800">
              <a:latin typeface="Microsoft Sans Serif"/>
              <a:cs typeface="Microsoft Sans Serif"/>
            </a:endParaRPr>
          </a:p>
          <a:p>
            <a:pPr marL="12700">
              <a:lnSpc>
                <a:spcPts val="1565"/>
              </a:lnSpc>
            </a:pPr>
            <a:r>
              <a:rPr sz="155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Деловая</a:t>
            </a:r>
            <a:endParaRPr sz="1550">
              <a:latin typeface="Microsoft Sans Serif"/>
              <a:cs typeface="Microsoft Sans Serif"/>
            </a:endParaRPr>
          </a:p>
          <a:p>
            <a:pPr marR="2489200" algn="ctr">
              <a:lnSpc>
                <a:spcPct val="100000"/>
              </a:lnSpc>
              <a:spcBef>
                <a:spcPts val="1610"/>
              </a:spcBef>
            </a:pPr>
            <a:r>
              <a:rPr sz="18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зона</a:t>
            </a:r>
            <a:endParaRPr sz="1800">
              <a:latin typeface="Microsoft Sans Serif"/>
              <a:cs typeface="Microsoft Sans Serif"/>
            </a:endParaRPr>
          </a:p>
          <a:p>
            <a:pPr marL="1301750" marR="788035" algn="ctr">
              <a:lnSpc>
                <a:spcPct val="100299"/>
              </a:lnSpc>
              <a:spcBef>
                <a:spcPts val="835"/>
              </a:spcBef>
            </a:pPr>
            <a:r>
              <a:rPr sz="1800" spc="-20" dirty="0">
                <a:solidFill>
                  <a:srgbClr val="0E233D"/>
                </a:solidFill>
                <a:latin typeface="Microsoft Sans Serif"/>
                <a:cs typeface="Microsoft Sans Serif"/>
              </a:rPr>
              <a:t>Совместные </a:t>
            </a:r>
            <a:r>
              <a:rPr sz="1800" spc="-10" dirty="0">
                <a:solidFill>
                  <a:srgbClr val="0E233D"/>
                </a:solidFill>
                <a:latin typeface="Microsoft Sans Serif"/>
                <a:cs typeface="Microsoft Sans Serif"/>
              </a:rPr>
              <a:t>занятия (ООД)</a:t>
            </a:r>
            <a:endParaRPr sz="1800">
              <a:latin typeface="Microsoft Sans Serif"/>
              <a:cs typeface="Microsoft Sans Serif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3817" rIns="0" bIns="0" rtlCol="0">
            <a:spAutoFit/>
          </a:bodyPr>
          <a:lstStyle/>
          <a:p>
            <a:pPr marL="1253490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ФОП</a:t>
            </a:r>
            <a:r>
              <a:rPr sz="2000" spc="5" dirty="0"/>
              <a:t> </a:t>
            </a:r>
            <a:r>
              <a:rPr sz="2000" spc="-10" dirty="0"/>
              <a:t>ДО:</a:t>
            </a:r>
            <a:r>
              <a:rPr sz="2000" dirty="0"/>
              <a:t> </a:t>
            </a:r>
            <a:r>
              <a:rPr sz="2000" spc="-40" dirty="0"/>
              <a:t>РППС</a:t>
            </a:r>
            <a:r>
              <a:rPr sz="2000" spc="-50" dirty="0"/>
              <a:t> </a:t>
            </a:r>
            <a:r>
              <a:rPr sz="2000" dirty="0"/>
              <a:t>в</a:t>
            </a:r>
            <a:r>
              <a:rPr sz="2000" spc="-90" dirty="0"/>
              <a:t> </a:t>
            </a:r>
            <a:r>
              <a:rPr sz="2000" spc="-45" dirty="0"/>
              <a:t>группах</a:t>
            </a:r>
            <a:r>
              <a:rPr sz="2000" spc="-90" dirty="0"/>
              <a:t> </a:t>
            </a:r>
            <a:r>
              <a:rPr sz="2000" spc="-55" dirty="0"/>
              <a:t>среднего</a:t>
            </a:r>
            <a:r>
              <a:rPr sz="2000" spc="-90" dirty="0"/>
              <a:t> </a:t>
            </a:r>
            <a:r>
              <a:rPr sz="2000" spc="-60" dirty="0"/>
              <a:t>дошкольного</a:t>
            </a:r>
            <a:r>
              <a:rPr sz="2000" spc="-90" dirty="0"/>
              <a:t> </a:t>
            </a:r>
            <a:r>
              <a:rPr sz="2000" spc="-10" dirty="0"/>
              <a:t>возраста</a:t>
            </a:r>
            <a:endParaRPr sz="2000"/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038" y="48602"/>
            <a:ext cx="914044" cy="98135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9950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ФОП</a:t>
            </a:r>
            <a:r>
              <a:rPr sz="2000" spc="-125" dirty="0"/>
              <a:t> </a:t>
            </a:r>
            <a:r>
              <a:rPr sz="2000" spc="-10" dirty="0"/>
              <a:t>ДО:</a:t>
            </a:r>
            <a:r>
              <a:rPr sz="2000" spc="-114" dirty="0"/>
              <a:t> </a:t>
            </a:r>
            <a:r>
              <a:rPr sz="2000" spc="-50" dirty="0"/>
              <a:t>РППС</a:t>
            </a:r>
            <a:r>
              <a:rPr sz="2000" spc="-90" dirty="0"/>
              <a:t> </a:t>
            </a:r>
            <a:r>
              <a:rPr sz="2000" dirty="0"/>
              <a:t>в</a:t>
            </a:r>
            <a:r>
              <a:rPr sz="2000" spc="-125" dirty="0"/>
              <a:t> </a:t>
            </a:r>
            <a:r>
              <a:rPr sz="2000" spc="-10" dirty="0"/>
              <a:t>группах</a:t>
            </a:r>
            <a:r>
              <a:rPr sz="2000" spc="185" dirty="0"/>
              <a:t> </a:t>
            </a:r>
            <a:r>
              <a:rPr sz="2000" spc="-20" dirty="0"/>
              <a:t>среднего</a:t>
            </a:r>
            <a:r>
              <a:rPr sz="2000" spc="220" dirty="0"/>
              <a:t> </a:t>
            </a:r>
            <a:r>
              <a:rPr sz="2000" spc="-35" dirty="0"/>
              <a:t>дошкольного</a:t>
            </a:r>
            <a:r>
              <a:rPr sz="2000" spc="215" dirty="0"/>
              <a:t> </a:t>
            </a:r>
            <a:r>
              <a:rPr sz="2000" spc="-10" dirty="0"/>
              <a:t>возраста</a:t>
            </a:r>
            <a:endParaRPr sz="2000"/>
          </a:p>
        </p:txBody>
      </p:sp>
      <p:grpSp>
        <p:nvGrpSpPr>
          <p:cNvPr id="3" name="object 3"/>
          <p:cNvGrpSpPr/>
          <p:nvPr/>
        </p:nvGrpSpPr>
        <p:grpSpPr>
          <a:xfrm>
            <a:off x="4686659" y="3900783"/>
            <a:ext cx="4132579" cy="2700020"/>
            <a:chOff x="4686659" y="3900783"/>
            <a:chExt cx="4132579" cy="27000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14925" y="3928681"/>
              <a:ext cx="4075556" cy="26427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00879" y="3915003"/>
              <a:ext cx="4104004" cy="2671445"/>
            </a:xfrm>
            <a:custGeom>
              <a:avLst/>
              <a:gdLst/>
              <a:ahLst/>
              <a:cxnLst/>
              <a:rect l="l" t="t" r="r" b="b"/>
              <a:pathLst>
                <a:path w="4104004" h="2671445">
                  <a:moveTo>
                    <a:pt x="0" y="0"/>
                  </a:moveTo>
                  <a:lnTo>
                    <a:pt x="4104004" y="0"/>
                  </a:lnTo>
                  <a:lnTo>
                    <a:pt x="4104004" y="2671191"/>
                  </a:lnTo>
                  <a:lnTo>
                    <a:pt x="0" y="2671191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77038" y="48602"/>
            <a:ext cx="8942705" cy="6623684"/>
            <a:chOff x="77038" y="48602"/>
            <a:chExt cx="8942705" cy="6623684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925" y="856792"/>
              <a:ext cx="2642755" cy="257472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8879" y="843114"/>
              <a:ext cx="2671445" cy="2603500"/>
            </a:xfrm>
            <a:custGeom>
              <a:avLst/>
              <a:gdLst/>
              <a:ahLst/>
              <a:cxnLst/>
              <a:rect l="l" t="t" r="r" b="b"/>
              <a:pathLst>
                <a:path w="2671445" h="2603500">
                  <a:moveTo>
                    <a:pt x="0" y="0"/>
                  </a:moveTo>
                  <a:lnTo>
                    <a:pt x="2671203" y="0"/>
                  </a:lnTo>
                  <a:lnTo>
                    <a:pt x="2671203" y="2603169"/>
                  </a:lnTo>
                  <a:lnTo>
                    <a:pt x="0" y="2603169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86285" y="856805"/>
              <a:ext cx="3204717" cy="292859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5772239" y="843114"/>
              <a:ext cx="3233420" cy="2957195"/>
            </a:xfrm>
            <a:custGeom>
              <a:avLst/>
              <a:gdLst/>
              <a:ahLst/>
              <a:cxnLst/>
              <a:rect l="l" t="t" r="r" b="b"/>
              <a:pathLst>
                <a:path w="3233420" h="2957195">
                  <a:moveTo>
                    <a:pt x="0" y="0"/>
                  </a:moveTo>
                  <a:lnTo>
                    <a:pt x="3233166" y="0"/>
                  </a:lnTo>
                  <a:lnTo>
                    <a:pt x="3233166" y="2957042"/>
                  </a:lnTo>
                  <a:lnTo>
                    <a:pt x="0" y="2957042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925" y="3571557"/>
              <a:ext cx="2071446" cy="307152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28879" y="3557879"/>
              <a:ext cx="2099945" cy="3100070"/>
            </a:xfrm>
            <a:custGeom>
              <a:avLst/>
              <a:gdLst/>
              <a:ahLst/>
              <a:cxnLst/>
              <a:rect l="l" t="t" r="r" b="b"/>
              <a:pathLst>
                <a:path w="2099945" h="3100070">
                  <a:moveTo>
                    <a:pt x="0" y="0"/>
                  </a:moveTo>
                  <a:lnTo>
                    <a:pt x="2099881" y="0"/>
                  </a:lnTo>
                  <a:lnTo>
                    <a:pt x="2099881" y="3099955"/>
                  </a:lnTo>
                  <a:lnTo>
                    <a:pt x="0" y="3099955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28962" y="856792"/>
              <a:ext cx="2714396" cy="257148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914916" y="843114"/>
              <a:ext cx="2743200" cy="2600325"/>
            </a:xfrm>
            <a:custGeom>
              <a:avLst/>
              <a:gdLst/>
              <a:ahLst/>
              <a:cxnLst/>
              <a:rect l="l" t="t" r="r" b="b"/>
              <a:pathLst>
                <a:path w="2743200" h="2600325">
                  <a:moveTo>
                    <a:pt x="0" y="0"/>
                  </a:moveTo>
                  <a:lnTo>
                    <a:pt x="2742844" y="0"/>
                  </a:lnTo>
                  <a:lnTo>
                    <a:pt x="2742844" y="2599931"/>
                  </a:lnTo>
                  <a:lnTo>
                    <a:pt x="0" y="2599931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28925" y="3571557"/>
              <a:ext cx="2071446" cy="307152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414879" y="3557879"/>
              <a:ext cx="2099945" cy="3100070"/>
            </a:xfrm>
            <a:custGeom>
              <a:avLst/>
              <a:gdLst/>
              <a:ahLst/>
              <a:cxnLst/>
              <a:rect l="l" t="t" r="r" b="b"/>
              <a:pathLst>
                <a:path w="2099945" h="3100070">
                  <a:moveTo>
                    <a:pt x="0" y="0"/>
                  </a:moveTo>
                  <a:lnTo>
                    <a:pt x="2099881" y="0"/>
                  </a:lnTo>
                  <a:lnTo>
                    <a:pt x="2099881" y="3099955"/>
                  </a:lnTo>
                  <a:lnTo>
                    <a:pt x="0" y="3099955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038" y="48602"/>
              <a:ext cx="994321" cy="10673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9313" y="1046276"/>
            <a:ext cx="8545830" cy="5680710"/>
            <a:chOff x="349313" y="1046276"/>
            <a:chExt cx="8545830" cy="56807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964" y="4024439"/>
              <a:ext cx="4020477" cy="267336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831918" y="4010761"/>
              <a:ext cx="4049395" cy="2701925"/>
            </a:xfrm>
            <a:custGeom>
              <a:avLst/>
              <a:gdLst/>
              <a:ahLst/>
              <a:cxnLst/>
              <a:rect l="l" t="t" r="r" b="b"/>
              <a:pathLst>
                <a:path w="4049395" h="2701925">
                  <a:moveTo>
                    <a:pt x="0" y="0"/>
                  </a:moveTo>
                  <a:lnTo>
                    <a:pt x="4048925" y="0"/>
                  </a:lnTo>
                  <a:lnTo>
                    <a:pt x="4048925" y="2701798"/>
                  </a:lnTo>
                  <a:lnTo>
                    <a:pt x="0" y="2701798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C3D6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919" y="4100410"/>
              <a:ext cx="4048925" cy="255239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07885" y="4086720"/>
              <a:ext cx="4077970" cy="2581275"/>
            </a:xfrm>
            <a:custGeom>
              <a:avLst/>
              <a:gdLst/>
              <a:ahLst/>
              <a:cxnLst/>
              <a:rect l="l" t="t" r="r" b="b"/>
              <a:pathLst>
                <a:path w="4077970" h="2581275">
                  <a:moveTo>
                    <a:pt x="0" y="0"/>
                  </a:moveTo>
                  <a:lnTo>
                    <a:pt x="4077360" y="0"/>
                  </a:lnTo>
                  <a:lnTo>
                    <a:pt x="4077360" y="2580843"/>
                  </a:lnTo>
                  <a:lnTo>
                    <a:pt x="0" y="2580843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C3D6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66195" y="1128598"/>
              <a:ext cx="3900246" cy="25146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952161" y="1114920"/>
              <a:ext cx="3928745" cy="2543175"/>
            </a:xfrm>
            <a:custGeom>
              <a:avLst/>
              <a:gdLst/>
              <a:ahLst/>
              <a:cxnLst/>
              <a:rect l="l" t="t" r="r" b="b"/>
              <a:pathLst>
                <a:path w="3928745" h="2543175">
                  <a:moveTo>
                    <a:pt x="0" y="0"/>
                  </a:moveTo>
                  <a:lnTo>
                    <a:pt x="3928681" y="0"/>
                  </a:lnTo>
                  <a:lnTo>
                    <a:pt x="3928681" y="2543035"/>
                  </a:lnTo>
                  <a:lnTo>
                    <a:pt x="0" y="2543035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C3D6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63125" y="1052283"/>
              <a:ext cx="3020060" cy="749300"/>
            </a:xfrm>
            <a:custGeom>
              <a:avLst/>
              <a:gdLst/>
              <a:ahLst/>
              <a:cxnLst/>
              <a:rect l="l" t="t" r="r" b="b"/>
              <a:pathLst>
                <a:path w="3020060" h="749300">
                  <a:moveTo>
                    <a:pt x="3019679" y="748792"/>
                  </a:moveTo>
                  <a:lnTo>
                    <a:pt x="1719351" y="373316"/>
                  </a:lnTo>
                  <a:lnTo>
                    <a:pt x="1999437" y="373316"/>
                  </a:lnTo>
                  <a:lnTo>
                    <a:pt x="2024278" y="368274"/>
                  </a:lnTo>
                  <a:lnTo>
                    <a:pt x="2044433" y="354952"/>
                  </a:lnTo>
                  <a:lnTo>
                    <a:pt x="2058111" y="335153"/>
                  </a:lnTo>
                  <a:lnTo>
                    <a:pt x="2063153" y="311035"/>
                  </a:lnTo>
                  <a:lnTo>
                    <a:pt x="2063153" y="61912"/>
                  </a:lnTo>
                  <a:lnTo>
                    <a:pt x="2058111" y="37795"/>
                  </a:lnTo>
                  <a:lnTo>
                    <a:pt x="2044433" y="17995"/>
                  </a:lnTo>
                  <a:lnTo>
                    <a:pt x="2024278" y="4673"/>
                  </a:lnTo>
                  <a:lnTo>
                    <a:pt x="1999437" y="0"/>
                  </a:lnTo>
                  <a:lnTo>
                    <a:pt x="63715" y="0"/>
                  </a:lnTo>
                  <a:lnTo>
                    <a:pt x="38874" y="4673"/>
                  </a:lnTo>
                  <a:lnTo>
                    <a:pt x="18719" y="17995"/>
                  </a:lnTo>
                  <a:lnTo>
                    <a:pt x="4673" y="37795"/>
                  </a:lnTo>
                  <a:lnTo>
                    <a:pt x="0" y="61912"/>
                  </a:lnTo>
                  <a:lnTo>
                    <a:pt x="0" y="311035"/>
                  </a:lnTo>
                  <a:lnTo>
                    <a:pt x="4673" y="335153"/>
                  </a:lnTo>
                  <a:lnTo>
                    <a:pt x="18719" y="354952"/>
                  </a:lnTo>
                  <a:lnTo>
                    <a:pt x="38874" y="368274"/>
                  </a:lnTo>
                  <a:lnTo>
                    <a:pt x="63715" y="373316"/>
                  </a:lnTo>
                  <a:lnTo>
                    <a:pt x="1203477" y="373316"/>
                  </a:lnTo>
                  <a:lnTo>
                    <a:pt x="3019679" y="748792"/>
                  </a:lnTo>
                  <a:close/>
                </a:path>
              </a:pathLst>
            </a:custGeom>
            <a:solidFill>
              <a:srgbClr val="91C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77634" y="1074242"/>
              <a:ext cx="4048925" cy="281123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63600" y="1060564"/>
              <a:ext cx="4077970" cy="2839720"/>
            </a:xfrm>
            <a:custGeom>
              <a:avLst/>
              <a:gdLst/>
              <a:ahLst/>
              <a:cxnLst/>
              <a:rect l="l" t="t" r="r" b="b"/>
              <a:pathLst>
                <a:path w="4077970" h="2839720">
                  <a:moveTo>
                    <a:pt x="0" y="0"/>
                  </a:moveTo>
                  <a:lnTo>
                    <a:pt x="4077360" y="0"/>
                  </a:lnTo>
                  <a:lnTo>
                    <a:pt x="4077360" y="2839681"/>
                  </a:lnTo>
                  <a:lnTo>
                    <a:pt x="0" y="2839681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C3D6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461397" y="1067764"/>
              <a:ext cx="2198370" cy="807085"/>
            </a:xfrm>
            <a:custGeom>
              <a:avLst/>
              <a:gdLst/>
              <a:ahLst/>
              <a:cxnLst/>
              <a:rect l="l" t="t" r="r" b="b"/>
              <a:pathLst>
                <a:path w="2198370" h="807085">
                  <a:moveTo>
                    <a:pt x="2198166" y="61912"/>
                  </a:moveTo>
                  <a:lnTo>
                    <a:pt x="2193125" y="37795"/>
                  </a:lnTo>
                  <a:lnTo>
                    <a:pt x="2179447" y="17995"/>
                  </a:lnTo>
                  <a:lnTo>
                    <a:pt x="2159279" y="4673"/>
                  </a:lnTo>
                  <a:lnTo>
                    <a:pt x="2134438" y="0"/>
                  </a:lnTo>
                  <a:lnTo>
                    <a:pt x="199085" y="0"/>
                  </a:lnTo>
                  <a:lnTo>
                    <a:pt x="173888" y="4673"/>
                  </a:lnTo>
                  <a:lnTo>
                    <a:pt x="153720" y="17995"/>
                  </a:lnTo>
                  <a:lnTo>
                    <a:pt x="140042" y="37795"/>
                  </a:lnTo>
                  <a:lnTo>
                    <a:pt x="135001" y="61912"/>
                  </a:lnTo>
                  <a:lnTo>
                    <a:pt x="135001" y="311035"/>
                  </a:lnTo>
                  <a:lnTo>
                    <a:pt x="140042" y="335153"/>
                  </a:lnTo>
                  <a:lnTo>
                    <a:pt x="153720" y="354952"/>
                  </a:lnTo>
                  <a:lnTo>
                    <a:pt x="173888" y="368274"/>
                  </a:lnTo>
                  <a:lnTo>
                    <a:pt x="199085" y="373316"/>
                  </a:lnTo>
                  <a:lnTo>
                    <a:pt x="478802" y="373316"/>
                  </a:lnTo>
                  <a:lnTo>
                    <a:pt x="0" y="806754"/>
                  </a:lnTo>
                  <a:lnTo>
                    <a:pt x="994676" y="373316"/>
                  </a:lnTo>
                  <a:lnTo>
                    <a:pt x="2134438" y="373316"/>
                  </a:lnTo>
                  <a:lnTo>
                    <a:pt x="2159279" y="368274"/>
                  </a:lnTo>
                  <a:lnTo>
                    <a:pt x="2179447" y="354952"/>
                  </a:lnTo>
                  <a:lnTo>
                    <a:pt x="2193125" y="335153"/>
                  </a:lnTo>
                  <a:lnTo>
                    <a:pt x="2198166" y="311035"/>
                  </a:lnTo>
                  <a:lnTo>
                    <a:pt x="2198166" y="61912"/>
                  </a:lnTo>
                  <a:close/>
                </a:path>
              </a:pathLst>
            </a:custGeom>
            <a:solidFill>
              <a:srgbClr val="91CF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10895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ФОП</a:t>
            </a:r>
            <a:r>
              <a:rPr sz="2000" spc="5" dirty="0"/>
              <a:t> </a:t>
            </a:r>
            <a:r>
              <a:rPr sz="2000" spc="-10" dirty="0"/>
              <a:t>ДО:</a:t>
            </a:r>
            <a:r>
              <a:rPr sz="2000" dirty="0"/>
              <a:t> </a:t>
            </a:r>
            <a:r>
              <a:rPr sz="2000" spc="-40" dirty="0"/>
              <a:t>РППС</a:t>
            </a:r>
            <a:r>
              <a:rPr sz="2000" spc="-50" dirty="0"/>
              <a:t> </a:t>
            </a:r>
            <a:r>
              <a:rPr sz="2000" dirty="0"/>
              <a:t>в</a:t>
            </a:r>
            <a:r>
              <a:rPr sz="2000" spc="-90" dirty="0"/>
              <a:t> </a:t>
            </a:r>
            <a:r>
              <a:rPr sz="2000" spc="-45" dirty="0"/>
              <a:t>группах</a:t>
            </a:r>
            <a:r>
              <a:rPr sz="2000" spc="-90" dirty="0"/>
              <a:t> </a:t>
            </a:r>
            <a:r>
              <a:rPr sz="2000" spc="-55" dirty="0"/>
              <a:t>среднего</a:t>
            </a:r>
            <a:r>
              <a:rPr sz="2000" spc="-90" dirty="0"/>
              <a:t> </a:t>
            </a:r>
            <a:r>
              <a:rPr sz="2000" spc="-60" dirty="0"/>
              <a:t>дошкольного</a:t>
            </a:r>
            <a:r>
              <a:rPr sz="2000" spc="-90" dirty="0"/>
              <a:t> </a:t>
            </a:r>
            <a:r>
              <a:rPr sz="2000" spc="-10" dirty="0"/>
              <a:t>возраста</a:t>
            </a:r>
            <a:endParaRPr sz="2000"/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5117" y="15849"/>
            <a:ext cx="914044" cy="981354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3766223" y="1055052"/>
            <a:ext cx="17367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latin typeface="Times New Roman"/>
                <a:cs typeface="Times New Roman"/>
              </a:rPr>
              <a:t>Спокойная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зона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54442" y="3580917"/>
            <a:ext cx="2366645" cy="2148205"/>
          </a:xfrm>
          <a:custGeom>
            <a:avLst/>
            <a:gdLst/>
            <a:ahLst/>
            <a:cxnLst/>
            <a:rect l="l" t="t" r="r" b="b"/>
            <a:pathLst>
              <a:path w="2366645" h="2148204">
                <a:moveTo>
                  <a:pt x="2366632" y="63728"/>
                </a:moveTo>
                <a:lnTo>
                  <a:pt x="2361603" y="38887"/>
                </a:lnTo>
                <a:lnTo>
                  <a:pt x="2347912" y="18719"/>
                </a:lnTo>
                <a:lnTo>
                  <a:pt x="2327402" y="4699"/>
                </a:lnTo>
                <a:lnTo>
                  <a:pt x="2302560" y="0"/>
                </a:lnTo>
                <a:lnTo>
                  <a:pt x="63715" y="0"/>
                </a:lnTo>
                <a:lnTo>
                  <a:pt x="38874" y="4699"/>
                </a:lnTo>
                <a:lnTo>
                  <a:pt x="18719" y="18719"/>
                </a:lnTo>
                <a:lnTo>
                  <a:pt x="4673" y="38887"/>
                </a:lnTo>
                <a:lnTo>
                  <a:pt x="0" y="63728"/>
                </a:lnTo>
                <a:lnTo>
                  <a:pt x="0" y="319684"/>
                </a:lnTo>
                <a:lnTo>
                  <a:pt x="4673" y="344881"/>
                </a:lnTo>
                <a:lnTo>
                  <a:pt x="18719" y="365048"/>
                </a:lnTo>
                <a:lnTo>
                  <a:pt x="38874" y="378726"/>
                </a:lnTo>
                <a:lnTo>
                  <a:pt x="63715" y="383768"/>
                </a:lnTo>
                <a:lnTo>
                  <a:pt x="1380591" y="383768"/>
                </a:lnTo>
                <a:lnTo>
                  <a:pt x="1454759" y="2147760"/>
                </a:lnTo>
                <a:lnTo>
                  <a:pt x="1972081" y="383768"/>
                </a:lnTo>
                <a:lnTo>
                  <a:pt x="2302560" y="383768"/>
                </a:lnTo>
                <a:lnTo>
                  <a:pt x="2327402" y="378726"/>
                </a:lnTo>
                <a:lnTo>
                  <a:pt x="2347912" y="365048"/>
                </a:lnTo>
                <a:lnTo>
                  <a:pt x="2361603" y="344881"/>
                </a:lnTo>
                <a:lnTo>
                  <a:pt x="2366632" y="319684"/>
                </a:lnTo>
                <a:lnTo>
                  <a:pt x="2366632" y="63728"/>
                </a:lnTo>
                <a:close/>
              </a:path>
            </a:pathLst>
          </a:custGeom>
          <a:solidFill>
            <a:srgbClr val="9336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437017" y="3568217"/>
            <a:ext cx="16002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FFFFFF"/>
                </a:solidFill>
                <a:latin typeface="Times New Roman"/>
                <a:cs typeface="Times New Roman"/>
              </a:rPr>
              <a:t>Активная</a:t>
            </a:r>
            <a:r>
              <a:rPr sz="20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зона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446566" y="3020758"/>
            <a:ext cx="4638675" cy="994410"/>
          </a:xfrm>
          <a:custGeom>
            <a:avLst/>
            <a:gdLst/>
            <a:ahLst/>
            <a:cxnLst/>
            <a:rect l="l" t="t" r="r" b="b"/>
            <a:pathLst>
              <a:path w="4638675" h="994410">
                <a:moveTo>
                  <a:pt x="4638230" y="628561"/>
                </a:moveTo>
                <a:lnTo>
                  <a:pt x="4632477" y="600125"/>
                </a:lnTo>
                <a:lnTo>
                  <a:pt x="4616996" y="577075"/>
                </a:lnTo>
                <a:lnTo>
                  <a:pt x="4593590" y="561251"/>
                </a:lnTo>
                <a:lnTo>
                  <a:pt x="4565154" y="555485"/>
                </a:lnTo>
                <a:lnTo>
                  <a:pt x="3083395" y="555485"/>
                </a:lnTo>
                <a:lnTo>
                  <a:pt x="0" y="0"/>
                </a:lnTo>
                <a:lnTo>
                  <a:pt x="2417038" y="555485"/>
                </a:lnTo>
                <a:lnTo>
                  <a:pt x="2045868" y="555485"/>
                </a:lnTo>
                <a:lnTo>
                  <a:pt x="2017433" y="561251"/>
                </a:lnTo>
                <a:lnTo>
                  <a:pt x="1994395" y="577075"/>
                </a:lnTo>
                <a:lnTo>
                  <a:pt x="1978558" y="600125"/>
                </a:lnTo>
                <a:lnTo>
                  <a:pt x="1972792" y="628561"/>
                </a:lnTo>
                <a:lnTo>
                  <a:pt x="1972792" y="921245"/>
                </a:lnTo>
                <a:lnTo>
                  <a:pt x="1978558" y="949680"/>
                </a:lnTo>
                <a:lnTo>
                  <a:pt x="1994395" y="973086"/>
                </a:lnTo>
                <a:lnTo>
                  <a:pt x="2017433" y="988555"/>
                </a:lnTo>
                <a:lnTo>
                  <a:pt x="2045868" y="994321"/>
                </a:lnTo>
                <a:lnTo>
                  <a:pt x="4565154" y="994321"/>
                </a:lnTo>
                <a:lnTo>
                  <a:pt x="4593590" y="988555"/>
                </a:lnTo>
                <a:lnTo>
                  <a:pt x="4616996" y="973086"/>
                </a:lnTo>
                <a:lnTo>
                  <a:pt x="4632477" y="949680"/>
                </a:lnTo>
                <a:lnTo>
                  <a:pt x="4638230" y="921245"/>
                </a:lnTo>
                <a:lnTo>
                  <a:pt x="4638230" y="628561"/>
                </a:lnTo>
                <a:close/>
              </a:path>
            </a:pathLst>
          </a:custGeom>
          <a:solidFill>
            <a:srgbClr val="3F2F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911013" y="3556698"/>
            <a:ext cx="14541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FFFF"/>
                </a:solidFill>
                <a:latin typeface="Times New Roman"/>
                <a:cs typeface="Times New Roman"/>
              </a:rPr>
              <a:t>Деловая</a:t>
            </a:r>
            <a:r>
              <a:rPr sz="20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Times New Roman"/>
                <a:cs typeface="Times New Roman"/>
              </a:rPr>
              <a:t>зона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670433" y="3839044"/>
            <a:ext cx="654685" cy="965835"/>
          </a:xfrm>
          <a:custGeom>
            <a:avLst/>
            <a:gdLst/>
            <a:ahLst/>
            <a:cxnLst/>
            <a:rect l="l" t="t" r="r" b="b"/>
            <a:pathLst>
              <a:path w="654684" h="965835">
                <a:moveTo>
                  <a:pt x="285127" y="0"/>
                </a:moveTo>
                <a:lnTo>
                  <a:pt x="0" y="108711"/>
                </a:lnTo>
                <a:lnTo>
                  <a:pt x="654126" y="965517"/>
                </a:lnTo>
                <a:lnTo>
                  <a:pt x="285127" y="0"/>
                </a:lnTo>
                <a:close/>
              </a:path>
            </a:pathLst>
          </a:custGeom>
          <a:solidFill>
            <a:srgbClr val="3F3152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9144000" cy="4754245"/>
            <a:chOff x="0" y="12"/>
            <a:chExt cx="9144000" cy="47542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86285" y="285483"/>
              <a:ext cx="3098876" cy="242855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772238" y="271805"/>
              <a:ext cx="3127375" cy="2457450"/>
            </a:xfrm>
            <a:custGeom>
              <a:avLst/>
              <a:gdLst/>
              <a:ahLst/>
              <a:cxnLst/>
              <a:rect l="l" t="t" r="r" b="b"/>
              <a:pathLst>
                <a:path w="3127375" h="2457450">
                  <a:moveTo>
                    <a:pt x="0" y="0"/>
                  </a:moveTo>
                  <a:lnTo>
                    <a:pt x="3127324" y="0"/>
                  </a:lnTo>
                  <a:lnTo>
                    <a:pt x="3127324" y="2456992"/>
                  </a:lnTo>
                  <a:lnTo>
                    <a:pt x="0" y="2456992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C3D6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14801" y="2785681"/>
              <a:ext cx="3500285" cy="19393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200755" y="2772003"/>
              <a:ext cx="3529329" cy="1967864"/>
            </a:xfrm>
            <a:custGeom>
              <a:avLst/>
              <a:gdLst/>
              <a:ahLst/>
              <a:cxnLst/>
              <a:rect l="l" t="t" r="r" b="b"/>
              <a:pathLst>
                <a:path w="3529329" h="1967864">
                  <a:moveTo>
                    <a:pt x="0" y="0"/>
                  </a:moveTo>
                  <a:lnTo>
                    <a:pt x="3528720" y="0"/>
                  </a:lnTo>
                  <a:lnTo>
                    <a:pt x="3528720" y="1967750"/>
                  </a:lnTo>
                  <a:lnTo>
                    <a:pt x="0" y="1967750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1683" y="898563"/>
              <a:ext cx="2716923" cy="181547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97637" y="884885"/>
              <a:ext cx="2745740" cy="1844039"/>
            </a:xfrm>
            <a:custGeom>
              <a:avLst/>
              <a:gdLst/>
              <a:ahLst/>
              <a:cxnLst/>
              <a:rect l="l" t="t" r="r" b="b"/>
              <a:pathLst>
                <a:path w="2745740" h="1844039">
                  <a:moveTo>
                    <a:pt x="0" y="0"/>
                  </a:moveTo>
                  <a:lnTo>
                    <a:pt x="2745359" y="0"/>
                  </a:lnTo>
                  <a:lnTo>
                    <a:pt x="2745359" y="1843913"/>
                  </a:lnTo>
                  <a:lnTo>
                    <a:pt x="0" y="1843913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C3D69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Зона</a:t>
            </a:r>
            <a:r>
              <a:rPr spc="-85" dirty="0"/>
              <a:t> </a:t>
            </a:r>
            <a:r>
              <a:rPr spc="-10" dirty="0"/>
              <a:t>творческой</a:t>
            </a:r>
            <a:r>
              <a:rPr spc="-80" dirty="0"/>
              <a:t> </a:t>
            </a:r>
            <a:r>
              <a:rPr spc="-10" dirty="0"/>
              <a:t>активности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68033" y="12"/>
            <a:ext cx="8890635" cy="6871970"/>
            <a:chOff x="68033" y="12"/>
            <a:chExt cx="8890635" cy="687197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2925" y="2856953"/>
              <a:ext cx="2928594" cy="371448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28879" y="2843275"/>
              <a:ext cx="2957195" cy="3743325"/>
            </a:xfrm>
            <a:custGeom>
              <a:avLst/>
              <a:gdLst/>
              <a:ahLst/>
              <a:cxnLst/>
              <a:rect l="l" t="t" r="r" b="b"/>
              <a:pathLst>
                <a:path w="2957195" h="3743325">
                  <a:moveTo>
                    <a:pt x="0" y="0"/>
                  </a:moveTo>
                  <a:lnTo>
                    <a:pt x="2957042" y="0"/>
                  </a:lnTo>
                  <a:lnTo>
                    <a:pt x="2957042" y="3742918"/>
                  </a:lnTo>
                  <a:lnTo>
                    <a:pt x="0" y="3742918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033" y="12"/>
              <a:ext cx="914044" cy="96911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71875" y="785520"/>
              <a:ext cx="2571483" cy="192852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3057842" y="771842"/>
              <a:ext cx="2600325" cy="1957070"/>
            </a:xfrm>
            <a:custGeom>
              <a:avLst/>
              <a:gdLst/>
              <a:ahLst/>
              <a:cxnLst/>
              <a:rect l="l" t="t" r="r" b="b"/>
              <a:pathLst>
                <a:path w="2600325" h="1957070">
                  <a:moveTo>
                    <a:pt x="0" y="0"/>
                  </a:moveTo>
                  <a:lnTo>
                    <a:pt x="2599918" y="0"/>
                  </a:lnTo>
                  <a:lnTo>
                    <a:pt x="2599918" y="1956955"/>
                  </a:lnTo>
                  <a:lnTo>
                    <a:pt x="0" y="1956955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58000" y="4785842"/>
              <a:ext cx="2008085" cy="189504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843953" y="4772164"/>
              <a:ext cx="2037080" cy="1924050"/>
            </a:xfrm>
            <a:custGeom>
              <a:avLst/>
              <a:gdLst/>
              <a:ahLst/>
              <a:cxnLst/>
              <a:rect l="l" t="t" r="r" b="b"/>
              <a:pathLst>
                <a:path w="2037079" h="1924050">
                  <a:moveTo>
                    <a:pt x="0" y="0"/>
                  </a:moveTo>
                  <a:lnTo>
                    <a:pt x="2036521" y="0"/>
                  </a:lnTo>
                  <a:lnTo>
                    <a:pt x="2036521" y="1923478"/>
                  </a:lnTo>
                  <a:lnTo>
                    <a:pt x="0" y="1923478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43714" y="2856966"/>
              <a:ext cx="3285718" cy="178559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629681" y="2843275"/>
              <a:ext cx="3314700" cy="1814195"/>
            </a:xfrm>
            <a:custGeom>
              <a:avLst/>
              <a:gdLst/>
              <a:ahLst/>
              <a:cxnLst/>
              <a:rect l="l" t="t" r="r" b="b"/>
              <a:pathLst>
                <a:path w="3314700" h="1814195">
                  <a:moveTo>
                    <a:pt x="0" y="0"/>
                  </a:moveTo>
                  <a:lnTo>
                    <a:pt x="3314153" y="0"/>
                  </a:lnTo>
                  <a:lnTo>
                    <a:pt x="3314153" y="1814042"/>
                  </a:lnTo>
                  <a:lnTo>
                    <a:pt x="0" y="1814042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43161" y="4714557"/>
              <a:ext cx="3541318" cy="214271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129114" y="4700879"/>
              <a:ext cx="3569970" cy="2157095"/>
            </a:xfrm>
            <a:custGeom>
              <a:avLst/>
              <a:gdLst/>
              <a:ahLst/>
              <a:cxnLst/>
              <a:rect l="l" t="t" r="r" b="b"/>
              <a:pathLst>
                <a:path w="3569970" h="2157095">
                  <a:moveTo>
                    <a:pt x="0" y="2156764"/>
                  </a:moveTo>
                  <a:lnTo>
                    <a:pt x="0" y="0"/>
                  </a:lnTo>
                  <a:lnTo>
                    <a:pt x="3569766" y="0"/>
                  </a:lnTo>
                  <a:lnTo>
                    <a:pt x="3569766" y="2156764"/>
                  </a:lnTo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4219" y="12"/>
            <a:ext cx="9157970" cy="6847205"/>
            <a:chOff x="-14219" y="12"/>
            <a:chExt cx="9157970" cy="68472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2"/>
              <a:ext cx="9105480" cy="68468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4198" y="1999792"/>
              <a:ext cx="2133358" cy="466740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00164" y="1986114"/>
              <a:ext cx="2162175" cy="4696460"/>
            </a:xfrm>
            <a:custGeom>
              <a:avLst/>
              <a:gdLst/>
              <a:ahLst/>
              <a:cxnLst/>
              <a:rect l="l" t="t" r="r" b="b"/>
              <a:pathLst>
                <a:path w="2162175" h="4696459">
                  <a:moveTo>
                    <a:pt x="0" y="0"/>
                  </a:moveTo>
                  <a:lnTo>
                    <a:pt x="2161794" y="0"/>
                  </a:lnTo>
                  <a:lnTo>
                    <a:pt x="2161794" y="4695850"/>
                  </a:lnTo>
                  <a:lnTo>
                    <a:pt x="0" y="4695850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0198" y="1999805"/>
              <a:ext cx="3198241" cy="23986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486164" y="1986114"/>
              <a:ext cx="3227070" cy="2427605"/>
            </a:xfrm>
            <a:custGeom>
              <a:avLst/>
              <a:gdLst/>
              <a:ahLst/>
              <a:cxnLst/>
              <a:rect l="l" t="t" r="r" b="b"/>
              <a:pathLst>
                <a:path w="3227070" h="2427604">
                  <a:moveTo>
                    <a:pt x="0" y="0"/>
                  </a:moveTo>
                  <a:lnTo>
                    <a:pt x="3226676" y="0"/>
                  </a:lnTo>
                  <a:lnTo>
                    <a:pt x="3226676" y="2427122"/>
                  </a:lnTo>
                  <a:lnTo>
                    <a:pt x="0" y="2427122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42570"/>
              <a:ext cx="2833204" cy="175643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0" y="128879"/>
              <a:ext cx="2847340" cy="1784985"/>
            </a:xfrm>
            <a:custGeom>
              <a:avLst/>
              <a:gdLst/>
              <a:ahLst/>
              <a:cxnLst/>
              <a:rect l="l" t="t" r="r" b="b"/>
              <a:pathLst>
                <a:path w="2847340" h="1784985">
                  <a:moveTo>
                    <a:pt x="0" y="0"/>
                  </a:moveTo>
                  <a:lnTo>
                    <a:pt x="2847238" y="0"/>
                  </a:lnTo>
                  <a:lnTo>
                    <a:pt x="2847238" y="1784515"/>
                  </a:lnTo>
                  <a:lnTo>
                    <a:pt x="0" y="1784515"/>
                  </a:lnTo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00839" y="142557"/>
              <a:ext cx="2969285" cy="160559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986805" y="128879"/>
              <a:ext cx="2997835" cy="1634489"/>
            </a:xfrm>
            <a:custGeom>
              <a:avLst/>
              <a:gdLst/>
              <a:ahLst/>
              <a:cxnLst/>
              <a:rect l="l" t="t" r="r" b="b"/>
              <a:pathLst>
                <a:path w="2997834" h="1634489">
                  <a:moveTo>
                    <a:pt x="0" y="0"/>
                  </a:moveTo>
                  <a:lnTo>
                    <a:pt x="2997720" y="0"/>
                  </a:lnTo>
                  <a:lnTo>
                    <a:pt x="2997720" y="1634045"/>
                  </a:lnTo>
                  <a:lnTo>
                    <a:pt x="0" y="1634045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29198" y="1928520"/>
              <a:ext cx="2999879" cy="471455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915164" y="1914842"/>
              <a:ext cx="3028315" cy="4743450"/>
            </a:xfrm>
            <a:custGeom>
              <a:avLst/>
              <a:gdLst/>
              <a:ahLst/>
              <a:cxnLst/>
              <a:rect l="l" t="t" r="r" b="b"/>
              <a:pathLst>
                <a:path w="3028315" h="4743450">
                  <a:moveTo>
                    <a:pt x="0" y="0"/>
                  </a:moveTo>
                  <a:lnTo>
                    <a:pt x="3028315" y="0"/>
                  </a:lnTo>
                  <a:lnTo>
                    <a:pt x="3028315" y="4742992"/>
                  </a:lnTo>
                  <a:lnTo>
                    <a:pt x="0" y="4742992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00235" y="142570"/>
              <a:ext cx="2785681" cy="178559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986201" y="128879"/>
              <a:ext cx="2814320" cy="1814195"/>
            </a:xfrm>
            <a:custGeom>
              <a:avLst/>
              <a:gdLst/>
              <a:ahLst/>
              <a:cxnLst/>
              <a:rect l="l" t="t" r="r" b="b"/>
              <a:pathLst>
                <a:path w="2814320" h="1814195">
                  <a:moveTo>
                    <a:pt x="0" y="0"/>
                  </a:moveTo>
                  <a:lnTo>
                    <a:pt x="2814116" y="0"/>
                  </a:lnTo>
                  <a:lnTo>
                    <a:pt x="2814116" y="1814042"/>
                  </a:lnTo>
                  <a:lnTo>
                    <a:pt x="0" y="1814042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28925" y="4500359"/>
              <a:ext cx="3357359" cy="218555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414879" y="4486681"/>
              <a:ext cx="3385820" cy="2214245"/>
            </a:xfrm>
            <a:custGeom>
              <a:avLst/>
              <a:gdLst/>
              <a:ahLst/>
              <a:cxnLst/>
              <a:rect l="l" t="t" r="r" b="b"/>
              <a:pathLst>
                <a:path w="3385820" h="2214245">
                  <a:moveTo>
                    <a:pt x="0" y="0"/>
                  </a:moveTo>
                  <a:lnTo>
                    <a:pt x="3385794" y="0"/>
                  </a:lnTo>
                  <a:lnTo>
                    <a:pt x="3385794" y="2214003"/>
                  </a:lnTo>
                  <a:lnTo>
                    <a:pt x="0" y="2214003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Зона</a:t>
            </a:r>
            <a:r>
              <a:rPr spc="-95" dirty="0"/>
              <a:t> </a:t>
            </a:r>
            <a:r>
              <a:rPr spc="-10" dirty="0"/>
              <a:t>экспериментальной</a:t>
            </a:r>
            <a:r>
              <a:rPr spc="-90" dirty="0"/>
              <a:t> </a:t>
            </a:r>
            <a:r>
              <a:rPr spc="-10" dirty="0"/>
              <a:t>деятельности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74891"/>
            <a:ext cx="9157970" cy="6749415"/>
            <a:chOff x="0" y="74891"/>
            <a:chExt cx="9157970" cy="67494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00322" y="2642755"/>
              <a:ext cx="3428644" cy="225972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86276" y="2629077"/>
              <a:ext cx="3457575" cy="2288540"/>
            </a:xfrm>
            <a:custGeom>
              <a:avLst/>
              <a:gdLst/>
              <a:ahLst/>
              <a:cxnLst/>
              <a:rect l="l" t="t" r="r" b="b"/>
              <a:pathLst>
                <a:path w="3457575" h="2288540">
                  <a:moveTo>
                    <a:pt x="0" y="0"/>
                  </a:moveTo>
                  <a:lnTo>
                    <a:pt x="3457079" y="0"/>
                  </a:lnTo>
                  <a:lnTo>
                    <a:pt x="3457079" y="2288159"/>
                  </a:lnTo>
                  <a:lnTo>
                    <a:pt x="0" y="2288159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86000" y="642607"/>
              <a:ext cx="3431882" cy="214271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271953" y="628916"/>
              <a:ext cx="3460750" cy="2171700"/>
            </a:xfrm>
            <a:custGeom>
              <a:avLst/>
              <a:gdLst/>
              <a:ahLst/>
              <a:cxnLst/>
              <a:rect l="l" t="t" r="r" b="b"/>
              <a:pathLst>
                <a:path w="3460750" h="2171700">
                  <a:moveTo>
                    <a:pt x="0" y="0"/>
                  </a:moveTo>
                  <a:lnTo>
                    <a:pt x="3460330" y="0"/>
                  </a:lnTo>
                  <a:lnTo>
                    <a:pt x="3460330" y="2171166"/>
                  </a:lnTo>
                  <a:lnTo>
                    <a:pt x="0" y="2171166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6837" y="642594"/>
              <a:ext cx="2117521" cy="221508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2803" y="628916"/>
              <a:ext cx="2146300" cy="2243455"/>
            </a:xfrm>
            <a:custGeom>
              <a:avLst/>
              <a:gdLst/>
              <a:ahLst/>
              <a:cxnLst/>
              <a:rect l="l" t="t" r="r" b="b"/>
              <a:pathLst>
                <a:path w="2146300" h="2243455">
                  <a:moveTo>
                    <a:pt x="0" y="0"/>
                  </a:moveTo>
                  <a:lnTo>
                    <a:pt x="2145957" y="0"/>
                  </a:lnTo>
                  <a:lnTo>
                    <a:pt x="2145957" y="2243162"/>
                  </a:lnTo>
                  <a:lnTo>
                    <a:pt x="0" y="2243162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43677" y="4285805"/>
              <a:ext cx="1999805" cy="242855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5129644" y="4272114"/>
              <a:ext cx="2028825" cy="2457450"/>
            </a:xfrm>
            <a:custGeom>
              <a:avLst/>
              <a:gdLst/>
              <a:ahLst/>
              <a:cxnLst/>
              <a:rect l="l" t="t" r="r" b="b"/>
              <a:pathLst>
                <a:path w="2028825" h="2457450">
                  <a:moveTo>
                    <a:pt x="0" y="0"/>
                  </a:moveTo>
                  <a:lnTo>
                    <a:pt x="2028240" y="0"/>
                  </a:lnTo>
                  <a:lnTo>
                    <a:pt x="2028240" y="2457005"/>
                  </a:lnTo>
                  <a:lnTo>
                    <a:pt x="0" y="2457005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444" y="74891"/>
              <a:ext cx="914044" cy="981354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04316" y="3071520"/>
              <a:ext cx="1939315" cy="357155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190282" y="3057842"/>
              <a:ext cx="1953895" cy="3600450"/>
            </a:xfrm>
            <a:custGeom>
              <a:avLst/>
              <a:gdLst/>
              <a:ahLst/>
              <a:cxnLst/>
              <a:rect l="l" t="t" r="r" b="b"/>
              <a:pathLst>
                <a:path w="1953895" h="3600450">
                  <a:moveTo>
                    <a:pt x="1953348" y="3599992"/>
                  </a:moveTo>
                  <a:lnTo>
                    <a:pt x="0" y="3599992"/>
                  </a:lnTo>
                  <a:lnTo>
                    <a:pt x="0" y="0"/>
                  </a:lnTo>
                  <a:lnTo>
                    <a:pt x="1953348" y="0"/>
                  </a:lnTo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00074" y="2571470"/>
              <a:ext cx="2952356" cy="207144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86040" y="2557805"/>
              <a:ext cx="2981325" cy="2099945"/>
            </a:xfrm>
            <a:custGeom>
              <a:avLst/>
              <a:gdLst/>
              <a:ahLst/>
              <a:cxnLst/>
              <a:rect l="l" t="t" r="r" b="b"/>
              <a:pathLst>
                <a:path w="2981325" h="2099945">
                  <a:moveTo>
                    <a:pt x="0" y="0"/>
                  </a:moveTo>
                  <a:lnTo>
                    <a:pt x="2980804" y="0"/>
                  </a:lnTo>
                  <a:lnTo>
                    <a:pt x="2980804" y="2099868"/>
                  </a:lnTo>
                  <a:lnTo>
                    <a:pt x="0" y="2099868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2785681"/>
              <a:ext cx="1938235" cy="403811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786285" y="570966"/>
              <a:ext cx="3214446" cy="235691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772238" y="557276"/>
              <a:ext cx="3242945" cy="2385695"/>
            </a:xfrm>
            <a:custGeom>
              <a:avLst/>
              <a:gdLst/>
              <a:ahLst/>
              <a:cxnLst/>
              <a:rect l="l" t="t" r="r" b="b"/>
              <a:pathLst>
                <a:path w="3242945" h="2385695">
                  <a:moveTo>
                    <a:pt x="0" y="0"/>
                  </a:moveTo>
                  <a:lnTo>
                    <a:pt x="3242881" y="0"/>
                  </a:lnTo>
                  <a:lnTo>
                    <a:pt x="3242881" y="2385364"/>
                  </a:lnTo>
                  <a:lnTo>
                    <a:pt x="0" y="2385364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28838" y="4571644"/>
              <a:ext cx="3620516" cy="212219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414805" y="4557953"/>
              <a:ext cx="3649345" cy="2150745"/>
            </a:xfrm>
            <a:custGeom>
              <a:avLst/>
              <a:gdLst/>
              <a:ahLst/>
              <a:cxnLst/>
              <a:rect l="l" t="t" r="r" b="b"/>
              <a:pathLst>
                <a:path w="3649345" h="2150745">
                  <a:moveTo>
                    <a:pt x="0" y="0"/>
                  </a:moveTo>
                  <a:lnTo>
                    <a:pt x="3648951" y="0"/>
                  </a:lnTo>
                  <a:lnTo>
                    <a:pt x="3648951" y="2150643"/>
                  </a:lnTo>
                  <a:lnTo>
                    <a:pt x="0" y="2150643"/>
                  </a:lnTo>
                  <a:lnTo>
                    <a:pt x="0" y="0"/>
                  </a:lnTo>
                  <a:close/>
                </a:path>
              </a:pathLst>
            </a:custGeom>
            <a:ln w="28439">
              <a:solidFill>
                <a:srgbClr val="91CF4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305</Words>
  <Application>Microsoft Office PowerPoint</Application>
  <PresentationFormat>Экран (4:3)</PresentationFormat>
  <Paragraphs>57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Microsoft Sans Serif</vt:lpstr>
      <vt:lpstr>Symbol</vt:lpstr>
      <vt:lpstr>Times New Roman</vt:lpstr>
      <vt:lpstr>Office Theme</vt:lpstr>
      <vt:lpstr>Презентация PowerPoint</vt:lpstr>
      <vt:lpstr>ФГОС ДО: понятие РППС</vt:lpstr>
      <vt:lpstr>ФОП ДО: РППС в группах среднего дошкольного возраста</vt:lpstr>
      <vt:lpstr>ФОП ДО: РППС в группах среднего дошкольного возраста</vt:lpstr>
      <vt:lpstr>ФОП ДО: РППС в группах среднего дошкольного возраста</vt:lpstr>
      <vt:lpstr>ФОП ДО: РППС в группах среднего дошкольного возраста</vt:lpstr>
      <vt:lpstr>Зона творческой активности</vt:lpstr>
      <vt:lpstr>Презентация PowerPoint</vt:lpstr>
      <vt:lpstr>Зона экспериментальной деятельности</vt:lpstr>
      <vt:lpstr>Игровая зона сюжетно-ролевых игр.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Наталия</dc:creator>
  <cp:lastModifiedBy>Пользователь</cp:lastModifiedBy>
  <cp:revision>1</cp:revision>
  <dcterms:created xsi:type="dcterms:W3CDTF">2025-12-05T09:20:46Z</dcterms:created>
  <dcterms:modified xsi:type="dcterms:W3CDTF">2025-12-05T09:24:24Z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2025-12-01T00:00:00Z</vt:filetime>
  </property>
  <property fmtid="{D5CDD505-2E9C-101B-9397-08002B2CF9AE}" pid="3" name="Creator">
    <vt:lpwstr>Impress</vt:lpwstr>
  </property>
  <property fmtid="{D5CDD505-2E9C-101B-9397-08002B2CF9AE}" pid="4" name="LastSaved">
    <vt:filetime>2025-12-05T00:00:00Z</vt:filetime>
  </property>
  <property fmtid="{D5CDD505-2E9C-101B-9397-08002B2CF9AE}" pid="5" name="Producer">
    <vt:lpwstr>iLovePDF</vt:lpwstr>
  </property>
</Properties>
</file>